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5" r:id="rId3"/>
    <p:sldMasterId id="2147483699" r:id="rId4"/>
    <p:sldMasterId id="2147483724" r:id="rId5"/>
    <p:sldMasterId id="2147483738" r:id="rId6"/>
  </p:sldMasterIdLst>
  <p:notesMasterIdLst>
    <p:notesMasterId r:id="rId32"/>
  </p:notesMasterIdLst>
  <p:sldIdLst>
    <p:sldId id="257" r:id="rId7"/>
    <p:sldId id="309" r:id="rId8"/>
    <p:sldId id="308" r:id="rId9"/>
    <p:sldId id="272" r:id="rId10"/>
    <p:sldId id="300" r:id="rId11"/>
    <p:sldId id="312" r:id="rId12"/>
    <p:sldId id="262" r:id="rId13"/>
    <p:sldId id="265" r:id="rId14"/>
    <p:sldId id="4144" r:id="rId15"/>
    <p:sldId id="267" r:id="rId16"/>
    <p:sldId id="3391" r:id="rId17"/>
    <p:sldId id="4145" r:id="rId18"/>
    <p:sldId id="4146" r:id="rId19"/>
    <p:sldId id="4147" r:id="rId20"/>
    <p:sldId id="4148" r:id="rId21"/>
    <p:sldId id="4149" r:id="rId22"/>
    <p:sldId id="290" r:id="rId23"/>
    <p:sldId id="393" r:id="rId24"/>
    <p:sldId id="4155" r:id="rId25"/>
    <p:sldId id="4156" r:id="rId26"/>
    <p:sldId id="4161" r:id="rId27"/>
    <p:sldId id="4157" r:id="rId28"/>
    <p:sldId id="4159" r:id="rId29"/>
    <p:sldId id="4160"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74E9F-B391-410E-BFB1-46EF379C04C0}" v="414" dt="2023-02-07T15:03:46.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0" d="100"/>
          <a:sy n="60" d="100"/>
        </p:scale>
        <p:origin x="144" y="1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Shorey" userId="7adc2b8c-1ed7-4bdb-8ab0-592324b6a231" providerId="ADAL" clId="{01D74E9F-B391-410E-BFB1-46EF379C04C0}"/>
    <pc:docChg chg="undo redo custSel addSld delSld modSld">
      <pc:chgData name="Holly Shorey" userId="7adc2b8c-1ed7-4bdb-8ab0-592324b6a231" providerId="ADAL" clId="{01D74E9F-B391-410E-BFB1-46EF379C04C0}" dt="2023-02-07T15:03:46.951" v="3251"/>
      <pc:docMkLst>
        <pc:docMk/>
      </pc:docMkLst>
      <pc:sldChg chg="modSp mod">
        <pc:chgData name="Holly Shorey" userId="7adc2b8c-1ed7-4bdb-8ab0-592324b6a231" providerId="ADAL" clId="{01D74E9F-B391-410E-BFB1-46EF379C04C0}" dt="2023-02-02T14:18:04.278" v="2790" actId="20577"/>
        <pc:sldMkLst>
          <pc:docMk/>
          <pc:sldMk cId="0" sldId="257"/>
        </pc:sldMkLst>
        <pc:spChg chg="mod">
          <ac:chgData name="Holly Shorey" userId="7adc2b8c-1ed7-4bdb-8ab0-592324b6a231" providerId="ADAL" clId="{01D74E9F-B391-410E-BFB1-46EF379C04C0}" dt="2023-02-02T14:18:00.114" v="2789" actId="20577"/>
          <ac:spMkLst>
            <pc:docMk/>
            <pc:sldMk cId="0" sldId="257"/>
            <ac:spMk id="208" creationId="{00000000-0000-0000-0000-000000000000}"/>
          </ac:spMkLst>
        </pc:spChg>
        <pc:spChg chg="mod">
          <ac:chgData name="Holly Shorey" userId="7adc2b8c-1ed7-4bdb-8ab0-592324b6a231" providerId="ADAL" clId="{01D74E9F-B391-410E-BFB1-46EF379C04C0}" dt="2023-02-02T14:18:04.278" v="2790" actId="20577"/>
          <ac:spMkLst>
            <pc:docMk/>
            <pc:sldMk cId="0" sldId="257"/>
            <ac:spMk id="209" creationId="{00000000-0000-0000-0000-000000000000}"/>
          </ac:spMkLst>
        </pc:spChg>
      </pc:sldChg>
      <pc:sldChg chg="modSp mod">
        <pc:chgData name="Holly Shorey" userId="7adc2b8c-1ed7-4bdb-8ab0-592324b6a231" providerId="ADAL" clId="{01D74E9F-B391-410E-BFB1-46EF379C04C0}" dt="2023-02-02T14:14:08.260" v="2718" actId="2085"/>
        <pc:sldMkLst>
          <pc:docMk/>
          <pc:sldMk cId="1553052949" sldId="282"/>
        </pc:sldMkLst>
        <pc:spChg chg="mod">
          <ac:chgData name="Holly Shorey" userId="7adc2b8c-1ed7-4bdb-8ab0-592324b6a231" providerId="ADAL" clId="{01D74E9F-B391-410E-BFB1-46EF379C04C0}" dt="2023-02-02T14:14:08.260" v="2718" actId="2085"/>
          <ac:spMkLst>
            <pc:docMk/>
            <pc:sldMk cId="1553052949" sldId="282"/>
            <ac:spMk id="2" creationId="{0C5D61C7-05A4-6344-29E4-94332BC1F217}"/>
          </ac:spMkLst>
        </pc:spChg>
      </pc:sldChg>
      <pc:sldChg chg="modSp new mod modAnim">
        <pc:chgData name="Holly Shorey" userId="7adc2b8c-1ed7-4bdb-8ab0-592324b6a231" providerId="ADAL" clId="{01D74E9F-B391-410E-BFB1-46EF379C04C0}" dt="2023-02-07T15:03:46.951" v="3251"/>
        <pc:sldMkLst>
          <pc:docMk/>
          <pc:sldMk cId="204443926" sldId="4157"/>
        </pc:sldMkLst>
        <pc:spChg chg="mod">
          <ac:chgData name="Holly Shorey" userId="7adc2b8c-1ed7-4bdb-8ab0-592324b6a231" providerId="ADAL" clId="{01D74E9F-B391-410E-BFB1-46EF379C04C0}" dt="2023-02-01T15:19:55.219" v="2074" actId="403"/>
          <ac:spMkLst>
            <pc:docMk/>
            <pc:sldMk cId="204443926" sldId="4157"/>
            <ac:spMk id="2" creationId="{980BC400-9293-829A-92A9-03028D30AB0A}"/>
          </ac:spMkLst>
        </pc:spChg>
        <pc:spChg chg="mod">
          <ac:chgData name="Holly Shorey" userId="7adc2b8c-1ed7-4bdb-8ab0-592324b6a231" providerId="ADAL" clId="{01D74E9F-B391-410E-BFB1-46EF379C04C0}" dt="2023-02-01T15:20:45.674" v="2077" actId="113"/>
          <ac:spMkLst>
            <pc:docMk/>
            <pc:sldMk cId="204443926" sldId="4157"/>
            <ac:spMk id="3" creationId="{689C9EFA-94E0-D840-8323-AA120E23C3E6}"/>
          </ac:spMkLst>
        </pc:spChg>
      </pc:sldChg>
      <pc:sldChg chg="modSp new del mod">
        <pc:chgData name="Holly Shorey" userId="7adc2b8c-1ed7-4bdb-8ab0-592324b6a231" providerId="ADAL" clId="{01D74E9F-B391-410E-BFB1-46EF379C04C0}" dt="2023-02-07T14:09:36.689" v="2793" actId="2696"/>
        <pc:sldMkLst>
          <pc:docMk/>
          <pc:sldMk cId="67075569" sldId="4158"/>
        </pc:sldMkLst>
        <pc:spChg chg="mod">
          <ac:chgData name="Holly Shorey" userId="7adc2b8c-1ed7-4bdb-8ab0-592324b6a231" providerId="ADAL" clId="{01D74E9F-B391-410E-BFB1-46EF379C04C0}" dt="2023-02-01T15:21:02.503" v="2092" actId="20577"/>
          <ac:spMkLst>
            <pc:docMk/>
            <pc:sldMk cId="67075569" sldId="4158"/>
            <ac:spMk id="2" creationId="{6301B5A6-A061-F020-48B4-5C00D8EEE5E6}"/>
          </ac:spMkLst>
        </pc:spChg>
        <pc:spChg chg="mod">
          <ac:chgData name="Holly Shorey" userId="7adc2b8c-1ed7-4bdb-8ab0-592324b6a231" providerId="ADAL" clId="{01D74E9F-B391-410E-BFB1-46EF379C04C0}" dt="2023-02-02T14:22:10.126" v="2791" actId="2710"/>
          <ac:spMkLst>
            <pc:docMk/>
            <pc:sldMk cId="67075569" sldId="4158"/>
            <ac:spMk id="3" creationId="{E3DFA561-C814-7497-66FE-60672F75DA3D}"/>
          </ac:spMkLst>
        </pc:spChg>
      </pc:sldChg>
      <pc:sldChg chg="modSp new mod modAnim">
        <pc:chgData name="Holly Shorey" userId="7adc2b8c-1ed7-4bdb-8ab0-592324b6a231" providerId="ADAL" clId="{01D74E9F-B391-410E-BFB1-46EF379C04C0}" dt="2023-02-07T14:39:50.149" v="3247" actId="113"/>
        <pc:sldMkLst>
          <pc:docMk/>
          <pc:sldMk cId="3846661455" sldId="4159"/>
        </pc:sldMkLst>
        <pc:spChg chg="mod">
          <ac:chgData name="Holly Shorey" userId="7adc2b8c-1ed7-4bdb-8ab0-592324b6a231" providerId="ADAL" clId="{01D74E9F-B391-410E-BFB1-46EF379C04C0}" dt="2023-02-01T15:29:32.854" v="2632" actId="20577"/>
          <ac:spMkLst>
            <pc:docMk/>
            <pc:sldMk cId="3846661455" sldId="4159"/>
            <ac:spMk id="2" creationId="{3C7CED77-60F4-3AEE-B7AB-F66BB4DD2761}"/>
          </ac:spMkLst>
        </pc:spChg>
        <pc:spChg chg="mod">
          <ac:chgData name="Holly Shorey" userId="7adc2b8c-1ed7-4bdb-8ab0-592324b6a231" providerId="ADAL" clId="{01D74E9F-B391-410E-BFB1-46EF379C04C0}" dt="2023-02-07T14:39:50.149" v="3247" actId="113"/>
          <ac:spMkLst>
            <pc:docMk/>
            <pc:sldMk cId="3846661455" sldId="4159"/>
            <ac:spMk id="3" creationId="{0BF4A613-5801-5466-04BE-AE4F2D2B6008}"/>
          </ac:spMkLst>
        </pc:spChg>
      </pc:sldChg>
      <pc:sldChg chg="modSp new del mod">
        <pc:chgData name="Holly Shorey" userId="7adc2b8c-1ed7-4bdb-8ab0-592324b6a231" providerId="ADAL" clId="{01D74E9F-B391-410E-BFB1-46EF379C04C0}" dt="2023-02-07T14:29:33.051" v="2794" actId="2696"/>
        <pc:sldMkLst>
          <pc:docMk/>
          <pc:sldMk cId="1777006069" sldId="4160"/>
        </pc:sldMkLst>
        <pc:spChg chg="mod">
          <ac:chgData name="Holly Shorey" userId="7adc2b8c-1ed7-4bdb-8ab0-592324b6a231" providerId="ADAL" clId="{01D74E9F-B391-410E-BFB1-46EF379C04C0}" dt="2023-02-01T15:32:26.149" v="2687" actId="20577"/>
          <ac:spMkLst>
            <pc:docMk/>
            <pc:sldMk cId="1777006069" sldId="4160"/>
            <ac:spMk id="2" creationId="{395329A2-2ACC-B75E-01A6-93DAD7A97766}"/>
          </ac:spMkLst>
        </pc:spChg>
        <pc:spChg chg="mod">
          <ac:chgData name="Holly Shorey" userId="7adc2b8c-1ed7-4bdb-8ab0-592324b6a231" providerId="ADAL" clId="{01D74E9F-B391-410E-BFB1-46EF379C04C0}" dt="2023-02-01T15:33:26.391" v="2697" actId="20577"/>
          <ac:spMkLst>
            <pc:docMk/>
            <pc:sldMk cId="1777006069" sldId="4160"/>
            <ac:spMk id="3" creationId="{783C7EE8-3DB2-16F7-2C12-9A57763DDDF1}"/>
          </ac:spMkLst>
        </pc:spChg>
      </pc:sldChg>
      <pc:sldChg chg="addSp delSp modSp new mod setBg">
        <pc:chgData name="Holly Shorey" userId="7adc2b8c-1ed7-4bdb-8ab0-592324b6a231" providerId="ADAL" clId="{01D74E9F-B391-410E-BFB1-46EF379C04C0}" dt="2023-02-07T14:33:20.790" v="2856" actId="962"/>
        <pc:sldMkLst>
          <pc:docMk/>
          <pc:sldMk cId="3390691317" sldId="4160"/>
        </pc:sldMkLst>
        <pc:spChg chg="mod ord">
          <ac:chgData name="Holly Shorey" userId="7adc2b8c-1ed7-4bdb-8ab0-592324b6a231" providerId="ADAL" clId="{01D74E9F-B391-410E-BFB1-46EF379C04C0}" dt="2023-02-07T14:33:17.894" v="2854" actId="26606"/>
          <ac:spMkLst>
            <pc:docMk/>
            <pc:sldMk cId="3390691317" sldId="4160"/>
            <ac:spMk id="2" creationId="{F4761192-627B-6751-E563-BC399F997262}"/>
          </ac:spMkLst>
        </pc:spChg>
        <pc:spChg chg="del">
          <ac:chgData name="Holly Shorey" userId="7adc2b8c-1ed7-4bdb-8ab0-592324b6a231" providerId="ADAL" clId="{01D74E9F-B391-410E-BFB1-46EF379C04C0}" dt="2023-02-07T14:32:27.068" v="2796"/>
          <ac:spMkLst>
            <pc:docMk/>
            <pc:sldMk cId="3390691317" sldId="4160"/>
            <ac:spMk id="3" creationId="{9A493F6A-C45E-1D49-E264-5CC75FEE05FA}"/>
          </ac:spMkLst>
        </pc:spChg>
        <pc:picChg chg="add mod">
          <ac:chgData name="Holly Shorey" userId="7adc2b8c-1ed7-4bdb-8ab0-592324b6a231" providerId="ADAL" clId="{01D74E9F-B391-410E-BFB1-46EF379C04C0}" dt="2023-02-07T14:33:17.894" v="2854" actId="26606"/>
          <ac:picMkLst>
            <pc:docMk/>
            <pc:sldMk cId="3390691317" sldId="4160"/>
            <ac:picMk id="5" creationId="{2A454168-DD71-D4E0-3D7F-6AF5047DA2EF}"/>
          </ac:picMkLst>
        </pc:picChg>
        <pc:picChg chg="add mod">
          <ac:chgData name="Holly Shorey" userId="7adc2b8c-1ed7-4bdb-8ab0-592324b6a231" providerId="ADAL" clId="{01D74E9F-B391-410E-BFB1-46EF379C04C0}" dt="2023-02-07T14:33:20.790" v="2856" actId="962"/>
          <ac:picMkLst>
            <pc:docMk/>
            <pc:sldMk cId="3390691317" sldId="4160"/>
            <ac:picMk id="7" creationId="{6E2563C3-6239-ACD2-C00B-007DD9D89B71}"/>
          </ac:picMkLst>
        </pc:picChg>
      </pc:sldChg>
      <pc:sldChg chg="addSp delSp modSp new mod modAnim chgLayout">
        <pc:chgData name="Holly Shorey" userId="7adc2b8c-1ed7-4bdb-8ab0-592324b6a231" providerId="ADAL" clId="{01D74E9F-B391-410E-BFB1-46EF379C04C0}" dt="2023-02-07T14:41:08.390" v="3250"/>
        <pc:sldMkLst>
          <pc:docMk/>
          <pc:sldMk cId="629543076" sldId="4161"/>
        </pc:sldMkLst>
        <pc:spChg chg="mod ord">
          <ac:chgData name="Holly Shorey" userId="7adc2b8c-1ed7-4bdb-8ab0-592324b6a231" providerId="ADAL" clId="{01D74E9F-B391-410E-BFB1-46EF379C04C0}" dt="2023-02-07T14:36:37.899" v="3054" actId="14100"/>
          <ac:spMkLst>
            <pc:docMk/>
            <pc:sldMk cId="629543076" sldId="4161"/>
            <ac:spMk id="2" creationId="{B9372442-F38B-3FBB-AFE8-01100EA3B8E1}"/>
          </ac:spMkLst>
        </pc:spChg>
        <pc:spChg chg="del">
          <ac:chgData name="Holly Shorey" userId="7adc2b8c-1ed7-4bdb-8ab0-592324b6a231" providerId="ADAL" clId="{01D74E9F-B391-410E-BFB1-46EF379C04C0}" dt="2023-02-07T14:35:41.674" v="3044" actId="478"/>
          <ac:spMkLst>
            <pc:docMk/>
            <pc:sldMk cId="629543076" sldId="4161"/>
            <ac:spMk id="3" creationId="{7F889DE9-3024-C049-302B-18D6D4289587}"/>
          </ac:spMkLst>
        </pc:spChg>
        <pc:spChg chg="add mod ord">
          <ac:chgData name="Holly Shorey" userId="7adc2b8c-1ed7-4bdb-8ab0-592324b6a231" providerId="ADAL" clId="{01D74E9F-B391-410E-BFB1-46EF379C04C0}" dt="2023-02-07T14:37:43.303" v="3232" actId="14100"/>
          <ac:spMkLst>
            <pc:docMk/>
            <pc:sldMk cId="629543076" sldId="4161"/>
            <ac:spMk id="4" creationId="{6B2A57D4-AC22-88E1-08C6-D3BC9E31772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0E7-324F-952D-DAE5A83B39C0}"/>
              </c:ext>
            </c:extLst>
          </c:dPt>
          <c:dPt>
            <c:idx val="1"/>
            <c:bubble3D val="0"/>
            <c:spPr>
              <a:solidFill>
                <a:schemeClr val="accent4">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0E7-324F-952D-DAE5A83B39C0}"/>
              </c:ext>
            </c:extLst>
          </c:dPt>
          <c:dPt>
            <c:idx val="2"/>
            <c:bubble3D val="0"/>
            <c:spPr>
              <a:solidFill>
                <a:schemeClr val="bg1">
                  <a:lumMod val="8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0E7-324F-952D-DAE5A83B39C0}"/>
              </c:ext>
            </c:extLst>
          </c:dPt>
          <c:dPt>
            <c:idx val="3"/>
            <c:bubble3D val="0"/>
            <c:spPr>
              <a:solidFill>
                <a:srgbClr val="FFD89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0E7-324F-952D-DAE5A83B39C0}"/>
              </c:ext>
            </c:extLst>
          </c:dPt>
          <c:dPt>
            <c:idx val="4"/>
            <c:bubble3D val="0"/>
            <c:spPr>
              <a:solidFill>
                <a:schemeClr val="accent2">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0E7-324F-952D-DAE5A83B39C0}"/>
              </c:ext>
            </c:extLst>
          </c:dPt>
          <c:dPt>
            <c:idx val="5"/>
            <c:bubble3D val="0"/>
            <c:spPr>
              <a:solidFill>
                <a:schemeClr val="accent3">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0E7-324F-952D-DAE5A83B39C0}"/>
              </c:ext>
            </c:extLst>
          </c:dPt>
          <c:dLbls>
            <c:dLbl>
              <c:idx val="0"/>
              <c:layout>
                <c:manualLayout>
                  <c:x val="-0.1407099806936343"/>
                  <c:y val="0.21183411649208417"/>
                </c:manualLayout>
              </c:layout>
              <c:tx>
                <c:rich>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r>
                      <a:rPr lang="en-US" dirty="0">
                        <a:latin typeface="DejaVu Sans" panose="020B0603030804020204"/>
                      </a:rPr>
                      <a:t>Communication</a:t>
                    </a:r>
                    <a:r>
                      <a:rPr lang="en-US" baseline="0" dirty="0">
                        <a:latin typeface="DejaVu Sans" panose="020B0603030804020204"/>
                      </a:rPr>
                      <a:t>
</a:t>
                    </a:r>
                    <a:fld id="{36B69A02-780F-4EA2-AF59-FCA3A0E76D9E}" type="PERCENTAGE">
                      <a:rPr lang="en-US" baseline="0">
                        <a:latin typeface="DejaVu Sans" panose="020B0603030804020204"/>
                      </a:rPr>
                      <a:pPr>
                        <a:defRPr sz="1400" b="0">
                          <a:solidFill>
                            <a:schemeClr val="tx1">
                              <a:lumMod val="75000"/>
                              <a:lumOff val="25000"/>
                            </a:schemeClr>
                          </a:solidFill>
                          <a:latin typeface="DejaVu Sans" panose="020B0603030804020204"/>
                        </a:defRPr>
                      </a:pPr>
                      <a:t>[PERCENTAGE]</a:t>
                    </a:fld>
                    <a:endParaRPr lang="en-US" baseline="0" dirty="0">
                      <a:latin typeface="DejaVu Sans" panose="020B0603030804020204"/>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0E7-324F-952D-DAE5A83B39C0}"/>
                </c:ext>
              </c:extLst>
            </c:dLbl>
            <c:dLbl>
              <c:idx val="1"/>
              <c:layout>
                <c:manualLayout>
                  <c:x val="-7.850135765013283E-2"/>
                  <c:y val="-0.11872021913292641"/>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0E7-324F-952D-DAE5A83B39C0}"/>
                </c:ext>
              </c:extLst>
            </c:dLbl>
            <c:dLbl>
              <c:idx val="2"/>
              <c:layout>
                <c:manualLayout>
                  <c:x val="0.10071872302281193"/>
                  <c:y val="-0.15829362551056853"/>
                </c:manualLayout>
              </c:layout>
              <c:tx>
                <c:rich>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r>
                      <a:rPr lang="en-US" dirty="0">
                        <a:latin typeface="DejaVu Sans" panose="020B0603030804020204"/>
                      </a:rPr>
                      <a:t>Listen</a:t>
                    </a:r>
                    <a:r>
                      <a:rPr lang="en-US" baseline="0" dirty="0">
                        <a:latin typeface="DejaVu Sans" panose="020B0603030804020204"/>
                      </a:rPr>
                      <a:t> to music
</a:t>
                    </a:r>
                    <a:fld id="{5A0E6D6D-D12B-4421-BCC5-341CF8CB89AA}" type="PERCENTAGE">
                      <a:rPr lang="en-US" baseline="0">
                        <a:latin typeface="DejaVu Sans" panose="020B0603030804020204"/>
                      </a:rPr>
                      <a:pPr>
                        <a:defRPr sz="1400" b="0">
                          <a:solidFill>
                            <a:schemeClr val="tx1">
                              <a:lumMod val="75000"/>
                              <a:lumOff val="25000"/>
                            </a:schemeClr>
                          </a:solidFill>
                          <a:latin typeface="DejaVu Sans" panose="020B0603030804020204"/>
                        </a:defRPr>
                      </a:pPr>
                      <a:t>[PERCENTAGE]</a:t>
                    </a:fld>
                    <a:endParaRPr lang="en-US" baseline="0" dirty="0">
                      <a:latin typeface="DejaVu Sans" panose="020B0603030804020204"/>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0E7-324F-952D-DAE5A83B39C0}"/>
                </c:ext>
              </c:extLst>
            </c:dLbl>
            <c:dLbl>
              <c:idx val="3"/>
              <c:layout>
                <c:manualLayout>
                  <c:x val="0.13922882300212236"/>
                  <c:y val="-6.5179728151410529E-2"/>
                </c:manualLayout>
              </c:layout>
              <c:tx>
                <c:rich>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r>
                      <a:rPr lang="en-US" dirty="0">
                        <a:latin typeface="DejaVu Sans" panose="020B0603030804020204"/>
                      </a:rPr>
                      <a:t>Watch TV</a:t>
                    </a:r>
                    <a:r>
                      <a:rPr lang="en-US" baseline="0" dirty="0">
                        <a:latin typeface="DejaVu Sans" panose="020B0603030804020204"/>
                      </a:rPr>
                      <a:t>
</a:t>
                    </a:r>
                    <a:fld id="{39971DEF-A1F4-4F49-8320-96ED6EA28059}" type="PERCENTAGE">
                      <a:rPr lang="en-US" baseline="0">
                        <a:latin typeface="DejaVu Sans" panose="020B0603030804020204"/>
                      </a:rPr>
                      <a:pPr>
                        <a:defRPr sz="1400" b="0">
                          <a:solidFill>
                            <a:schemeClr val="tx1">
                              <a:lumMod val="75000"/>
                              <a:lumOff val="25000"/>
                            </a:schemeClr>
                          </a:solidFill>
                          <a:latin typeface="DejaVu Sans" panose="020B0603030804020204"/>
                        </a:defRPr>
                      </a:pPr>
                      <a:t>[PERCENTAGE]</a:t>
                    </a:fld>
                    <a:endParaRPr lang="en-US" baseline="0" dirty="0">
                      <a:latin typeface="DejaVu Sans" panose="020B0603030804020204"/>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0E7-324F-952D-DAE5A83B39C0}"/>
                </c:ext>
              </c:extLst>
            </c:dLbl>
            <c:dLbl>
              <c:idx val="4"/>
              <c:layout>
                <c:manualLayout>
                  <c:x val="0.1184926153209552"/>
                  <c:y val="0.20252272675616839"/>
                </c:manualLayout>
              </c:layout>
              <c:tx>
                <c:rich>
                  <a:bodyPr rot="0" spcFirstLastPara="1" vertOverflow="ellipsis" vert="horz" wrap="square" lIns="38100" tIns="19050" rIns="38100" bIns="19050" anchor="ctr" anchorCtr="1">
                    <a:no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r>
                      <a:rPr lang="en-US" dirty="0">
                        <a:latin typeface="DejaVu Sans" panose="020B0603030804020204"/>
                      </a:rPr>
                      <a:t>Do</a:t>
                    </a:r>
                    <a:r>
                      <a:rPr lang="en-US" baseline="0" dirty="0">
                        <a:latin typeface="DejaVu Sans" panose="020B0603030804020204"/>
                      </a:rPr>
                      <a:t> homework </a:t>
                    </a:r>
                    <a:fld id="{FF8DEA94-9D82-4E14-B075-452AA250086D}" type="PERCENTAGE">
                      <a:rPr lang="en-US" baseline="0" smtClean="0">
                        <a:latin typeface="DejaVu Sans" panose="020B0603030804020204"/>
                      </a:rPr>
                      <a:pPr>
                        <a:defRPr sz="1400" b="0">
                          <a:solidFill>
                            <a:schemeClr val="tx1">
                              <a:lumMod val="75000"/>
                              <a:lumOff val="25000"/>
                            </a:schemeClr>
                          </a:solidFill>
                          <a:latin typeface="DejaVu Sans" panose="020B0603030804020204"/>
                        </a:defRPr>
                      </a:pPr>
                      <a:t>[PERCENTAGE]</a:t>
                    </a:fld>
                    <a:endParaRPr lang="en-US" baseline="0" dirty="0">
                      <a:latin typeface="DejaVu Sans" panose="020B0603030804020204"/>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401514792800034"/>
                      <c:h val="0.13247779746774191"/>
                    </c:manualLayout>
                  </c15:layout>
                  <c15:dlblFieldTable/>
                  <c15:showDataLabelsRange val="0"/>
                </c:ext>
                <c:ext xmlns:c16="http://schemas.microsoft.com/office/drawing/2014/chart" uri="{C3380CC4-5D6E-409C-BE32-E72D297353CC}">
                  <c16:uniqueId val="{00000009-D0E7-324F-952D-DAE5A83B39C0}"/>
                </c:ext>
              </c:extLst>
            </c:dLbl>
            <c:dLbl>
              <c:idx val="5"/>
              <c:layout>
                <c:manualLayout>
                  <c:x val="4.9033842004092658E-2"/>
                  <c:y val="0.11406470756004197"/>
                </c:manualLayout>
              </c:layout>
              <c:tx>
                <c:rich>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r>
                      <a:rPr lang="en-US" dirty="0">
                        <a:latin typeface="DejaVu Sans" panose="020B0603030804020204"/>
                      </a:rPr>
                      <a:t>See/read news</a:t>
                    </a:r>
                    <a:r>
                      <a:rPr lang="en-US" baseline="0" dirty="0">
                        <a:latin typeface="DejaVu Sans" panose="020B0603030804020204"/>
                      </a:rPr>
                      <a:t>
</a:t>
                    </a:r>
                    <a:fld id="{DE5CDD1F-CF84-4BE5-AF09-E46E017A1F6C}" type="PERCENTAGE">
                      <a:rPr lang="en-US" baseline="0">
                        <a:latin typeface="DejaVu Sans" panose="020B0603030804020204"/>
                      </a:rPr>
                      <a:pPr>
                        <a:defRPr sz="1400" b="0">
                          <a:solidFill>
                            <a:schemeClr val="tx1">
                              <a:lumMod val="75000"/>
                              <a:lumOff val="25000"/>
                            </a:schemeClr>
                          </a:solidFill>
                          <a:latin typeface="DejaVu Sans" panose="020B0603030804020204"/>
                        </a:defRPr>
                      </a:pPr>
                      <a:t>[PERCENTAGE]</a:t>
                    </a:fld>
                    <a:endParaRPr lang="en-US" baseline="0" dirty="0">
                      <a:latin typeface="DejaVu Sans" panose="020B0603030804020204"/>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506910708583504"/>
                      <c:h val="0.13779243812508202"/>
                    </c:manualLayout>
                  </c15:layout>
                  <c15:dlblFieldTable/>
                  <c15:showDataLabelsRange val="0"/>
                </c:ext>
                <c:ext xmlns:c16="http://schemas.microsoft.com/office/drawing/2014/chart" uri="{C3380CC4-5D6E-409C-BE32-E72D297353CC}">
                  <c16:uniqueId val="{0000000B-D0E7-324F-952D-DAE5A83B39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spc="0" baseline="0">
                    <a:solidFill>
                      <a:schemeClr val="tx1">
                        <a:lumMod val="75000"/>
                        <a:lumOff val="25000"/>
                      </a:schemeClr>
                    </a:solidFill>
                    <a:latin typeface="DejaVu Sans" panose="020B0603030804020204"/>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'Ark1'!$B$2:$B$7</c:f>
              <c:strCache>
                <c:ptCount val="6"/>
                <c:pt idx="0">
                  <c:v>Kommunisere</c:v>
                </c:pt>
                <c:pt idx="1">
                  <c:v>"Game"</c:v>
                </c:pt>
                <c:pt idx="2">
                  <c:v>Lytte på musikk</c:v>
                </c:pt>
                <c:pt idx="3">
                  <c:v>Se på TV</c:v>
                </c:pt>
                <c:pt idx="4">
                  <c:v>Gjøre lekser</c:v>
                </c:pt>
                <c:pt idx="5">
                  <c:v>Se/lese nyheter</c:v>
                </c:pt>
              </c:strCache>
            </c:strRef>
          </c:cat>
          <c:val>
            <c:numRef>
              <c:f>'Ark1'!$C$2:$C$7</c:f>
              <c:numCache>
                <c:formatCode>General</c:formatCode>
                <c:ptCount val="6"/>
                <c:pt idx="0">
                  <c:v>27</c:v>
                </c:pt>
                <c:pt idx="1">
                  <c:v>23</c:v>
                </c:pt>
                <c:pt idx="2">
                  <c:v>14</c:v>
                </c:pt>
                <c:pt idx="3">
                  <c:v>14</c:v>
                </c:pt>
                <c:pt idx="4">
                  <c:v>18</c:v>
                </c:pt>
                <c:pt idx="5">
                  <c:v>4</c:v>
                </c:pt>
              </c:numCache>
            </c:numRef>
          </c:val>
          <c:extLst>
            <c:ext xmlns:c16="http://schemas.microsoft.com/office/drawing/2014/chart" uri="{C3380CC4-5D6E-409C-BE32-E72D297353CC}">
              <c16:uniqueId val="{0000000C-D0E7-324F-952D-DAE5A83B39C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D6115-5BF9-4C6F-96E5-B7E3944AD0F1}"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B9CCE-2E09-4676-81B6-C7E860727C06}" type="slidenum">
              <a:rPr lang="en-GB" smtClean="0"/>
              <a:t>‹#›</a:t>
            </a:fld>
            <a:endParaRPr lang="en-GB"/>
          </a:p>
        </p:txBody>
      </p:sp>
    </p:spTree>
    <p:extLst>
      <p:ext uri="{BB962C8B-B14F-4D97-AF65-F5344CB8AC3E}">
        <p14:creationId xmlns:p14="http://schemas.microsoft.com/office/powerpoint/2010/main" val="1163390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nftool.com/ecer2022/index.php?page=browseSessions&amp;form_session=766"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gretag@ils.uio.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FontTx/>
              <a:buNone/>
            </a:pPr>
            <a:r>
              <a:rPr lang="nb-NO" sz="1400" b="1" i="0" u="sng" strike="noStrike" cap="none" dirty="0">
                <a:solidFill>
                  <a:srgbClr val="000000"/>
                </a:solidFill>
                <a:effectLst/>
                <a:latin typeface="Arial"/>
                <a:ea typeface="Arial"/>
                <a:cs typeface="Arial"/>
                <a:sym typeface="Arial"/>
                <a:hlinkClick r:id="rId3"/>
              </a:rPr>
              <a:t>16 SES 11 A: Teaching with ICT during a Pandemic</a:t>
            </a:r>
            <a:br>
              <a:rPr lang="nb-NO" sz="1400" dirty="0"/>
            </a:br>
            <a:r>
              <a:rPr lang="nb-NO" sz="1400" b="0" i="1" u="none" strike="noStrike" cap="none" dirty="0">
                <a:solidFill>
                  <a:srgbClr val="000000"/>
                </a:solidFill>
                <a:effectLst/>
                <a:latin typeface="Arial"/>
                <a:ea typeface="Arial"/>
                <a:cs typeface="Arial"/>
                <a:sym typeface="Arial"/>
              </a:rPr>
              <a:t>Time:</a:t>
            </a:r>
            <a:endParaRPr lang="nb-NO" sz="1400" b="0" i="0" u="none" strike="noStrike" cap="none" dirty="0">
              <a:solidFill>
                <a:srgbClr val="000000"/>
              </a:solidFill>
              <a:effectLst/>
              <a:latin typeface="Arial"/>
              <a:ea typeface="Arial"/>
              <a:cs typeface="Arial"/>
              <a:sym typeface="Arial"/>
            </a:endParaRPr>
          </a:p>
          <a:p>
            <a:pPr marL="158750" indent="0">
              <a:buFontTx/>
              <a:buNone/>
            </a:pPr>
            <a:r>
              <a:rPr lang="nb-NO" sz="1400" b="0" i="0" u="none" strike="noStrike" cap="none" dirty="0">
                <a:solidFill>
                  <a:srgbClr val="000000"/>
                </a:solidFill>
                <a:effectLst/>
                <a:latin typeface="Arial"/>
                <a:ea typeface="Arial"/>
                <a:cs typeface="Arial"/>
                <a:sym typeface="Arial"/>
              </a:rPr>
              <a:t> </a:t>
            </a:r>
            <a:r>
              <a:rPr lang="nb-NO" sz="1400" b="1" i="0" u="none" strike="noStrike" cap="none" dirty="0" err="1">
                <a:solidFill>
                  <a:srgbClr val="000000"/>
                </a:solidFill>
                <a:effectLst/>
                <a:latin typeface="Arial"/>
                <a:ea typeface="Arial"/>
                <a:cs typeface="Arial"/>
                <a:sym typeface="Arial"/>
              </a:rPr>
              <a:t>Thursday</a:t>
            </a:r>
            <a:r>
              <a:rPr lang="nb-NO" sz="1400" b="1" i="0" u="none" strike="noStrike" cap="none" dirty="0">
                <a:solidFill>
                  <a:srgbClr val="000000"/>
                </a:solidFill>
                <a:effectLst/>
                <a:latin typeface="Arial"/>
                <a:ea typeface="Arial"/>
                <a:cs typeface="Arial"/>
                <a:sym typeface="Arial"/>
              </a:rPr>
              <a:t>, 25/</a:t>
            </a:r>
            <a:r>
              <a:rPr lang="nb-NO" sz="1400" b="1" i="0" u="none" strike="noStrike" cap="none" dirty="0" err="1">
                <a:solidFill>
                  <a:srgbClr val="000000"/>
                </a:solidFill>
                <a:effectLst/>
                <a:latin typeface="Arial"/>
                <a:ea typeface="Arial"/>
                <a:cs typeface="Arial"/>
                <a:sym typeface="Arial"/>
              </a:rPr>
              <a:t>Aug</a:t>
            </a:r>
            <a:r>
              <a:rPr lang="nb-NO" sz="1400" b="1" i="0" u="none" strike="noStrike" cap="none" dirty="0">
                <a:solidFill>
                  <a:srgbClr val="000000"/>
                </a:solidFill>
                <a:effectLst/>
                <a:latin typeface="Arial"/>
                <a:ea typeface="Arial"/>
                <a:cs typeface="Arial"/>
                <a:sym typeface="Arial"/>
              </a:rPr>
              <a:t>/2022:</a:t>
            </a:r>
            <a:endParaRPr lang="nb-NO" sz="1400" b="0" i="0" u="none" strike="noStrike" cap="none" dirty="0">
              <a:solidFill>
                <a:srgbClr val="000000"/>
              </a:solidFill>
              <a:effectLst/>
              <a:latin typeface="Arial"/>
              <a:ea typeface="Arial"/>
              <a:cs typeface="Arial"/>
              <a:sym typeface="Arial"/>
            </a:endParaRPr>
          </a:p>
          <a:p>
            <a:pPr marL="158750" indent="0">
              <a:buFontTx/>
              <a:buNone/>
            </a:pPr>
            <a:r>
              <a:rPr lang="nb-NO" sz="1400" b="0" i="0" u="none" strike="noStrike" cap="none" dirty="0">
                <a:solidFill>
                  <a:srgbClr val="000000"/>
                </a:solidFill>
                <a:effectLst/>
                <a:latin typeface="Arial"/>
                <a:ea typeface="Arial"/>
                <a:cs typeface="Arial"/>
                <a:sym typeface="Arial"/>
              </a:rPr>
              <a:t> </a:t>
            </a:r>
            <a:r>
              <a:rPr lang="nb-NO" sz="1400" b="1" i="0" u="none" strike="noStrike" cap="none" dirty="0">
                <a:solidFill>
                  <a:srgbClr val="000000"/>
                </a:solidFill>
                <a:effectLst/>
                <a:latin typeface="Arial"/>
                <a:ea typeface="Arial"/>
                <a:cs typeface="Arial"/>
                <a:sym typeface="Arial"/>
              </a:rPr>
              <a:t>11:30pm - 1:00pm</a:t>
            </a:r>
            <a:br>
              <a:rPr lang="nb-NO" sz="1400" b="0" i="0" u="none" strike="noStrike" cap="none" dirty="0">
                <a:solidFill>
                  <a:srgbClr val="000000"/>
                </a:solidFill>
                <a:effectLst/>
                <a:latin typeface="Arial"/>
                <a:ea typeface="Arial"/>
                <a:cs typeface="Arial"/>
                <a:sym typeface="Arial"/>
              </a:rPr>
            </a:br>
            <a:r>
              <a:rPr lang="nb-NO" sz="1400" b="0" i="1" u="none" strike="noStrike" cap="none" dirty="0" err="1">
                <a:solidFill>
                  <a:srgbClr val="000000"/>
                </a:solidFill>
                <a:effectLst/>
                <a:latin typeface="Arial"/>
                <a:ea typeface="Arial"/>
                <a:cs typeface="Arial"/>
                <a:sym typeface="Arial"/>
              </a:rPr>
              <a:t>Session</a:t>
            </a:r>
            <a:r>
              <a:rPr lang="nb-NO" sz="1400" b="0" i="1" u="none" strike="noStrike" cap="none" dirty="0">
                <a:solidFill>
                  <a:srgbClr val="000000"/>
                </a:solidFill>
                <a:effectLst/>
                <a:latin typeface="Arial"/>
                <a:ea typeface="Arial"/>
                <a:cs typeface="Arial"/>
                <a:sym typeface="Arial"/>
              </a:rPr>
              <a:t> Chair: </a:t>
            </a:r>
            <a:r>
              <a:rPr lang="nb-NO" sz="1400" b="1" i="0" u="none" strike="noStrike" cap="none" dirty="0">
                <a:solidFill>
                  <a:srgbClr val="000000"/>
                </a:solidFill>
                <a:effectLst/>
                <a:latin typeface="Arial"/>
                <a:ea typeface="Arial"/>
                <a:cs typeface="Arial"/>
                <a:sym typeface="Arial"/>
              </a:rPr>
              <a:t>Greta Björk Gudmundsdottir</a:t>
            </a:r>
            <a:r>
              <a:rPr lang="nb-NO" sz="1400" b="0" i="0" u="none" strike="noStrike" cap="none" dirty="0">
                <a:solidFill>
                  <a:srgbClr val="000000"/>
                </a:solidFill>
                <a:effectLst/>
                <a:latin typeface="Arial"/>
                <a:ea typeface="Arial"/>
                <a:cs typeface="Arial"/>
                <a:sym typeface="Arial"/>
              </a:rPr>
              <a:t>; </a:t>
            </a:r>
            <a:r>
              <a:rPr lang="nb-NO" sz="1400" b="0" i="0" u="none" strike="noStrike" cap="none" dirty="0">
                <a:solidFill>
                  <a:srgbClr val="000000"/>
                </a:solidFill>
                <a:effectLst/>
                <a:latin typeface="Arial"/>
                <a:ea typeface="Arial"/>
                <a:cs typeface="Arial"/>
                <a:sym typeface="Arial"/>
                <a:hlinkClick r:id="rId4"/>
              </a:rPr>
              <a:t>gretag@ils.uio.no</a:t>
            </a:r>
            <a:endParaRPr lang="nb-NO" sz="1400" b="0" i="0" u="none" strike="noStrike" cap="none" dirty="0">
              <a:solidFill>
                <a:srgbClr val="000000"/>
              </a:solidFill>
              <a:effectLst/>
              <a:latin typeface="Arial"/>
              <a:ea typeface="Arial"/>
              <a:cs typeface="Arial"/>
              <a:sym typeface="Arial"/>
            </a:endParaRPr>
          </a:p>
          <a:p>
            <a:pPr marL="158750" indent="0">
              <a:buFontTx/>
              <a:buNone/>
            </a:pPr>
            <a:r>
              <a:rPr lang="nb-NO" sz="1400" b="0" i="1" u="none" strike="noStrike" cap="none" dirty="0">
                <a:solidFill>
                  <a:srgbClr val="000000"/>
                </a:solidFill>
                <a:effectLst/>
                <a:latin typeface="Arial"/>
                <a:ea typeface="Arial"/>
                <a:cs typeface="Arial"/>
                <a:sym typeface="Arial"/>
              </a:rPr>
              <a:t>Location:</a:t>
            </a:r>
            <a:r>
              <a:rPr lang="nb-NO" sz="1400" b="0" i="0" u="none" strike="noStrike" cap="none" dirty="0">
                <a:solidFill>
                  <a:srgbClr val="000000"/>
                </a:solidFill>
                <a:effectLst/>
                <a:latin typeface="Arial"/>
                <a:ea typeface="Arial"/>
                <a:cs typeface="Arial"/>
                <a:sym typeface="Arial"/>
              </a:rPr>
              <a:t> </a:t>
            </a:r>
            <a:r>
              <a:rPr lang="nb-NO" sz="1400" b="1" i="0" u="none" strike="noStrike" cap="none" dirty="0">
                <a:solidFill>
                  <a:srgbClr val="000000"/>
                </a:solidFill>
                <a:effectLst/>
                <a:latin typeface="Arial"/>
                <a:ea typeface="Arial"/>
                <a:cs typeface="Arial"/>
                <a:sym typeface="Arial"/>
              </a:rPr>
              <a:t>Int.2.416</a:t>
            </a:r>
            <a:br>
              <a:rPr lang="nb-NO" sz="1400" dirty="0"/>
            </a:br>
            <a:r>
              <a:rPr lang="nb-NO" sz="1400" b="0" i="0" u="none" strike="noStrike" cap="none" dirty="0">
                <a:solidFill>
                  <a:srgbClr val="000000"/>
                </a:solidFill>
                <a:effectLst/>
                <a:latin typeface="Arial"/>
                <a:ea typeface="Arial"/>
                <a:cs typeface="Arial"/>
                <a:sym typeface="Arial"/>
              </a:rPr>
              <a:t>4th </a:t>
            </a:r>
            <a:r>
              <a:rPr lang="nb-NO" sz="1400" b="0" i="0" u="none" strike="noStrike" cap="none" dirty="0" err="1">
                <a:solidFill>
                  <a:srgbClr val="000000"/>
                </a:solidFill>
                <a:effectLst/>
                <a:latin typeface="Arial"/>
                <a:ea typeface="Arial"/>
                <a:cs typeface="Arial"/>
                <a:sym typeface="Arial"/>
              </a:rPr>
              <a:t>floor</a:t>
            </a:r>
            <a:r>
              <a:rPr lang="nb-NO" sz="1400" b="0" i="0" u="none" strike="noStrike" cap="none" dirty="0">
                <a:solidFill>
                  <a:srgbClr val="000000"/>
                </a:solidFill>
                <a:effectLst/>
                <a:latin typeface="Arial"/>
                <a:ea typeface="Arial"/>
                <a:cs typeface="Arial"/>
                <a:sym typeface="Arial"/>
              </a:rPr>
              <a:t>, right </a:t>
            </a:r>
            <a:r>
              <a:rPr lang="nb-NO" sz="1400" b="0" i="0" u="none" strike="noStrike" cap="none" dirty="0" err="1">
                <a:solidFill>
                  <a:srgbClr val="000000"/>
                </a:solidFill>
                <a:effectLst/>
                <a:latin typeface="Arial"/>
                <a:ea typeface="Arial"/>
                <a:cs typeface="Arial"/>
                <a:sym typeface="Arial"/>
              </a:rPr>
              <a:t>wing</a:t>
            </a:r>
            <a:r>
              <a:rPr lang="nb-NO" sz="1400" b="0" i="0" u="none" strike="noStrike" cap="none" dirty="0">
                <a:solidFill>
                  <a:srgbClr val="000000"/>
                </a:solidFill>
                <a:effectLst/>
                <a:latin typeface="Arial"/>
                <a:ea typeface="Arial"/>
                <a:cs typeface="Arial"/>
                <a:sym typeface="Arial"/>
              </a:rPr>
              <a:t> </a:t>
            </a:r>
            <a:r>
              <a:rPr lang="nb-NO" sz="1400" b="0" i="0" u="none" strike="noStrike" cap="none" dirty="0" err="1">
                <a:solidFill>
                  <a:srgbClr val="000000"/>
                </a:solidFill>
                <a:effectLst/>
                <a:latin typeface="Arial"/>
                <a:ea typeface="Arial"/>
                <a:cs typeface="Arial"/>
                <a:sym typeface="Arial"/>
              </a:rPr>
              <a:t>of</a:t>
            </a:r>
            <a:r>
              <a:rPr lang="nb-NO" sz="1400" b="0" i="0" u="none" strike="noStrike" cap="none" dirty="0">
                <a:solidFill>
                  <a:srgbClr val="000000"/>
                </a:solidFill>
                <a:effectLst/>
                <a:latin typeface="Arial"/>
                <a:ea typeface="Arial"/>
                <a:cs typeface="Arial"/>
                <a:sym typeface="Arial"/>
              </a:rPr>
              <a:t> YSU</a:t>
            </a:r>
          </a:p>
          <a:p>
            <a:endParaRPr lang="nb-NO" sz="1400" b="0" i="0" u="none" strike="noStrike" cap="none" dirty="0">
              <a:solidFill>
                <a:srgbClr val="000000"/>
              </a:solidFill>
              <a:effectLst/>
              <a:latin typeface="Arial"/>
              <a:cs typeface="Arial"/>
              <a:sym typeface="Arial"/>
            </a:endParaRPr>
          </a:p>
          <a:p>
            <a:endParaRPr lang="nb-NO" sz="1400" b="0" i="0" u="none" strike="noStrike" cap="none" dirty="0">
              <a:solidFill>
                <a:srgbClr val="000000"/>
              </a:solidFill>
              <a:effectLst/>
              <a:latin typeface="Arial"/>
              <a:cs typeface="Arial"/>
              <a:sym typeface="Arial"/>
            </a:endParaRPr>
          </a:p>
          <a:p>
            <a:pPr marL="158750" indent="0">
              <a:buFontTx/>
              <a:buNone/>
            </a:pPr>
            <a:r>
              <a:rPr lang="nb-NO" sz="1400" dirty="0"/>
              <a:t>Who </a:t>
            </a:r>
            <a:r>
              <a:rPr lang="nb-NO" sz="1400" dirty="0" err="1"/>
              <a:t>we</a:t>
            </a:r>
            <a:r>
              <a:rPr lang="nb-NO" sz="1400" dirty="0"/>
              <a:t> </a:t>
            </a:r>
            <a:r>
              <a:rPr lang="nb-NO" sz="1400" dirty="0" err="1"/>
              <a:t>are</a:t>
            </a:r>
            <a:r>
              <a:rPr lang="nb-NO" sz="1400" dirty="0"/>
              <a:t> from </a:t>
            </a:r>
            <a:r>
              <a:rPr lang="nb-NO" sz="1400" dirty="0" err="1"/>
              <a:t>OsloMet</a:t>
            </a:r>
            <a:r>
              <a:rPr lang="nb-NO" sz="1400" dirty="0"/>
              <a:t> and </a:t>
            </a:r>
            <a:r>
              <a:rPr lang="nb-NO" sz="1400" dirty="0" err="1"/>
              <a:t>University</a:t>
            </a:r>
            <a:r>
              <a:rPr lang="nb-NO" sz="1400" dirty="0"/>
              <a:t> </a:t>
            </a:r>
            <a:r>
              <a:rPr lang="nb-NO" sz="1400" dirty="0" err="1"/>
              <a:t>of</a:t>
            </a:r>
            <a:r>
              <a:rPr lang="nb-NO" sz="1400" dirty="0"/>
              <a:t> Oslo</a:t>
            </a:r>
          </a:p>
          <a:p>
            <a:pPr marL="158750" indent="0">
              <a:buFontTx/>
              <a:buNone/>
            </a:pPr>
            <a:endParaRPr lang="nb-NO" sz="1400" dirty="0"/>
          </a:p>
          <a:p>
            <a:pPr marL="158750" indent="0">
              <a:buFontTx/>
              <a:buNone/>
            </a:pPr>
            <a:r>
              <a:rPr lang="nb-NO" sz="1400" dirty="0"/>
              <a:t>Focus in </a:t>
            </a:r>
            <a:r>
              <a:rPr lang="nb-NO" sz="1400" dirty="0" err="1"/>
              <a:t>this</a:t>
            </a:r>
            <a:r>
              <a:rPr lang="nb-NO" sz="1400" dirty="0"/>
              <a:t> </a:t>
            </a:r>
            <a:r>
              <a:rPr lang="nb-NO" sz="1400" dirty="0" err="1"/>
              <a:t>presentation</a:t>
            </a:r>
            <a:r>
              <a:rPr lang="nb-NO" sz="1400" dirty="0"/>
              <a:t>: </a:t>
            </a:r>
          </a:p>
          <a:p>
            <a:pPr marL="158750" indent="0">
              <a:buFontTx/>
              <a:buNone/>
            </a:pPr>
            <a:endParaRPr lang="nb-NO" sz="1400" dirty="0"/>
          </a:p>
          <a:p>
            <a:pPr marL="228600" lvl="0" indent="-228600" algn="l" rtl="0">
              <a:lnSpc>
                <a:spcPct val="100000"/>
              </a:lnSpc>
              <a:spcBef>
                <a:spcPts val="0"/>
              </a:spcBef>
              <a:spcAft>
                <a:spcPts val="0"/>
              </a:spcAft>
              <a:buSzPts val="1100"/>
              <a:buAutoNum type="alphaLcParenR"/>
            </a:pPr>
            <a:r>
              <a:rPr lang="nb-NO" sz="1400" dirty="0" err="1"/>
              <a:t>Covid</a:t>
            </a:r>
            <a:r>
              <a:rPr lang="nb-NO" sz="1400" dirty="0"/>
              <a:t> 19</a:t>
            </a:r>
          </a:p>
          <a:p>
            <a:pPr marL="228600" lvl="0" indent="-228600" algn="l" rtl="0">
              <a:lnSpc>
                <a:spcPct val="100000"/>
              </a:lnSpc>
              <a:spcBef>
                <a:spcPts val="0"/>
              </a:spcBef>
              <a:spcAft>
                <a:spcPts val="0"/>
              </a:spcAft>
              <a:buSzPts val="1100"/>
              <a:buAutoNum type="alphaLcParenR"/>
            </a:pPr>
            <a:r>
              <a:rPr lang="nb-NO" sz="1400" dirty="0"/>
              <a:t>Young </a:t>
            </a:r>
            <a:r>
              <a:rPr lang="nb-NO" sz="1400" dirty="0" err="1"/>
              <a:t>people</a:t>
            </a:r>
            <a:r>
              <a:rPr lang="nb-NO" sz="1400" dirty="0"/>
              <a:t> as co-</a:t>
            </a:r>
            <a:r>
              <a:rPr lang="nb-NO" sz="1400" dirty="0" err="1"/>
              <a:t>researchers</a:t>
            </a:r>
            <a:r>
              <a:rPr lang="nb-NO" sz="1400" dirty="0"/>
              <a:t> AND WHAT THEY ARE CONCERNED ABOUT</a:t>
            </a:r>
          </a:p>
          <a:p>
            <a:pPr marL="228600" lvl="0" indent="-228600" algn="l" rtl="0">
              <a:lnSpc>
                <a:spcPct val="100000"/>
              </a:lnSpc>
              <a:spcBef>
                <a:spcPts val="0"/>
              </a:spcBef>
              <a:spcAft>
                <a:spcPts val="0"/>
              </a:spcAft>
              <a:buSzPts val="1100"/>
              <a:buAutoNum type="alphaLcParenR"/>
            </a:pPr>
            <a:r>
              <a:rPr lang="nb-NO" sz="1400" dirty="0" err="1"/>
              <a:t>Methodological</a:t>
            </a:r>
            <a:r>
              <a:rPr lang="nb-NO" sz="1400" dirty="0"/>
              <a:t> </a:t>
            </a:r>
            <a:r>
              <a:rPr lang="nb-NO" sz="1400" dirty="0" err="1"/>
              <a:t>approach</a:t>
            </a:r>
            <a:r>
              <a:rPr lang="nb-NO" sz="1400" dirty="0"/>
              <a:t> – </a:t>
            </a:r>
            <a:r>
              <a:rPr lang="nb-NO" sz="1400" dirty="0" err="1"/>
              <a:t>involving</a:t>
            </a:r>
            <a:r>
              <a:rPr lang="nb-NO" sz="1400" dirty="0"/>
              <a:t> </a:t>
            </a:r>
            <a:r>
              <a:rPr lang="nb-NO" sz="1400" dirty="0" err="1"/>
              <a:t>young</a:t>
            </a:r>
            <a:r>
              <a:rPr lang="nb-NO" sz="1400" dirty="0"/>
              <a:t> </a:t>
            </a:r>
            <a:r>
              <a:rPr lang="nb-NO" sz="1400" dirty="0" err="1"/>
              <a:t>people</a:t>
            </a:r>
            <a:r>
              <a:rPr lang="nb-NO" sz="1400" dirty="0"/>
              <a:t> in </a:t>
            </a:r>
            <a:r>
              <a:rPr lang="nb-NO" sz="1400" dirty="0" err="1"/>
              <a:t>research</a:t>
            </a:r>
            <a:r>
              <a:rPr lang="nb-NO" sz="1400" dirty="0"/>
              <a:t> </a:t>
            </a:r>
            <a:r>
              <a:rPr lang="nb-NO" sz="1400" dirty="0" err="1"/>
              <a:t>on</a:t>
            </a:r>
            <a:r>
              <a:rPr lang="nb-NO" sz="1400" dirty="0"/>
              <a:t> </a:t>
            </a:r>
            <a:r>
              <a:rPr lang="nb-NO" sz="1400" dirty="0" err="1"/>
              <a:t>themselves</a:t>
            </a:r>
            <a:r>
              <a:rPr lang="nb-NO" sz="1400" dirty="0"/>
              <a:t>, </a:t>
            </a:r>
            <a:r>
              <a:rPr lang="nb-NO" sz="1400" dirty="0" err="1"/>
              <a:t>participatory</a:t>
            </a:r>
            <a:r>
              <a:rPr lang="nb-NO" sz="1400" dirty="0"/>
              <a:t> </a:t>
            </a:r>
            <a:r>
              <a:rPr lang="nb-NO" sz="1400" dirty="0" err="1"/>
              <a:t>approach</a:t>
            </a:r>
            <a:endParaRPr lang="nb-NO" sz="1400" dirty="0"/>
          </a:p>
          <a:p>
            <a:pPr marL="0" lvl="0" indent="0" algn="l" rtl="0">
              <a:lnSpc>
                <a:spcPct val="100000"/>
              </a:lnSpc>
              <a:spcBef>
                <a:spcPts val="0"/>
              </a:spcBef>
              <a:spcAft>
                <a:spcPts val="0"/>
              </a:spcAft>
              <a:buSzPts val="1100"/>
              <a:buNone/>
            </a:pPr>
            <a:endParaRPr sz="1400" dirty="0"/>
          </a:p>
        </p:txBody>
      </p:sp>
      <p:sp>
        <p:nvSpPr>
          <p:cNvPr id="205" name="Google Shape;20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8: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28:notes"/>
          <p:cNvSpPr txBox="1">
            <a:spLocks noGrp="1"/>
          </p:cNvSpPr>
          <p:nvPr>
            <p:ph type="body" idx="1"/>
          </p:nvPr>
        </p:nvSpPr>
        <p:spPr>
          <a:xfrm>
            <a:off x="673788" y="5118725"/>
            <a:ext cx="5390305" cy="4286129"/>
          </a:xfrm>
          <a:prstGeom prst="rect">
            <a:avLst/>
          </a:prstGeom>
          <a:noFill/>
          <a:ln>
            <a:noFill/>
          </a:ln>
        </p:spPr>
        <p:txBody>
          <a:bodyPr spcFirstLastPara="1" wrap="square" lIns="91425" tIns="91425" rIns="91425" bIns="91425" anchor="t" anchorCtr="0">
            <a:noAutofit/>
          </a:bodyPr>
          <a:lstStyle/>
          <a:p>
            <a:pPr marL="342900" lvl="0" indent="-342900">
              <a:buFont typeface="Arial" panose="020B0604020202020204" pitchFamily="34" charset="0"/>
              <a:buChar char="•"/>
            </a:pPr>
            <a:r>
              <a:rPr lang="en-GB" sz="1400" dirty="0">
                <a:latin typeface="Calibri Light" panose="020F0302020204030204" pitchFamily="34" charset="0"/>
                <a:ea typeface="Times New Roman" panose="02020603050405020304" pitchFamily="18" charset="0"/>
                <a:cs typeface="Times New Roman" panose="02020603050405020304" pitchFamily="18" charset="0"/>
              </a:rPr>
              <a:t>But it wasn't just self-reporting of children and young people’s use that we were interested in.</a:t>
            </a:r>
          </a:p>
          <a:p>
            <a:pPr marL="342900" lvl="0" indent="-342900">
              <a:buFont typeface="Arial" panose="020B0604020202020204" pitchFamily="34" charset="0"/>
              <a:buChar char="•"/>
            </a:pPr>
            <a:r>
              <a:rPr lang="en-GB" sz="1400" dirty="0">
                <a:latin typeface="Calibri Light" panose="020F0302020204030204" pitchFamily="34" charset="0"/>
                <a:ea typeface="Times New Roman" panose="02020603050405020304" pitchFamily="18" charset="0"/>
                <a:cs typeface="Times New Roman" panose="02020603050405020304" pitchFamily="18" charset="0"/>
              </a:rPr>
              <a:t>In DigiGen, the children and young people were also co-researchers and had the opportunity to research each other. This gave us unique insights into their </a:t>
            </a:r>
            <a:r>
              <a:rPr lang="en-GB" sz="1400" b="1" dirty="0">
                <a:latin typeface="Calibri Light" panose="020F0302020204030204" pitchFamily="34" charset="0"/>
                <a:ea typeface="Times New Roman" panose="02020603050405020304" pitchFamily="18" charset="0"/>
                <a:cs typeface="Times New Roman" panose="02020603050405020304" pitchFamily="18" charset="0"/>
              </a:rPr>
              <a:t>experiences</a:t>
            </a:r>
            <a:r>
              <a:rPr lang="en-GB" sz="1400" dirty="0">
                <a:latin typeface="Calibri Light" panose="020F0302020204030204" pitchFamily="34" charset="0"/>
                <a:ea typeface="Times New Roman" panose="02020603050405020304" pitchFamily="18" charset="0"/>
                <a:cs typeface="Times New Roman" panose="02020603050405020304" pitchFamily="18" charset="0"/>
              </a:rPr>
              <a:t> and </a:t>
            </a:r>
            <a:r>
              <a:rPr lang="en-GB" sz="1400" b="1" dirty="0">
                <a:latin typeface="Calibri Light" panose="020F0302020204030204" pitchFamily="34" charset="0"/>
                <a:ea typeface="Times New Roman" panose="02020603050405020304" pitchFamily="18" charset="0"/>
                <a:cs typeface="Times New Roman" panose="02020603050405020304" pitchFamily="18" charset="0"/>
              </a:rPr>
              <a:t>reflections.</a:t>
            </a:r>
            <a:r>
              <a:rPr lang="en-GB" sz="1400" dirty="0">
                <a:latin typeface="Calibri Light" panose="020F0302020204030204" pitchFamily="34" charset="0"/>
                <a:ea typeface="Times New Roman" panose="02020603050405020304" pitchFamily="18" charset="0"/>
                <a:cs typeface="Times New Roman" panose="02020603050405020304" pitchFamily="18" charset="0"/>
              </a:rPr>
              <a:t> 
Involving young people as co-researchers and experts in our research provides a </a:t>
            </a:r>
            <a:r>
              <a:rPr lang="en-GB" sz="1400" b="1" dirty="0">
                <a:latin typeface="Calibri Light" panose="020F0302020204030204" pitchFamily="34" charset="0"/>
                <a:ea typeface="Times New Roman" panose="02020603050405020304" pitchFamily="18" charset="0"/>
                <a:cs typeface="Times New Roman" panose="02020603050405020304" pitchFamily="18" charset="0"/>
              </a:rPr>
              <a:t>participatory </a:t>
            </a:r>
            <a:r>
              <a:rPr lang="en-GB" sz="1400" dirty="0">
                <a:latin typeface="Calibri Light" panose="020F0302020204030204" pitchFamily="34" charset="0"/>
                <a:ea typeface="Times New Roman" panose="02020603050405020304" pitchFamily="18" charset="0"/>
                <a:cs typeface="Times New Roman" panose="02020603050405020304" pitchFamily="18" charset="0"/>
              </a:rPr>
              <a:t>and </a:t>
            </a:r>
            <a:r>
              <a:rPr lang="en-GB" sz="1400" b="1" dirty="0">
                <a:latin typeface="Calibri Light" panose="020F0302020204030204" pitchFamily="34" charset="0"/>
                <a:ea typeface="Times New Roman" panose="02020603050405020304" pitchFamily="18" charset="0"/>
                <a:cs typeface="Times New Roman" panose="02020603050405020304" pitchFamily="18" charset="0"/>
              </a:rPr>
              <a:t>exploratory approach </a:t>
            </a:r>
            <a:r>
              <a:rPr lang="en-GB" sz="1400" dirty="0">
                <a:latin typeface="Calibri Light" panose="020F0302020204030204" pitchFamily="34" charset="0"/>
                <a:ea typeface="Times New Roman" panose="02020603050405020304" pitchFamily="18" charset="0"/>
                <a:cs typeface="Times New Roman" panose="02020603050405020304" pitchFamily="18" charset="0"/>
              </a:rPr>
              <a:t>to the topic (Bradbury-Jones, 2014). We used exploratory methods in the research, and they were </a:t>
            </a:r>
            <a:r>
              <a:rPr lang="en-GB" sz="1400" b="1" dirty="0">
                <a:latin typeface="Calibri Light" panose="020F0302020204030204" pitchFamily="34" charset="0"/>
                <a:ea typeface="Times New Roman" panose="02020603050405020304" pitchFamily="18" charset="0"/>
                <a:cs typeface="Times New Roman" panose="02020603050405020304" pitchFamily="18" charset="0"/>
              </a:rPr>
              <a:t>active participants.</a:t>
            </a:r>
            <a:r>
              <a:rPr lang="en-GB" sz="1400" dirty="0">
                <a:latin typeface="Calibri Light" panose="020F0302020204030204" pitchFamily="34" charset="0"/>
                <a:ea typeface="Times New Roman" panose="02020603050405020304" pitchFamily="18" charset="0"/>
                <a:cs typeface="Times New Roman" panose="02020603050405020304" pitchFamily="18" charset="0"/>
              </a:rPr>
              <a:t>
We received some very important input from the children and student teachers on topics, future research and, not least, </a:t>
            </a:r>
            <a:r>
              <a:rPr lang="en-GB" sz="1400" b="1" dirty="0">
                <a:latin typeface="Calibri Light" panose="020F0302020204030204" pitchFamily="34" charset="0"/>
                <a:ea typeface="Times New Roman" panose="02020603050405020304" pitchFamily="18" charset="0"/>
                <a:cs typeface="Times New Roman" panose="02020603050405020304" pitchFamily="18" charset="0"/>
              </a:rPr>
              <a:t>recommendations to decision-makers</a:t>
            </a:r>
            <a:r>
              <a:rPr lang="en-GB" sz="1400" dirty="0">
                <a:latin typeface="Calibri Light" panose="020F0302020204030204" pitchFamily="34" charset="0"/>
                <a:ea typeface="Times New Roman" panose="02020603050405020304" pitchFamily="18" charset="0"/>
                <a:cs typeface="Times New Roman" panose="02020603050405020304" pitchFamily="18" charset="0"/>
              </a:rPr>
              <a:t>. </a:t>
            </a:r>
            <a:endParaRPr sz="1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158750" indent="0">
              <a:buFontTx/>
              <a:buNone/>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A5FFB6-D367-413B-B7B9-3AE02BF8A5A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690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158750" indent="0">
              <a:buFontTx/>
              <a:buNone/>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A5FFB6-D367-413B-B7B9-3AE02BF8A5A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690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158750" indent="0">
              <a:buFontTx/>
              <a:buNone/>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A5FFB6-D367-413B-B7B9-3AE02BF8A5A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6767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A5FFB6-D367-413B-B7B9-3AE02BF8A5A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7899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838" y="808038"/>
            <a:ext cx="7185026" cy="4041775"/>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1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0955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838" y="808038"/>
            <a:ext cx="7185026" cy="4041775"/>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1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129165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B3E1B-7433-46FB-9518-B03AD3E3E9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883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B3E1B-7433-46FB-9518-B03AD3E3E9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5815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err="1"/>
              <a:t>https</a:t>
            </a:r>
            <a:r>
              <a:rPr lang="nb-NO" dirty="0"/>
              <a:t>://</a:t>
            </a:r>
            <a:r>
              <a:rPr lang="nb-NO" dirty="0" err="1"/>
              <a:t>www.digigen.eu</a:t>
            </a:r>
            <a:r>
              <a:rPr lang="nb-NO" dirty="0"/>
              <a:t>/</a:t>
            </a:r>
            <a:r>
              <a:rPr lang="nb-NO" dirty="0" err="1"/>
              <a:t>wp-content</a:t>
            </a:r>
            <a:r>
              <a:rPr lang="nb-NO" dirty="0"/>
              <a:t>/</a:t>
            </a:r>
            <a:r>
              <a:rPr lang="nb-NO" dirty="0" err="1"/>
              <a:t>uploads</a:t>
            </a:r>
            <a:r>
              <a:rPr lang="nb-NO" dirty="0"/>
              <a:t>/2022/04/DigiGen-Working-paper-8-family-life-website-final.pdf</a:t>
            </a:r>
          </a:p>
          <a:p>
            <a:pPr marL="0" lvl="0" indent="0" algn="l" rtl="0">
              <a:spcBef>
                <a:spcPts val="0"/>
              </a:spcBef>
              <a:spcAft>
                <a:spcPts val="0"/>
              </a:spcAft>
              <a:buNone/>
            </a:pPr>
            <a:r>
              <a:rPr lang="nb-NO" dirty="0" err="1"/>
              <a:t>https</a:t>
            </a:r>
            <a:r>
              <a:rPr lang="nb-NO" dirty="0"/>
              <a:t>://</a:t>
            </a:r>
            <a:r>
              <a:rPr lang="nb-NO" dirty="0" err="1"/>
              <a:t>www.digigen.eu</a:t>
            </a:r>
            <a:r>
              <a:rPr lang="nb-NO" dirty="0"/>
              <a:t>/</a:t>
            </a:r>
            <a:r>
              <a:rPr lang="nb-NO" dirty="0" err="1"/>
              <a:t>wp-content</a:t>
            </a:r>
            <a:r>
              <a:rPr lang="nb-NO" dirty="0"/>
              <a:t>/</a:t>
            </a:r>
            <a:r>
              <a:rPr lang="nb-NO" dirty="0" err="1"/>
              <a:t>uploads</a:t>
            </a:r>
            <a:r>
              <a:rPr lang="nb-NO" dirty="0"/>
              <a:t>/2021/09/The-younger-generations-views-on-how-their-education-is-preparing-them-dor-the-digital-age-against-the-background-of-COVID-19-DigiGen-working-paper-no.-5.pdf </a:t>
            </a:r>
          </a:p>
          <a:p>
            <a:pPr marL="0" lvl="0" indent="0" algn="l" rtl="0">
              <a:spcBef>
                <a:spcPts val="0"/>
              </a:spcBef>
              <a:spcAft>
                <a:spcPts val="0"/>
              </a:spcAft>
              <a:buNone/>
            </a:pPr>
            <a:endParaRPr dirty="0"/>
          </a:p>
        </p:txBody>
      </p:sp>
      <p:sp>
        <p:nvSpPr>
          <p:cNvPr id="475" name="Google Shape;47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24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B3E1B-7433-46FB-9518-B03AD3E3E9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09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438140" cy="45258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mn-lt"/>
                <a:ea typeface="+mn-ea"/>
                <a:cs typeface="+mn-cs"/>
              </a:rPr>
              <a:t>In a recent working paper, we provide a first step in contributing to a more precise understanding of the concepts of vulnerability and risk concerning ICT use. This will be elaborated on in our upcoming book as well. For instance, in the book, we consider what it means to be vulnerable or at risk. In our investigation of this question, there is a need likewise to consider the digital activities and the ideal uses of technology that form a bridge between the various ecosystems surrounding the digital generation and the technology itself.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mn-lt"/>
                <a:ea typeface="+mn-ea"/>
                <a:cs typeface="+mn-cs"/>
              </a:rPr>
              <a:t>Of course, we acknowledge that before we can begin considering the use and value of digital technology, the question of access is particularly important. Sara </a:t>
            </a:r>
            <a:r>
              <a:rPr lang="en-GB" sz="1400" kern="1200" dirty="0" err="1">
                <a:solidFill>
                  <a:schemeClr val="tx1"/>
                </a:solidFill>
                <a:effectLst/>
                <a:latin typeface="+mn-lt"/>
                <a:ea typeface="+mn-ea"/>
                <a:cs typeface="+mn-cs"/>
              </a:rPr>
              <a:t>Allyón</a:t>
            </a:r>
            <a:r>
              <a:rPr lang="en-GB" sz="1400" kern="1200" dirty="0">
                <a:solidFill>
                  <a:schemeClr val="tx1"/>
                </a:solidFill>
                <a:effectLst/>
                <a:latin typeface="+mn-lt"/>
                <a:ea typeface="+mn-ea"/>
                <a:cs typeface="+mn-cs"/>
              </a:rPr>
              <a:t> will elaborate on this in her short presentation. Furthermore, the broader discussion around access is elaborated on in several of our working papers focusing on the various microsystems that children and young people interact with and the relationships within and between them.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208CC-62EC-4249-8173-DE3416183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69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788" y="5186075"/>
            <a:ext cx="5390305" cy="4242509"/>
          </a:xfrm>
        </p:spPr>
        <p:txBody>
          <a:bodyPr/>
          <a:lstStyle/>
          <a:p>
            <a:r>
              <a:rPr lang="en-GB" sz="1400" kern="1200" dirty="0">
                <a:solidFill>
                  <a:schemeClr val="tx1"/>
                </a:solidFill>
                <a:effectLst/>
                <a:latin typeface="+mn-lt"/>
                <a:ea typeface="+mn-ea"/>
                <a:cs typeface="+mn-cs"/>
              </a:rPr>
              <a:t>With the growth of digital technology, there are both </a:t>
            </a:r>
            <a:r>
              <a:rPr lang="en-GB" sz="1400" b="1" kern="1200" dirty="0">
                <a:solidFill>
                  <a:schemeClr val="tx1"/>
                </a:solidFill>
                <a:effectLst/>
                <a:latin typeface="+mn-lt"/>
                <a:ea typeface="+mn-ea"/>
                <a:cs typeface="+mn-cs"/>
              </a:rPr>
              <a:t>benefits </a:t>
            </a:r>
            <a:r>
              <a:rPr lang="en-GB" sz="1400" kern="1200" dirty="0">
                <a:solidFill>
                  <a:schemeClr val="tx1"/>
                </a:solidFill>
                <a:effectLst/>
                <a:latin typeface="+mn-lt"/>
                <a:ea typeface="+mn-ea"/>
                <a:cs typeface="+mn-cs"/>
              </a:rPr>
              <a:t>and </a:t>
            </a:r>
            <a:r>
              <a:rPr lang="en-GB" sz="1400" b="1" kern="1200" dirty="0">
                <a:solidFill>
                  <a:schemeClr val="tx1"/>
                </a:solidFill>
                <a:effectLst/>
                <a:latin typeface="+mn-lt"/>
                <a:ea typeface="+mn-ea"/>
                <a:cs typeface="+mn-cs"/>
              </a:rPr>
              <a:t>risks.</a:t>
            </a:r>
            <a:r>
              <a:rPr lang="en-GB" sz="1400" kern="1200" dirty="0">
                <a:solidFill>
                  <a:schemeClr val="tx1"/>
                </a:solidFill>
                <a:effectLst/>
                <a:latin typeface="+mn-lt"/>
                <a:ea typeface="+mn-ea"/>
                <a:cs typeface="+mn-cs"/>
              </a:rPr>
              <a:t> While the risks have been well documented and include, for example, negative health effects on sleep, attention, and learning; exposure to inaccurate, inappropriate, or unsafe content and contacts; and compromised privacy and confidentiality. In DigiGen we have also focused on the benefits of digital technology as it relates to the everyday lives of children and young people to contribute to a better understanding of </a:t>
            </a:r>
            <a:r>
              <a:rPr lang="en-GB" sz="1400" b="1" kern="1200" dirty="0">
                <a:solidFill>
                  <a:schemeClr val="tx1"/>
                </a:solidFill>
                <a:effectLst/>
                <a:latin typeface="+mn-lt"/>
                <a:ea typeface="+mn-ea"/>
                <a:cs typeface="+mn-cs"/>
              </a:rPr>
              <a:t>resilience.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B0195-1A2E-4F89-AF5C-1543B98702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07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B3E1B-7433-46FB-9518-B03AD3E3E9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12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B3E1B-7433-46FB-9518-B03AD3E3E9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01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3:notes"/>
          <p:cNvSpPr txBox="1">
            <a:spLocks noGrp="1"/>
          </p:cNvSpPr>
          <p:nvPr>
            <p:ph type="body" idx="1"/>
          </p:nvPr>
        </p:nvSpPr>
        <p:spPr>
          <a:xfrm>
            <a:off x="673788" y="5118725"/>
            <a:ext cx="5390305" cy="4693375"/>
          </a:xfrm>
          <a:prstGeom prst="rect">
            <a:avLst/>
          </a:prstGeom>
        </p:spPr>
        <p:txBody>
          <a:bodyPr spcFirstLastPara="1" wrap="square" lIns="91425" tIns="91425" rIns="91425" bIns="91425" anchor="t" anchorCtr="0">
            <a:noAutofit/>
          </a:bodyPr>
          <a:lstStyle/>
          <a:p>
            <a:pPr marL="228600">
              <a:lnSpc>
                <a:spcPct val="107000"/>
              </a:lnSpc>
              <a:spcAft>
                <a:spcPts val="800"/>
              </a:spcAft>
            </a:pPr>
            <a:r>
              <a:rPr lang="en-GB" sz="1400" dirty="0">
                <a:effectLst/>
                <a:latin typeface="Calibri Light" panose="020F0302020204030204" pitchFamily="34" charset="0"/>
                <a:ea typeface="Calibri" panose="020F0502020204030204" pitchFamily="34" charset="0"/>
                <a:cs typeface="Arial" panose="020B0604020202020204" pitchFamily="34" charset="0"/>
              </a:rPr>
              <a:t>We know a lot about digital technology, </a:t>
            </a:r>
            <a:r>
              <a:rPr lang="en-GB" sz="1400" dirty="0">
                <a:latin typeface="Calibri Light" panose="020F0302020204030204" pitchFamily="34" charset="0"/>
                <a:ea typeface="Calibri" panose="020F0502020204030204" pitchFamily="34" charset="0"/>
                <a:cs typeface="Arial" panose="020B0604020202020204" pitchFamily="34" charset="0"/>
              </a:rPr>
              <a:t>mainly from an adult perspective, but we know less from the perspective of children and young people. Thus, for DigiGen, it was crucial to include children and young people in our research as co-researchers. </a:t>
            </a:r>
          </a:p>
          <a:p>
            <a:pPr marL="514350" indent="-285750">
              <a:lnSpc>
                <a:spcPct val="107000"/>
              </a:lnSpc>
              <a:spcAft>
                <a:spcPts val="800"/>
              </a:spcAft>
              <a:buFont typeface="Arial" panose="020B0604020202020204" pitchFamily="34" charset="0"/>
              <a:buChar char="•"/>
            </a:pPr>
            <a:r>
              <a:rPr lang="en-GB" sz="1400" dirty="0">
                <a:effectLst/>
                <a:latin typeface="Calibri Light" panose="020F0302020204030204" pitchFamily="34" charset="0"/>
                <a:ea typeface="Calibri" panose="020F0502020204030204" pitchFamily="34" charset="0"/>
                <a:cs typeface="Arial" panose="020B0604020202020204" pitchFamily="34" charset="0"/>
              </a:rPr>
              <a:t>We met them in their everyday digital lives (via their mobile phones, gaming and we invited them into our world as researchers) </a:t>
            </a:r>
          </a:p>
          <a:p>
            <a:pPr marL="514350" indent="-285750">
              <a:lnSpc>
                <a:spcPct val="107000"/>
              </a:lnSpc>
              <a:spcAft>
                <a:spcPts val="800"/>
              </a:spcAft>
              <a:buFont typeface="Arial" panose="020B0604020202020204" pitchFamily="34" charset="0"/>
              <a:buChar char="•"/>
            </a:pPr>
            <a:r>
              <a:rPr lang="en-GB" sz="1400" dirty="0">
                <a:latin typeface="Calibri Light" panose="020F0302020204030204" pitchFamily="34" charset="0"/>
                <a:ea typeface="Calibri" panose="020F0502020204030204" pitchFamily="34" charset="0"/>
                <a:cs typeface="Arial" panose="020B0604020202020204" pitchFamily="34" charset="0"/>
              </a:rPr>
              <a:t>Our goal was to take them seriously and include them as real co-researchers and active participants in the research</a:t>
            </a:r>
          </a:p>
          <a:p>
            <a:pPr marL="514350" indent="-285750">
              <a:lnSpc>
                <a:spcPct val="107000"/>
              </a:lnSpc>
              <a:spcAft>
                <a:spcPts val="800"/>
              </a:spcAft>
              <a:buFont typeface="Arial" panose="020B0604020202020204" pitchFamily="34" charset="0"/>
              <a:buChar char="•"/>
            </a:pPr>
            <a:r>
              <a:rPr lang="en-GB" sz="1400" dirty="0">
                <a:effectLst/>
                <a:latin typeface="Calibri Light" panose="020F0302020204030204" pitchFamily="34" charset="0"/>
                <a:ea typeface="Arial" panose="020B0604020202020204" pitchFamily="34" charset="0"/>
                <a:cs typeface="Arial" panose="020B0604020202020204" pitchFamily="34" charset="0"/>
              </a:rPr>
              <a:t>This has given us a unique insight into their use of digital technology</a:t>
            </a:r>
          </a:p>
          <a:p>
            <a:pPr marL="514350" indent="-285750">
              <a:lnSpc>
                <a:spcPct val="107000"/>
              </a:lnSpc>
              <a:spcAft>
                <a:spcPts val="800"/>
              </a:spcAft>
              <a:buFont typeface="Arial" panose="020B0604020202020204" pitchFamily="34" charset="0"/>
              <a:buChar char="•"/>
            </a:pPr>
            <a:r>
              <a:rPr lang="en-GB" sz="1400" dirty="0">
                <a:latin typeface="Calibri Light" panose="020F0302020204030204" pitchFamily="34" charset="0"/>
                <a:ea typeface="Arial" panose="020B0604020202020204" pitchFamily="34" charset="0"/>
                <a:cs typeface="Arial" panose="020B0604020202020204" pitchFamily="34" charset="0"/>
              </a:rPr>
              <a:t>For example, we developed an app where children could share screenshots from their mobile phones and show us what they are doing when using digital technology and with whom. Of course, fulfilling the GDPR requirements.  </a:t>
            </a:r>
            <a:endParaRPr lang="en-GB" sz="1400" dirty="0">
              <a:effectLst/>
              <a:latin typeface="Calibri Light" panose="020F0302020204030204" pitchFamily="34" charset="0"/>
              <a:ea typeface="Arial" panose="020B0604020202020204" pitchFamily="34" charset="0"/>
              <a:cs typeface="Arial" panose="020B0604020202020204" pitchFamily="34" charset="0"/>
            </a:endParaRPr>
          </a:p>
        </p:txBody>
      </p:sp>
      <p:sp>
        <p:nvSpPr>
          <p:cNvPr id="326" name="Google Shape;326;p23: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txBox="1">
            <a:spLocks noGrp="1"/>
          </p:cNvSpPr>
          <p:nvPr>
            <p:ph type="body" idx="1"/>
          </p:nvPr>
        </p:nvSpPr>
        <p:spPr>
          <a:xfrm>
            <a:off x="673788" y="5118725"/>
            <a:ext cx="5390305" cy="4041313"/>
          </a:xfrm>
          <a:prstGeom prst="rect">
            <a:avLst/>
          </a:prstGeom>
        </p:spPr>
        <p:txBody>
          <a:bodyPr spcFirstLastPara="1" wrap="square" lIns="91425" tIns="91425" rIns="91425" bIns="91425" anchor="t" anchorCtr="0">
            <a:noAutofit/>
          </a:bodyPr>
          <a:lstStyle/>
          <a:p>
            <a:pPr marL="342900" lvl="0" indent="-342900">
              <a:buFont typeface="Arial" panose="020B0604020202020204" pitchFamily="34" charset="0"/>
              <a:buChar char="•"/>
            </a:pPr>
            <a:r>
              <a:rPr lang="en-GB" sz="1400" dirty="0">
                <a:effectLst/>
                <a:latin typeface="Calibri Light" panose="020F0302020204030204" pitchFamily="34" charset="0"/>
                <a:ea typeface="Calibri" panose="020F0502020204030204" pitchFamily="34" charset="0"/>
                <a:cs typeface="Times New Roman" panose="02020603050405020304" pitchFamily="18" charset="0"/>
              </a:rPr>
              <a:t>Roughly 60 children and young people ages 10-16 from Norway, UK and Austria have shared daily diaries via the app focusing on how they use digital technology. </a:t>
            </a:r>
          </a:p>
          <a:p>
            <a:pPr marL="342900" lvl="0" indent="-342900">
              <a:buFont typeface="Arial" panose="020B0604020202020204" pitchFamily="34" charset="0"/>
              <a:buChar char="•"/>
            </a:pPr>
            <a:r>
              <a:rPr lang="en-GB" sz="1400" dirty="0">
                <a:latin typeface="Calibri Light" panose="020F0302020204030204" pitchFamily="34" charset="0"/>
                <a:ea typeface="Calibri" panose="020F0502020204030204" pitchFamily="34" charset="0"/>
                <a:cs typeface="Times New Roman" panose="02020603050405020304" pitchFamily="18" charset="0"/>
              </a:rPr>
              <a:t>The word cloud represents information from their «screentime» for the three most used apps that day. The size of the word represents the number of times it was reported. </a:t>
            </a:r>
          </a:p>
          <a:p>
            <a:pPr marL="342900" lvl="0" indent="-342900">
              <a:buFont typeface="Arial" panose="020B0604020202020204" pitchFamily="34" charset="0"/>
              <a:buChar char="•"/>
            </a:pPr>
            <a:endParaRPr lang="en-GB" sz="1400" dirty="0">
              <a:latin typeface="Calibri Light" panose="020F03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latin typeface="Calibri" panose="020F0502020204030204" pitchFamily="34" charset="0"/>
                <a:ea typeface="Calibri" panose="020F0502020204030204" pitchFamily="34" charset="0"/>
              </a:rPr>
              <a:t>The word cloud shows both the most used apps – and these are indicators of the types of activities they spend most time doing </a:t>
            </a:r>
          </a:p>
          <a:p>
            <a:pPr marL="800100" lvl="1" indent="-342900">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rPr>
              <a:t>communication</a:t>
            </a:r>
            <a:r>
              <a:rPr lang="en-US" sz="1400" dirty="0">
                <a:effectLst/>
                <a:latin typeface="Calibri" panose="020F0502020204030204" pitchFamily="34" charset="0"/>
                <a:ea typeface="Calibri" panose="020F0502020204030204" pitchFamily="34" charset="0"/>
              </a:rPr>
              <a:t>: </a:t>
            </a:r>
            <a:r>
              <a:rPr lang="en-US" sz="1400" dirty="0" err="1">
                <a:effectLst/>
                <a:latin typeface="Calibri" panose="020F0502020204030204" pitchFamily="34" charset="0"/>
                <a:ea typeface="Calibri" panose="020F0502020204030204" pitchFamily="34" charset="0"/>
              </a:rPr>
              <a:t>whatsapp</a:t>
            </a:r>
            <a:r>
              <a:rPr lang="en-US" sz="1400" dirty="0">
                <a:effectLst/>
                <a:latin typeface="Calibri" panose="020F0502020204030204" pitchFamily="34" charset="0"/>
                <a:ea typeface="Calibri" panose="020F0502020204030204" pitchFamily="34" charset="0"/>
              </a:rPr>
              <a:t>, message, discord, snapchat, Instagram, </a:t>
            </a:r>
            <a:r>
              <a:rPr lang="en-US" sz="1400" dirty="0" err="1">
                <a:effectLst/>
                <a:latin typeface="Calibri" panose="020F0502020204030204" pitchFamily="34" charset="0"/>
                <a:ea typeface="Calibri" panose="020F0502020204030204" pitchFamily="34" charset="0"/>
              </a:rPr>
              <a:t>tiktok</a:t>
            </a:r>
            <a:r>
              <a:rPr lang="en-US" sz="1400" dirty="0">
                <a:effectLst/>
                <a:latin typeface="Calibri" panose="020F0502020204030204" pitchFamily="34" charset="0"/>
                <a:ea typeface="Calibri" panose="020F0502020204030204" pitchFamily="34" charset="0"/>
              </a:rPr>
              <a:t> </a:t>
            </a:r>
            <a:r>
              <a:rPr lang="en-US" sz="1400" dirty="0" err="1">
                <a:effectLst/>
                <a:latin typeface="Calibri" panose="020F0502020204030204" pitchFamily="34" charset="0"/>
                <a:ea typeface="Calibri" panose="020F0502020204030204" pitchFamily="34" charset="0"/>
              </a:rPr>
              <a:t>etc</a:t>
            </a:r>
            <a:r>
              <a:rPr lang="en-US" sz="1400" dirty="0">
                <a:effectLst/>
                <a:latin typeface="Calibri" panose="020F0502020204030204" pitchFamily="34" charset="0"/>
                <a:ea typeface="Calibri" panose="020F0502020204030204" pitchFamily="34" charset="0"/>
              </a:rPr>
              <a:t>, </a:t>
            </a:r>
          </a:p>
          <a:p>
            <a:pPr marL="800100" lvl="1" indent="-342900">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rPr>
              <a:t>gaming/ playing together</a:t>
            </a:r>
            <a:r>
              <a:rPr lang="en-US" sz="1400" dirty="0">
                <a:effectLst/>
                <a:latin typeface="Calibri" panose="020F0502020204030204" pitchFamily="34" charset="0"/>
                <a:ea typeface="Calibri" panose="020F0502020204030204" pitchFamily="34" charset="0"/>
              </a:rPr>
              <a:t>: clash of clan, </a:t>
            </a:r>
            <a:r>
              <a:rPr lang="en-US" sz="1400" dirty="0" err="1">
                <a:effectLst/>
                <a:latin typeface="Calibri" panose="020F0502020204030204" pitchFamily="34" charset="0"/>
                <a:ea typeface="Calibri" panose="020F0502020204030204" pitchFamily="34" charset="0"/>
              </a:rPr>
              <a:t>fifa</a:t>
            </a:r>
            <a:r>
              <a:rPr lang="en-US" sz="1400" dirty="0">
                <a:effectLst/>
                <a:latin typeface="Calibri" panose="020F0502020204030204" pitchFamily="34" charset="0"/>
                <a:ea typeface="Calibri" panose="020F0502020204030204" pitchFamily="34" charset="0"/>
              </a:rPr>
              <a:t>, Minecraft etc., </a:t>
            </a:r>
          </a:p>
          <a:p>
            <a:pPr marL="800100" lvl="1" indent="-342900">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rPr>
              <a:t>school/ learning: </a:t>
            </a:r>
            <a:r>
              <a:rPr lang="en-US" sz="1400" dirty="0">
                <a:effectLst/>
                <a:latin typeface="Calibri" panose="020F0502020204030204" pitchFamily="34" charset="0"/>
                <a:ea typeface="Calibri" panose="020F0502020204030204" pitchFamily="34" charset="0"/>
              </a:rPr>
              <a:t>google classroom, school app, </a:t>
            </a:r>
            <a:endParaRPr lang="en-US" sz="1400" b="1" dirty="0">
              <a:effectLst/>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1400" b="1" dirty="0">
                <a:latin typeface="Calibri" panose="020F0502020204030204" pitchFamily="34" charset="0"/>
                <a:ea typeface="Calibri" panose="020F0502020204030204" pitchFamily="34" charset="0"/>
              </a:rPr>
              <a:t>e</a:t>
            </a:r>
            <a:r>
              <a:rPr lang="en-US" sz="1400" b="1" dirty="0">
                <a:effectLst/>
                <a:latin typeface="Calibri" panose="020F0502020204030204" pitchFamily="34" charset="0"/>
                <a:ea typeface="Calibri" panose="020F0502020204030204" pitchFamily="34" charset="0"/>
              </a:rPr>
              <a:t>ntertainment: </a:t>
            </a:r>
            <a:r>
              <a:rPr lang="en-US" sz="1400" dirty="0">
                <a:effectLst/>
                <a:latin typeface="Calibri" panose="020F0502020204030204" pitchFamily="34" charset="0"/>
                <a:ea typeface="Calibri" panose="020F0502020204030204" pitchFamily="34" charset="0"/>
              </a:rPr>
              <a:t>Netflix, </a:t>
            </a:r>
            <a:r>
              <a:rPr lang="en-US" sz="1400" dirty="0" err="1">
                <a:effectLst/>
                <a:latin typeface="Calibri" panose="020F0502020204030204" pitchFamily="34" charset="0"/>
                <a:ea typeface="Calibri" panose="020F0502020204030204" pitchFamily="34" charset="0"/>
              </a:rPr>
              <a:t>soundcloud</a:t>
            </a:r>
            <a:r>
              <a:rPr lang="en-US" sz="1400" dirty="0">
                <a:effectLst/>
                <a:latin typeface="Calibri" panose="020F0502020204030204" pitchFamily="34" charset="0"/>
                <a:ea typeface="Calibri" panose="020F0502020204030204" pitchFamily="34" charset="0"/>
              </a:rPr>
              <a:t>, </a:t>
            </a:r>
            <a:r>
              <a:rPr lang="en-US" sz="1400" dirty="0" err="1">
                <a:effectLst/>
                <a:latin typeface="Calibri" panose="020F0502020204030204" pitchFamily="34" charset="0"/>
                <a:ea typeface="Calibri" panose="020F0502020204030204" pitchFamily="34" charset="0"/>
              </a:rPr>
              <a:t>youtube</a:t>
            </a:r>
            <a:r>
              <a:rPr lang="en-US" sz="1400" dirty="0">
                <a:effectLst/>
                <a:latin typeface="Calibri" panose="020F0502020204030204" pitchFamily="34" charset="0"/>
                <a:ea typeface="Calibri" panose="020F0502020204030204" pitchFamily="34" charset="0"/>
              </a:rPr>
              <a:t> </a:t>
            </a:r>
            <a:r>
              <a:rPr lang="en-US" sz="1400" dirty="0" err="1">
                <a:effectLst/>
                <a:latin typeface="Calibri" panose="020F0502020204030204" pitchFamily="34" charset="0"/>
                <a:ea typeface="Calibri" panose="020F0502020204030204" pitchFamily="34" charset="0"/>
              </a:rPr>
              <a:t>etc</a:t>
            </a:r>
            <a:r>
              <a:rPr lang="en-US" sz="1400" dirty="0">
                <a:effectLst/>
                <a:latin typeface="Calibri" panose="020F0502020204030204" pitchFamily="34" charset="0"/>
                <a:ea typeface="Calibri" panose="020F0502020204030204" pitchFamily="34" charset="0"/>
              </a:rPr>
              <a:t>). </a:t>
            </a:r>
          </a:p>
          <a:p>
            <a:endParaRPr lang="en-US" sz="1400" dirty="0">
              <a:latin typeface="Calibri" panose="020F0502020204030204" pitchFamily="34" charset="0"/>
              <a:ea typeface="Calibri" panose="020F0502020204030204" pitchFamily="34" charset="0"/>
            </a:endParaRPr>
          </a:p>
          <a:p>
            <a:r>
              <a:rPr lang="en-US" sz="1400" dirty="0">
                <a:effectLst/>
                <a:latin typeface="Calibri" panose="020F0502020204030204" pitchFamily="34" charset="0"/>
                <a:ea typeface="Calibri" panose="020F0502020204030204" pitchFamily="34" charset="0"/>
              </a:rPr>
              <a:t>This is confirmed in the next slide. </a:t>
            </a:r>
            <a:endParaRPr lang="en-GB" sz="1400" dirty="0">
              <a:effectLst/>
              <a:latin typeface="Calibri" panose="020F0502020204030204" pitchFamily="34" charset="0"/>
              <a:ea typeface="Calibri" panose="020F0502020204030204" pitchFamily="34" charset="0"/>
            </a:endParaRPr>
          </a:p>
        </p:txBody>
      </p:sp>
      <p:sp>
        <p:nvSpPr>
          <p:cNvPr id="349" name="Google Shape;349;p2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838" y="808038"/>
            <a:ext cx="7185026" cy="4041775"/>
          </a:xfrm>
        </p:spPr>
      </p:sp>
      <p:sp>
        <p:nvSpPr>
          <p:cNvPr id="3" name="Plassholder for notater 2"/>
          <p:cNvSpPr>
            <a:spLocks noGrp="1"/>
          </p:cNvSpPr>
          <p:nvPr>
            <p:ph type="body" idx="1"/>
          </p:nvPr>
        </p:nvSpPr>
        <p:spPr>
          <a:xfrm>
            <a:off x="679768" y="5625095"/>
            <a:ext cx="5438140" cy="3060713"/>
          </a:xfrm>
        </p:spPr>
        <p:txBody>
          <a:bodyPr/>
          <a:lstStyle/>
          <a:p>
            <a:pPr marL="342900" lvl="0" indent="-342900">
              <a:buFont typeface="Arial" panose="020B0604020202020204" pitchFamily="34" charset="0"/>
              <a:buChar char="•"/>
            </a:pPr>
            <a:r>
              <a:rPr lang="en-GB" sz="1400" dirty="0">
                <a:effectLst/>
                <a:latin typeface="Calibri Light" panose="020F0302020204030204" pitchFamily="34" charset="0"/>
                <a:ea typeface="Arial" panose="020B0604020202020204" pitchFamily="34" charset="0"/>
                <a:cs typeface="Times New Roman" panose="02020603050405020304" pitchFamily="18" charset="0"/>
              </a:rPr>
              <a:t>Again here we see what they are doing with reference to time spent on various activities. </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284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26.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26.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6.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7"/>
        <p:cNvGrpSpPr/>
        <p:nvPr/>
      </p:nvGrpSpPr>
      <p:grpSpPr>
        <a:xfrm>
          <a:off x="0" y="0"/>
          <a:ext cx="0" cy="0"/>
          <a:chOff x="0" y="0"/>
          <a:chExt cx="0" cy="0"/>
        </a:xfrm>
      </p:grpSpPr>
      <p:sp>
        <p:nvSpPr>
          <p:cNvPr id="28" name="Google Shape;28;g12b0e59290c_3_159"/>
          <p:cNvSpPr txBox="1">
            <a:spLocks noGrp="1"/>
          </p:cNvSpPr>
          <p:nvPr>
            <p:ph type="ctrTitle"/>
          </p:nvPr>
        </p:nvSpPr>
        <p:spPr>
          <a:xfrm>
            <a:off x="1524000" y="2496254"/>
            <a:ext cx="9144000" cy="20148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200"/>
              <a:buFont typeface="Verdana"/>
              <a:buNone/>
              <a:defRPr sz="5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2b0e59290c_3_159"/>
          <p:cNvSpPr txBox="1">
            <a:spLocks noGrp="1"/>
          </p:cNvSpPr>
          <p:nvPr>
            <p:ph type="subTitle" idx="1"/>
          </p:nvPr>
        </p:nvSpPr>
        <p:spPr>
          <a:xfrm>
            <a:off x="1524001" y="4672358"/>
            <a:ext cx="9144000" cy="1149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g12b0e59290c_3_159"/>
          <p:cNvPicPr preferRelativeResize="0"/>
          <p:nvPr/>
        </p:nvPicPr>
        <p:blipFill rotWithShape="1">
          <a:blip r:embed="rId2">
            <a:alphaModFix/>
          </a:blip>
          <a:srcRect/>
          <a:stretch/>
        </p:blipFill>
        <p:spPr>
          <a:xfrm>
            <a:off x="4594501" y="117181"/>
            <a:ext cx="3002997" cy="2277483"/>
          </a:xfrm>
          <a:prstGeom prst="rect">
            <a:avLst/>
          </a:prstGeom>
          <a:noFill/>
          <a:ln>
            <a:noFill/>
          </a:ln>
        </p:spPr>
      </p:pic>
      <p:pic>
        <p:nvPicPr>
          <p:cNvPr id="31" name="Google Shape;31;g12b0e59290c_3_159"/>
          <p:cNvPicPr preferRelativeResize="0"/>
          <p:nvPr/>
        </p:nvPicPr>
        <p:blipFill rotWithShape="1">
          <a:blip r:embed="rId3">
            <a:alphaModFix/>
          </a:blip>
          <a:srcRect/>
          <a:stretch/>
        </p:blipFill>
        <p:spPr>
          <a:xfrm rot="5400000">
            <a:off x="-1345098" y="1345095"/>
            <a:ext cx="3600001" cy="909807"/>
          </a:xfrm>
          <a:prstGeom prst="rect">
            <a:avLst/>
          </a:prstGeom>
          <a:noFill/>
          <a:ln>
            <a:noFill/>
          </a:ln>
        </p:spPr>
      </p:pic>
      <p:pic>
        <p:nvPicPr>
          <p:cNvPr id="32" name="Google Shape;32;g12b0e59290c_3_159"/>
          <p:cNvPicPr preferRelativeResize="0"/>
          <p:nvPr/>
        </p:nvPicPr>
        <p:blipFill rotWithShape="1">
          <a:blip r:embed="rId3">
            <a:alphaModFix/>
          </a:blip>
          <a:srcRect/>
          <a:stretch/>
        </p:blipFill>
        <p:spPr>
          <a:xfrm rot="-5400000">
            <a:off x="9937099" y="1345093"/>
            <a:ext cx="3600001" cy="909807"/>
          </a:xfrm>
          <a:prstGeom prst="rect">
            <a:avLst/>
          </a:prstGeom>
          <a:noFill/>
          <a:ln>
            <a:noFill/>
          </a:ln>
        </p:spPr>
      </p:pic>
      <p:pic>
        <p:nvPicPr>
          <p:cNvPr id="33" name="Google Shape;33;g12b0e59290c_3_159"/>
          <p:cNvPicPr preferRelativeResize="0"/>
          <p:nvPr/>
        </p:nvPicPr>
        <p:blipFill rotWithShape="1">
          <a:blip r:embed="rId3">
            <a:alphaModFix/>
          </a:blip>
          <a:srcRect r="9502"/>
          <a:stretch/>
        </p:blipFill>
        <p:spPr>
          <a:xfrm rot="5400000">
            <a:off x="-1174098" y="4774097"/>
            <a:ext cx="3258000" cy="909807"/>
          </a:xfrm>
          <a:prstGeom prst="rect">
            <a:avLst/>
          </a:prstGeom>
          <a:noFill/>
          <a:ln>
            <a:noFill/>
          </a:ln>
        </p:spPr>
      </p:pic>
      <p:pic>
        <p:nvPicPr>
          <p:cNvPr id="34" name="Google Shape;34;g12b0e59290c_3_159"/>
          <p:cNvPicPr preferRelativeResize="0"/>
          <p:nvPr/>
        </p:nvPicPr>
        <p:blipFill rotWithShape="1">
          <a:blip r:embed="rId3">
            <a:alphaModFix/>
          </a:blip>
          <a:srcRect l="9287"/>
          <a:stretch/>
        </p:blipFill>
        <p:spPr>
          <a:xfrm rot="-5400000">
            <a:off x="10104224" y="4777970"/>
            <a:ext cx="3265751" cy="909807"/>
          </a:xfrm>
          <a:prstGeom prst="rect">
            <a:avLst/>
          </a:prstGeom>
          <a:noFill/>
          <a:ln>
            <a:noFill/>
          </a:ln>
        </p:spPr>
      </p:pic>
    </p:spTree>
    <p:extLst>
      <p:ext uri="{BB962C8B-B14F-4D97-AF65-F5344CB8AC3E}">
        <p14:creationId xmlns:p14="http://schemas.microsoft.com/office/powerpoint/2010/main" val="315095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496254"/>
            <a:ext cx="9144000" cy="2014673"/>
          </a:xfrm>
        </p:spPr>
        <p:txBody>
          <a:bodyPr anchor="b">
            <a:normAutofit/>
          </a:bodyPr>
          <a:lstStyle>
            <a:lvl1pPr algn="ctr">
              <a:defRPr sz="5200" baseline="0"/>
            </a:lvl1pPr>
          </a:lstStyle>
          <a:p>
            <a:r>
              <a:rPr lang="en-US" dirty="0"/>
              <a:t>Click to edit title</a:t>
            </a:r>
          </a:p>
        </p:txBody>
      </p:sp>
      <p:sp>
        <p:nvSpPr>
          <p:cNvPr id="3" name="Subtitle 2"/>
          <p:cNvSpPr>
            <a:spLocks noGrp="1"/>
          </p:cNvSpPr>
          <p:nvPr>
            <p:ph type="subTitle" idx="1" hasCustomPrompt="1"/>
          </p:nvPr>
        </p:nvSpPr>
        <p:spPr>
          <a:xfrm>
            <a:off x="1524001" y="4672358"/>
            <a:ext cx="9144000" cy="11496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501" y="117181"/>
            <a:ext cx="3002997" cy="2277483"/>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45098" y="1345095"/>
            <a:ext cx="3600000" cy="90980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9937099" y="1345094"/>
            <a:ext cx="3600000" cy="909807"/>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9499"/>
          <a:stretch/>
        </p:blipFill>
        <p:spPr>
          <a:xfrm rot="5400000">
            <a:off x="-1174098" y="4774097"/>
            <a:ext cx="3258000" cy="909807"/>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285"/>
          <a:stretch/>
        </p:blipFill>
        <p:spPr>
          <a:xfrm rot="16200000">
            <a:off x="10104224" y="4777970"/>
            <a:ext cx="3265751" cy="909807"/>
          </a:xfrm>
          <a:prstGeom prst="rect">
            <a:avLst/>
          </a:prstGeom>
        </p:spPr>
      </p:pic>
    </p:spTree>
    <p:extLst>
      <p:ext uri="{BB962C8B-B14F-4D97-AF65-F5344CB8AC3E}">
        <p14:creationId xmlns:p14="http://schemas.microsoft.com/office/powerpoint/2010/main" val="137621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5346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013" y="1557338"/>
            <a:ext cx="10515600" cy="2898775"/>
          </a:xfrm>
        </p:spPr>
        <p:txBody>
          <a:bodyPr anchor="b"/>
          <a:lstStyle>
            <a:lvl1pPr>
              <a:defRPr sz="6000" baseline="0"/>
            </a:lvl1pPr>
          </a:lstStyle>
          <a:p>
            <a:r>
              <a:rPr lang="en-US" dirty="0"/>
              <a:t>Click to edit section title</a:t>
            </a:r>
          </a:p>
        </p:txBody>
      </p:sp>
      <p:sp>
        <p:nvSpPr>
          <p:cNvPr id="3" name="Text Placeholder 2"/>
          <p:cNvSpPr>
            <a:spLocks noGrp="1"/>
          </p:cNvSpPr>
          <p:nvPr>
            <p:ph type="body" idx="1" hasCustomPrompt="1"/>
          </p:nvPr>
        </p:nvSpPr>
        <p:spPr>
          <a:xfrm>
            <a:off x="227013" y="4583023"/>
            <a:ext cx="10515600" cy="136692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text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7881553" y="2571272"/>
            <a:ext cx="6881718" cy="1739177"/>
          </a:xfrm>
          <a:prstGeom prst="rect">
            <a:avLst/>
          </a:prstGeom>
        </p:spPr>
      </p:pic>
    </p:spTree>
    <p:extLst>
      <p:ext uri="{BB962C8B-B14F-4D97-AF65-F5344CB8AC3E}">
        <p14:creationId xmlns:p14="http://schemas.microsoft.com/office/powerpoint/2010/main" val="2957168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p:nvPr>
        </p:nvSpPr>
        <p:spPr>
          <a:xfrm>
            <a:off x="243846" y="1566530"/>
            <a:ext cx="5148000" cy="43834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5476066" y="1566530"/>
            <a:ext cx="5148000" cy="43834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091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013" y="188913"/>
            <a:ext cx="10406062" cy="1223962"/>
          </a:xfrm>
        </p:spPr>
        <p:txBody>
          <a:bodyPr/>
          <a:lstStyle/>
          <a:p>
            <a:r>
              <a:rPr lang="en-US" dirty="0"/>
              <a:t>Click to edit title</a:t>
            </a:r>
          </a:p>
        </p:txBody>
      </p:sp>
      <p:sp>
        <p:nvSpPr>
          <p:cNvPr id="3" name="Text Placeholder 2"/>
          <p:cNvSpPr>
            <a:spLocks noGrp="1"/>
          </p:cNvSpPr>
          <p:nvPr>
            <p:ph type="body" idx="1"/>
          </p:nvPr>
        </p:nvSpPr>
        <p:spPr>
          <a:xfrm>
            <a:off x="227013" y="1557338"/>
            <a:ext cx="514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227012" y="2505075"/>
            <a:ext cx="5148000" cy="34448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485075" y="1557338"/>
            <a:ext cx="514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5075" y="2505075"/>
            <a:ext cx="5148000" cy="3444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46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1004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esenting numbers">
    <p:spTree>
      <p:nvGrpSpPr>
        <p:cNvPr id="1" name=""/>
        <p:cNvGrpSpPr/>
        <p:nvPr/>
      </p:nvGrpSpPr>
      <p:grpSpPr>
        <a:xfrm>
          <a:off x="0" y="0"/>
          <a:ext cx="0" cy="0"/>
          <a:chOff x="0" y="0"/>
          <a:chExt cx="0" cy="0"/>
        </a:xfrm>
      </p:grpSpPr>
      <p:sp>
        <p:nvSpPr>
          <p:cNvPr id="2" name="Title 1"/>
          <p:cNvSpPr>
            <a:spLocks noGrp="1"/>
          </p:cNvSpPr>
          <p:nvPr>
            <p:ph type="title"/>
          </p:nvPr>
        </p:nvSpPr>
        <p:spPr>
          <a:xfrm>
            <a:off x="1739178" y="202018"/>
            <a:ext cx="8884888" cy="1201479"/>
          </a:xfrm>
        </p:spPr>
        <p:txBody>
          <a:body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4066" y="382087"/>
            <a:ext cx="1346791" cy="1021411"/>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V="1">
            <a:off x="-2571270" y="2571272"/>
            <a:ext cx="6881718" cy="1739177"/>
          </a:xfrm>
          <a:prstGeom prst="rect">
            <a:avLst/>
          </a:prstGeom>
        </p:spPr>
      </p:pic>
      <p:sp>
        <p:nvSpPr>
          <p:cNvPr id="8" name="Content Placeholder 2"/>
          <p:cNvSpPr>
            <a:spLocks noGrp="1"/>
          </p:cNvSpPr>
          <p:nvPr>
            <p:ph idx="1"/>
          </p:nvPr>
        </p:nvSpPr>
        <p:spPr>
          <a:xfrm>
            <a:off x="1739178" y="1566530"/>
            <a:ext cx="8893380" cy="436837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160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811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13" y="188914"/>
            <a:ext cx="10406061" cy="122396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4297680" y="1557338"/>
            <a:ext cx="6335395" cy="43926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7013" y="1557338"/>
            <a:ext cx="3932237" cy="43926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89337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13" y="188914"/>
            <a:ext cx="10406062" cy="1223962"/>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19856" y="1557339"/>
            <a:ext cx="7213219" cy="43926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7014" y="1557338"/>
            <a:ext cx="3028250" cy="43926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5512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resenting numbers">
  <p:cSld name="presenting numbers">
    <p:spTree>
      <p:nvGrpSpPr>
        <p:cNvPr id="1" name="Shape 57"/>
        <p:cNvGrpSpPr/>
        <p:nvPr/>
      </p:nvGrpSpPr>
      <p:grpSpPr>
        <a:xfrm>
          <a:off x="0" y="0"/>
          <a:ext cx="0" cy="0"/>
          <a:chOff x="0" y="0"/>
          <a:chExt cx="0" cy="0"/>
        </a:xfrm>
      </p:grpSpPr>
      <p:sp>
        <p:nvSpPr>
          <p:cNvPr id="58" name="Google Shape;58;g12b0e59290c_3_209"/>
          <p:cNvSpPr txBox="1">
            <a:spLocks noGrp="1"/>
          </p:cNvSpPr>
          <p:nvPr>
            <p:ph type="title"/>
          </p:nvPr>
        </p:nvSpPr>
        <p:spPr>
          <a:xfrm>
            <a:off x="1739178" y="202018"/>
            <a:ext cx="88848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 name="Google Shape;59;g12b0e59290c_3_209"/>
          <p:cNvPicPr preferRelativeResize="0"/>
          <p:nvPr/>
        </p:nvPicPr>
        <p:blipFill rotWithShape="1">
          <a:blip r:embed="rId2">
            <a:alphaModFix/>
          </a:blip>
          <a:srcRect/>
          <a:stretch/>
        </p:blipFill>
        <p:spPr>
          <a:xfrm>
            <a:off x="10624066" y="382087"/>
            <a:ext cx="1346791" cy="1021411"/>
          </a:xfrm>
          <a:prstGeom prst="rect">
            <a:avLst/>
          </a:prstGeom>
          <a:noFill/>
          <a:ln>
            <a:noFill/>
          </a:ln>
        </p:spPr>
      </p:pic>
      <p:pic>
        <p:nvPicPr>
          <p:cNvPr id="60" name="Google Shape;60;g12b0e59290c_3_209"/>
          <p:cNvPicPr preferRelativeResize="0"/>
          <p:nvPr/>
        </p:nvPicPr>
        <p:blipFill rotWithShape="1">
          <a:blip r:embed="rId3">
            <a:alphaModFix/>
          </a:blip>
          <a:srcRect/>
          <a:stretch/>
        </p:blipFill>
        <p:spPr>
          <a:xfrm rot="5400000" flipH="1">
            <a:off x="-2571271" y="2571271"/>
            <a:ext cx="6881719" cy="1739177"/>
          </a:xfrm>
          <a:prstGeom prst="rect">
            <a:avLst/>
          </a:prstGeom>
          <a:noFill/>
          <a:ln>
            <a:noFill/>
          </a:ln>
        </p:spPr>
      </p:pic>
      <p:sp>
        <p:nvSpPr>
          <p:cNvPr id="61" name="Google Shape;61;g12b0e59290c_3_209"/>
          <p:cNvSpPr txBox="1">
            <a:spLocks noGrp="1"/>
          </p:cNvSpPr>
          <p:nvPr>
            <p:ph type="body" idx="1"/>
          </p:nvPr>
        </p:nvSpPr>
        <p:spPr>
          <a:xfrm>
            <a:off x="1739178" y="1566530"/>
            <a:ext cx="8893500" cy="4368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31029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7013" y="1566530"/>
            <a:ext cx="10405545" cy="438342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9876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33075" y="188913"/>
            <a:ext cx="1403350" cy="57610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581912" y="188913"/>
            <a:ext cx="8750808" cy="5761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16" y="263215"/>
            <a:ext cx="1346791" cy="1021411"/>
          </a:xfrm>
          <a:prstGeom prst="rect">
            <a:avLst/>
          </a:prstGeom>
        </p:spPr>
      </p:pic>
      <p:grpSp>
        <p:nvGrpSpPr>
          <p:cNvPr id="11" name="Group 10"/>
          <p:cNvGrpSpPr/>
          <p:nvPr userDrawn="1"/>
        </p:nvGrpSpPr>
        <p:grpSpPr>
          <a:xfrm>
            <a:off x="3113" y="5837479"/>
            <a:ext cx="12207237" cy="1028355"/>
            <a:chOff x="3113" y="5837479"/>
            <a:chExt cx="12207237" cy="1028355"/>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Tree>
    <p:extLst>
      <p:ext uri="{BB962C8B-B14F-4D97-AF65-F5344CB8AC3E}">
        <p14:creationId xmlns:p14="http://schemas.microsoft.com/office/powerpoint/2010/main" val="1008756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9285417" y="1745141"/>
            <a:ext cx="4651724" cy="1161446"/>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8" b="31815"/>
          <a:stretch/>
        </p:blipFill>
        <p:spPr>
          <a:xfrm>
            <a:off x="4139" y="4596646"/>
            <a:ext cx="12187861" cy="226591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90408" y="25484"/>
            <a:ext cx="3236670" cy="2454702"/>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1724258" y="1724258"/>
            <a:ext cx="4596063" cy="114754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44984" y="4046973"/>
            <a:ext cx="707976" cy="472184"/>
          </a:xfrm>
          <a:prstGeom prst="rect">
            <a:avLst/>
          </a:prstGeom>
        </p:spPr>
      </p:pic>
      <p:sp>
        <p:nvSpPr>
          <p:cNvPr id="17" name="TextBox 16"/>
          <p:cNvSpPr txBox="1"/>
          <p:nvPr userDrawn="1"/>
        </p:nvSpPr>
        <p:spPr>
          <a:xfrm>
            <a:off x="2052960" y="3959415"/>
            <a:ext cx="8945971" cy="646331"/>
          </a:xfrm>
          <a:prstGeom prst="rect">
            <a:avLst/>
          </a:prstGeom>
          <a:noFill/>
        </p:spPr>
        <p:txBody>
          <a:bodyPr wrap="square" rtlCol="0">
            <a:spAutoFit/>
          </a:bodyPr>
          <a:lstStyle/>
          <a:p>
            <a:pPr algn="just"/>
            <a:r>
              <a:rPr lang="en-US" sz="1200" b="0" i="0" kern="1200" dirty="0">
                <a:solidFill>
                  <a:schemeClr val="tx1"/>
                </a:solidFill>
                <a:effectLst/>
                <a:latin typeface="+mn-lt"/>
                <a:ea typeface="+mn-ea"/>
                <a:cs typeface="+mn-cs"/>
              </a:rPr>
              <a:t>This project has received funding from the European Union’s Horizon 2020 research and innovation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under grant agreement No 870548.</a:t>
            </a:r>
            <a:r>
              <a:rPr lang="en-US" sz="1200" b="0" i="0" kern="1200" dirty="0">
                <a:solidFill>
                  <a:schemeClr val="tx1"/>
                </a:solidFill>
                <a:effectLst/>
              </a:rPr>
              <a:t> T</a:t>
            </a:r>
            <a:r>
              <a:rPr lang="en-US" sz="1200" dirty="0"/>
              <a:t>he content of this presentation are the sole responsibility of the author(s) and do not necessarily reflect the views of the European Commission.</a:t>
            </a:r>
          </a:p>
        </p:txBody>
      </p:sp>
      <p:sp>
        <p:nvSpPr>
          <p:cNvPr id="18" name="TextBox 17"/>
          <p:cNvSpPr txBox="1"/>
          <p:nvPr userDrawn="1"/>
        </p:nvSpPr>
        <p:spPr>
          <a:xfrm>
            <a:off x="-1034603" y="6303968"/>
            <a:ext cx="5467149" cy="461665"/>
          </a:xfrm>
          <a:prstGeom prst="rect">
            <a:avLst/>
          </a:prstGeom>
          <a:noFill/>
        </p:spPr>
        <p:txBody>
          <a:bodyPr wrap="square" rtlCol="0">
            <a:spAutoFit/>
          </a:bodyPr>
          <a:lstStyle/>
          <a:p>
            <a:pPr algn="ctr"/>
            <a:r>
              <a:rPr lang="en-US" sz="2400" b="1" dirty="0">
                <a:solidFill>
                  <a:schemeClr val="bg1"/>
                </a:solidFill>
                <a:latin typeface="+mj-lt"/>
              </a:rPr>
              <a:t>www.digigen.eu</a:t>
            </a:r>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77065" y="192065"/>
            <a:ext cx="2170314" cy="319601"/>
          </a:xfrm>
          <a:prstGeom prst="rect">
            <a:avLst/>
          </a:prstGeom>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92539" y="651250"/>
            <a:ext cx="2154840" cy="616823"/>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454254" y="2735021"/>
            <a:ext cx="2348823" cy="905412"/>
          </a:xfrm>
          <a:prstGeom prst="rect">
            <a:avLst/>
          </a:prstGeom>
        </p:spPr>
      </p:pic>
      <p:pic>
        <p:nvPicPr>
          <p:cNvPr id="23" name="Picture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70096" y="2693677"/>
            <a:ext cx="2485058" cy="988100"/>
          </a:xfrm>
          <a:prstGeom prst="rect">
            <a:avLst/>
          </a:prstGeom>
        </p:spPr>
      </p:pic>
      <p:pic>
        <p:nvPicPr>
          <p:cNvPr id="24" name="Picture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01549" y="75595"/>
            <a:ext cx="1449146" cy="1013180"/>
          </a:xfrm>
          <a:prstGeom prst="rect">
            <a:avLst/>
          </a:prstGeom>
        </p:spPr>
      </p:pic>
      <p:pic>
        <p:nvPicPr>
          <p:cNvPr id="25" name="Picture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86930" y="1268073"/>
            <a:ext cx="2072892" cy="487576"/>
          </a:xfrm>
          <a:prstGeom prst="rect">
            <a:avLst/>
          </a:prstGeom>
        </p:spPr>
      </p:pic>
      <p:pic>
        <p:nvPicPr>
          <p:cNvPr id="26" name="Picture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8394" y="2006470"/>
            <a:ext cx="1274649" cy="805365"/>
          </a:xfrm>
          <a:prstGeom prst="rect">
            <a:avLst/>
          </a:prstGeom>
        </p:spPr>
      </p:pic>
      <p:pic>
        <p:nvPicPr>
          <p:cNvPr id="27" name="Picture 2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86930" y="3041858"/>
            <a:ext cx="1928061" cy="513996"/>
          </a:xfrm>
          <a:prstGeom prst="rect">
            <a:avLst/>
          </a:prstGeom>
        </p:spPr>
      </p:pic>
      <p:pic>
        <p:nvPicPr>
          <p:cNvPr id="28" name="Picture 2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8114" y="2811835"/>
            <a:ext cx="2345627" cy="632118"/>
          </a:xfrm>
          <a:prstGeom prst="rect">
            <a:avLst/>
          </a:prstGeom>
        </p:spPr>
      </p:pic>
      <p:pic>
        <p:nvPicPr>
          <p:cNvPr id="29" name="Picture 2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082648" y="1511861"/>
            <a:ext cx="1609780" cy="985909"/>
          </a:xfrm>
          <a:prstGeom prst="rect">
            <a:avLst/>
          </a:prstGeom>
        </p:spPr>
      </p:pic>
    </p:spTree>
    <p:extLst>
      <p:ext uri="{BB962C8B-B14F-4D97-AF65-F5344CB8AC3E}">
        <p14:creationId xmlns:p14="http://schemas.microsoft.com/office/powerpoint/2010/main" val="14134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Helsides bilde">
  <p:cSld name="2_Helsides bilde">
    <p:bg>
      <p:bgPr>
        <a:solidFill>
          <a:schemeClr val="dk1"/>
        </a:solidFill>
        <a:effectLst/>
      </p:bgPr>
    </p:bg>
    <p:spTree>
      <p:nvGrpSpPr>
        <p:cNvPr id="1" name="Shape 171"/>
        <p:cNvGrpSpPr/>
        <p:nvPr/>
      </p:nvGrpSpPr>
      <p:grpSpPr>
        <a:xfrm>
          <a:off x="0" y="0"/>
          <a:ext cx="0" cy="0"/>
          <a:chOff x="0" y="0"/>
          <a:chExt cx="0" cy="0"/>
        </a:xfrm>
      </p:grpSpPr>
      <p:sp>
        <p:nvSpPr>
          <p:cNvPr id="172" name="Google Shape;172;p60"/>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 name="Google Shape;173;p60"/>
          <p:cNvPicPr preferRelativeResize="0">
            <a:picLocks noGrp="1"/>
          </p:cNvPicPr>
          <p:nvPr>
            <p:ph type="pic" idx="2"/>
          </p:nvPr>
        </p:nvPicPr>
        <p:blipFill/>
        <p:spPr>
          <a:xfrm>
            <a:off x="0" y="0"/>
            <a:ext cx="12192000" cy="6861662"/>
          </a:xfrm>
          <a:prstGeom prst="rect">
            <a:avLst/>
          </a:prstGeom>
          <a:blipFill rotWithShape="1">
            <a:blip r:embed="rId2">
              <a:alphaModFix/>
            </a:blip>
            <a:stretch>
              <a:fillRect/>
            </a:stretch>
          </a:blipFill>
          <a:ln>
            <a:noFill/>
          </a:ln>
        </p:spPr>
      </p:pic>
      <p:sp>
        <p:nvSpPr>
          <p:cNvPr id="174" name="Google Shape;174;p6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5" name="Google Shape;175;p6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6" name="Google Shape;176;p6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pic>
        <p:nvPicPr>
          <p:cNvPr id="177" name="Google Shape;177;p60"/>
          <p:cNvPicPr preferRelativeResize="0"/>
          <p:nvPr/>
        </p:nvPicPr>
        <p:blipFill rotWithShape="1">
          <a:blip r:embed="rId3">
            <a:alphaModFix/>
          </a:blip>
          <a:srcRect/>
          <a:stretch/>
        </p:blipFill>
        <p:spPr>
          <a:xfrm>
            <a:off x="-250754" y="435496"/>
            <a:ext cx="2938576" cy="1088231"/>
          </a:xfrm>
          <a:prstGeom prst="rect">
            <a:avLst/>
          </a:prstGeom>
          <a:noFill/>
          <a:ln>
            <a:noFill/>
          </a:ln>
        </p:spPr>
      </p:pic>
    </p:spTree>
    <p:extLst>
      <p:ext uri="{BB962C8B-B14F-4D97-AF65-F5344CB8AC3E}">
        <p14:creationId xmlns:p14="http://schemas.microsoft.com/office/powerpoint/2010/main" val="423603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496254"/>
            <a:ext cx="9144000" cy="2014673"/>
          </a:xfrm>
        </p:spPr>
        <p:txBody>
          <a:bodyPr anchor="b">
            <a:normAutofit/>
          </a:bodyPr>
          <a:lstStyle>
            <a:lvl1pPr algn="ctr">
              <a:defRPr sz="5200" baseline="0"/>
            </a:lvl1pPr>
          </a:lstStyle>
          <a:p>
            <a:r>
              <a:rPr lang="en-US" dirty="0"/>
              <a:t>Click to edit title</a:t>
            </a:r>
          </a:p>
        </p:txBody>
      </p:sp>
      <p:sp>
        <p:nvSpPr>
          <p:cNvPr id="3" name="Subtitle 2"/>
          <p:cNvSpPr>
            <a:spLocks noGrp="1"/>
          </p:cNvSpPr>
          <p:nvPr>
            <p:ph type="subTitle" idx="1" hasCustomPrompt="1"/>
          </p:nvPr>
        </p:nvSpPr>
        <p:spPr>
          <a:xfrm>
            <a:off x="1524001" y="4672358"/>
            <a:ext cx="9144000" cy="11496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0113" y="57340"/>
            <a:ext cx="3471774" cy="2633005"/>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571270" y="2547552"/>
            <a:ext cx="6881718" cy="173917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881553" y="2547551"/>
            <a:ext cx="6881718" cy="1739177"/>
          </a:xfrm>
          <a:prstGeom prst="rect">
            <a:avLst/>
          </a:prstGeom>
        </p:spPr>
      </p:pic>
    </p:spTree>
    <p:extLst>
      <p:ext uri="{BB962C8B-B14F-4D97-AF65-F5344CB8AC3E}">
        <p14:creationId xmlns:p14="http://schemas.microsoft.com/office/powerpoint/2010/main" val="2159507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266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013" y="1557338"/>
            <a:ext cx="10515600" cy="2898775"/>
          </a:xfrm>
        </p:spPr>
        <p:txBody>
          <a:bodyPr anchor="b"/>
          <a:lstStyle>
            <a:lvl1pPr>
              <a:defRPr sz="6000" baseline="0"/>
            </a:lvl1pPr>
          </a:lstStyle>
          <a:p>
            <a:r>
              <a:rPr lang="en-US" dirty="0"/>
              <a:t>Click to edit section title</a:t>
            </a:r>
          </a:p>
        </p:txBody>
      </p:sp>
      <p:sp>
        <p:nvSpPr>
          <p:cNvPr id="3" name="Text Placeholder 2"/>
          <p:cNvSpPr>
            <a:spLocks noGrp="1"/>
          </p:cNvSpPr>
          <p:nvPr>
            <p:ph type="body" idx="1" hasCustomPrompt="1"/>
          </p:nvPr>
        </p:nvSpPr>
        <p:spPr>
          <a:xfrm>
            <a:off x="227013" y="4583023"/>
            <a:ext cx="10515600" cy="136692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text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7881553" y="2571272"/>
            <a:ext cx="6881718" cy="1739177"/>
          </a:xfrm>
          <a:prstGeom prst="rect">
            <a:avLst/>
          </a:prstGeom>
        </p:spPr>
      </p:pic>
    </p:spTree>
    <p:extLst>
      <p:ext uri="{BB962C8B-B14F-4D97-AF65-F5344CB8AC3E}">
        <p14:creationId xmlns:p14="http://schemas.microsoft.com/office/powerpoint/2010/main" val="74303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p:nvPr>
        </p:nvSpPr>
        <p:spPr>
          <a:xfrm>
            <a:off x="243846" y="1566530"/>
            <a:ext cx="5148000" cy="43834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5476066" y="1566530"/>
            <a:ext cx="5148000" cy="43834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716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013" y="188913"/>
            <a:ext cx="10406062" cy="1223962"/>
          </a:xfrm>
        </p:spPr>
        <p:txBody>
          <a:bodyPr/>
          <a:lstStyle/>
          <a:p>
            <a:r>
              <a:rPr lang="en-US" dirty="0"/>
              <a:t>Click to edit title</a:t>
            </a:r>
          </a:p>
        </p:txBody>
      </p:sp>
      <p:sp>
        <p:nvSpPr>
          <p:cNvPr id="3" name="Text Placeholder 2"/>
          <p:cNvSpPr>
            <a:spLocks noGrp="1"/>
          </p:cNvSpPr>
          <p:nvPr>
            <p:ph type="body" idx="1"/>
          </p:nvPr>
        </p:nvSpPr>
        <p:spPr>
          <a:xfrm>
            <a:off x="227013" y="1557338"/>
            <a:ext cx="514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227012" y="2505075"/>
            <a:ext cx="5148000" cy="34448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485075" y="1557338"/>
            <a:ext cx="514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5075" y="2505075"/>
            <a:ext cx="5148000" cy="3444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657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729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63"/>
        <p:cNvGrpSpPr/>
        <p:nvPr/>
      </p:nvGrpSpPr>
      <p:grpSpPr>
        <a:xfrm>
          <a:off x="0" y="0"/>
          <a:ext cx="0" cy="0"/>
          <a:chOff x="0" y="0"/>
          <a:chExt cx="0" cy="0"/>
        </a:xfrm>
      </p:grpSpPr>
      <p:pic>
        <p:nvPicPr>
          <p:cNvPr id="64" name="Google Shape;64;g12b0e59290c_3_179"/>
          <p:cNvPicPr preferRelativeResize="0"/>
          <p:nvPr/>
        </p:nvPicPr>
        <p:blipFill rotWithShape="1">
          <a:blip r:embed="rId2">
            <a:alphaModFix/>
          </a:blip>
          <a:srcRect/>
          <a:stretch/>
        </p:blipFill>
        <p:spPr>
          <a:xfrm rot="-5400000" flipH="1">
            <a:off x="9285417" y="1745141"/>
            <a:ext cx="4651725" cy="1161446"/>
          </a:xfrm>
          <a:prstGeom prst="rect">
            <a:avLst/>
          </a:prstGeom>
          <a:noFill/>
          <a:ln>
            <a:noFill/>
          </a:ln>
        </p:spPr>
      </p:pic>
      <p:pic>
        <p:nvPicPr>
          <p:cNvPr id="65" name="Google Shape;65;g12b0e59290c_3_179"/>
          <p:cNvPicPr preferRelativeResize="0"/>
          <p:nvPr/>
        </p:nvPicPr>
        <p:blipFill rotWithShape="1">
          <a:blip r:embed="rId3">
            <a:alphaModFix/>
          </a:blip>
          <a:srcRect t="40347" b="31815"/>
          <a:stretch/>
        </p:blipFill>
        <p:spPr>
          <a:xfrm>
            <a:off x="4139" y="4596646"/>
            <a:ext cx="12187859" cy="2265912"/>
          </a:xfrm>
          <a:prstGeom prst="rect">
            <a:avLst/>
          </a:prstGeom>
          <a:noFill/>
          <a:ln>
            <a:noFill/>
          </a:ln>
        </p:spPr>
      </p:pic>
      <p:pic>
        <p:nvPicPr>
          <p:cNvPr id="66" name="Google Shape;66;g12b0e59290c_3_179"/>
          <p:cNvPicPr preferRelativeResize="0"/>
          <p:nvPr/>
        </p:nvPicPr>
        <p:blipFill rotWithShape="1">
          <a:blip r:embed="rId4">
            <a:alphaModFix/>
          </a:blip>
          <a:srcRect/>
          <a:stretch/>
        </p:blipFill>
        <p:spPr>
          <a:xfrm>
            <a:off x="4490408" y="25484"/>
            <a:ext cx="3236671" cy="2454703"/>
          </a:xfrm>
          <a:prstGeom prst="rect">
            <a:avLst/>
          </a:prstGeom>
          <a:noFill/>
          <a:ln>
            <a:noFill/>
          </a:ln>
        </p:spPr>
      </p:pic>
      <p:pic>
        <p:nvPicPr>
          <p:cNvPr id="67" name="Google Shape;67;g12b0e59290c_3_179"/>
          <p:cNvPicPr preferRelativeResize="0"/>
          <p:nvPr/>
        </p:nvPicPr>
        <p:blipFill rotWithShape="1">
          <a:blip r:embed="rId5">
            <a:alphaModFix/>
          </a:blip>
          <a:srcRect/>
          <a:stretch/>
        </p:blipFill>
        <p:spPr>
          <a:xfrm rot="5400000" flipH="1">
            <a:off x="-1724258" y="1724258"/>
            <a:ext cx="4596062" cy="1147549"/>
          </a:xfrm>
          <a:prstGeom prst="rect">
            <a:avLst/>
          </a:prstGeom>
          <a:noFill/>
          <a:ln>
            <a:noFill/>
          </a:ln>
        </p:spPr>
      </p:pic>
      <p:pic>
        <p:nvPicPr>
          <p:cNvPr id="68" name="Google Shape;68;g12b0e59290c_3_179"/>
          <p:cNvPicPr preferRelativeResize="0"/>
          <p:nvPr/>
        </p:nvPicPr>
        <p:blipFill rotWithShape="1">
          <a:blip r:embed="rId6">
            <a:alphaModFix/>
          </a:blip>
          <a:srcRect/>
          <a:stretch/>
        </p:blipFill>
        <p:spPr>
          <a:xfrm>
            <a:off x="1344984" y="4046973"/>
            <a:ext cx="707976" cy="472184"/>
          </a:xfrm>
          <a:prstGeom prst="rect">
            <a:avLst/>
          </a:prstGeom>
          <a:noFill/>
          <a:ln>
            <a:noFill/>
          </a:ln>
        </p:spPr>
      </p:pic>
      <p:sp>
        <p:nvSpPr>
          <p:cNvPr id="69" name="Google Shape;69;g12b0e59290c_3_179"/>
          <p:cNvSpPr txBox="1"/>
          <p:nvPr/>
        </p:nvSpPr>
        <p:spPr>
          <a:xfrm>
            <a:off x="2052960" y="3959415"/>
            <a:ext cx="8946000" cy="64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NO" sz="1200" b="0" i="0" u="none" strike="noStrike" cap="none">
                <a:solidFill>
                  <a:schemeClr val="dk1"/>
                </a:solidFill>
                <a:latin typeface="Verdana"/>
                <a:ea typeface="Verdana"/>
                <a:cs typeface="Verdana"/>
                <a:sym typeface="Verdana"/>
              </a:rPr>
              <a:t>This project has received funding from the European Union’s Horizon 2020 research and innovation programme under grant agreement No 870548. The content of this presentation are the sole responsibility of the author(s) and do not necessarily reflect the views of the European Commission.</a:t>
            </a:r>
            <a:endParaRPr sz="1400" b="0" i="0" u="none" strike="noStrike" cap="none">
              <a:solidFill>
                <a:srgbClr val="000000"/>
              </a:solidFill>
              <a:latin typeface="Arial"/>
              <a:ea typeface="Arial"/>
              <a:cs typeface="Arial"/>
              <a:sym typeface="Arial"/>
            </a:endParaRPr>
          </a:p>
        </p:txBody>
      </p:sp>
      <p:sp>
        <p:nvSpPr>
          <p:cNvPr id="70" name="Google Shape;70;g12b0e59290c_3_179"/>
          <p:cNvSpPr txBox="1"/>
          <p:nvPr/>
        </p:nvSpPr>
        <p:spPr>
          <a:xfrm>
            <a:off x="-1034603" y="6303968"/>
            <a:ext cx="5467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NO" sz="2400" b="1" i="0" u="none" strike="noStrike" cap="none">
                <a:solidFill>
                  <a:schemeClr val="lt1"/>
                </a:solidFill>
                <a:latin typeface="Verdana"/>
                <a:ea typeface="Verdana"/>
                <a:cs typeface="Verdana"/>
                <a:sym typeface="Verdana"/>
              </a:rPr>
              <a:t>www.digigen.eu</a:t>
            </a:r>
            <a:endParaRPr sz="1400" b="0" i="0" u="none" strike="noStrike" cap="none">
              <a:solidFill>
                <a:srgbClr val="000000"/>
              </a:solidFill>
              <a:latin typeface="Arial"/>
              <a:ea typeface="Arial"/>
              <a:cs typeface="Arial"/>
              <a:sym typeface="Arial"/>
            </a:endParaRPr>
          </a:p>
        </p:txBody>
      </p:sp>
      <p:pic>
        <p:nvPicPr>
          <p:cNvPr id="71" name="Google Shape;71;g12b0e59290c_3_179"/>
          <p:cNvPicPr preferRelativeResize="0"/>
          <p:nvPr/>
        </p:nvPicPr>
        <p:blipFill rotWithShape="1">
          <a:blip r:embed="rId7">
            <a:alphaModFix/>
          </a:blip>
          <a:srcRect/>
          <a:stretch/>
        </p:blipFill>
        <p:spPr>
          <a:xfrm>
            <a:off x="8977065" y="192065"/>
            <a:ext cx="2170314" cy="319601"/>
          </a:xfrm>
          <a:prstGeom prst="rect">
            <a:avLst/>
          </a:prstGeom>
          <a:noFill/>
          <a:ln>
            <a:noFill/>
          </a:ln>
        </p:spPr>
      </p:pic>
      <p:pic>
        <p:nvPicPr>
          <p:cNvPr id="72" name="Google Shape;72;g12b0e59290c_3_179"/>
          <p:cNvPicPr preferRelativeResize="0"/>
          <p:nvPr/>
        </p:nvPicPr>
        <p:blipFill rotWithShape="1">
          <a:blip r:embed="rId8">
            <a:alphaModFix/>
          </a:blip>
          <a:srcRect/>
          <a:stretch/>
        </p:blipFill>
        <p:spPr>
          <a:xfrm>
            <a:off x="8992539" y="651250"/>
            <a:ext cx="2154840" cy="616823"/>
          </a:xfrm>
          <a:prstGeom prst="rect">
            <a:avLst/>
          </a:prstGeom>
          <a:noFill/>
          <a:ln>
            <a:noFill/>
          </a:ln>
        </p:spPr>
      </p:pic>
      <p:pic>
        <p:nvPicPr>
          <p:cNvPr id="73" name="Google Shape;73;g12b0e59290c_3_179"/>
          <p:cNvPicPr preferRelativeResize="0"/>
          <p:nvPr/>
        </p:nvPicPr>
        <p:blipFill rotWithShape="1">
          <a:blip r:embed="rId9">
            <a:alphaModFix/>
          </a:blip>
          <a:srcRect/>
          <a:stretch/>
        </p:blipFill>
        <p:spPr>
          <a:xfrm>
            <a:off x="6454254" y="2735021"/>
            <a:ext cx="2348823" cy="905412"/>
          </a:xfrm>
          <a:prstGeom prst="rect">
            <a:avLst/>
          </a:prstGeom>
          <a:noFill/>
          <a:ln>
            <a:noFill/>
          </a:ln>
        </p:spPr>
      </p:pic>
      <p:pic>
        <p:nvPicPr>
          <p:cNvPr id="74" name="Google Shape;74;g12b0e59290c_3_179"/>
          <p:cNvPicPr preferRelativeResize="0"/>
          <p:nvPr/>
        </p:nvPicPr>
        <p:blipFill rotWithShape="1">
          <a:blip r:embed="rId10">
            <a:alphaModFix/>
          </a:blip>
          <a:srcRect/>
          <a:stretch/>
        </p:blipFill>
        <p:spPr>
          <a:xfrm>
            <a:off x="8870096" y="2693677"/>
            <a:ext cx="2485057" cy="988100"/>
          </a:xfrm>
          <a:prstGeom prst="rect">
            <a:avLst/>
          </a:prstGeom>
          <a:noFill/>
          <a:ln>
            <a:noFill/>
          </a:ln>
        </p:spPr>
      </p:pic>
      <p:pic>
        <p:nvPicPr>
          <p:cNvPr id="75" name="Google Shape;75;g12b0e59290c_3_179"/>
          <p:cNvPicPr preferRelativeResize="0"/>
          <p:nvPr/>
        </p:nvPicPr>
        <p:blipFill rotWithShape="1">
          <a:blip r:embed="rId11">
            <a:alphaModFix/>
          </a:blip>
          <a:srcRect/>
          <a:stretch/>
        </p:blipFill>
        <p:spPr>
          <a:xfrm>
            <a:off x="1101549" y="75595"/>
            <a:ext cx="1449147" cy="1013181"/>
          </a:xfrm>
          <a:prstGeom prst="rect">
            <a:avLst/>
          </a:prstGeom>
          <a:noFill/>
          <a:ln>
            <a:noFill/>
          </a:ln>
        </p:spPr>
      </p:pic>
      <p:pic>
        <p:nvPicPr>
          <p:cNvPr id="76" name="Google Shape;76;g12b0e59290c_3_179"/>
          <p:cNvPicPr preferRelativeResize="0"/>
          <p:nvPr/>
        </p:nvPicPr>
        <p:blipFill rotWithShape="1">
          <a:blip r:embed="rId12">
            <a:alphaModFix/>
          </a:blip>
          <a:srcRect/>
          <a:stretch/>
        </p:blipFill>
        <p:spPr>
          <a:xfrm>
            <a:off x="1186930" y="1268073"/>
            <a:ext cx="2072892" cy="487576"/>
          </a:xfrm>
          <a:prstGeom prst="rect">
            <a:avLst/>
          </a:prstGeom>
          <a:noFill/>
          <a:ln>
            <a:noFill/>
          </a:ln>
        </p:spPr>
      </p:pic>
      <p:pic>
        <p:nvPicPr>
          <p:cNvPr id="77" name="Google Shape;77;g12b0e59290c_3_179"/>
          <p:cNvPicPr preferRelativeResize="0"/>
          <p:nvPr/>
        </p:nvPicPr>
        <p:blipFill rotWithShape="1">
          <a:blip r:embed="rId13">
            <a:alphaModFix/>
          </a:blip>
          <a:srcRect/>
          <a:stretch/>
        </p:blipFill>
        <p:spPr>
          <a:xfrm>
            <a:off x="1128394" y="2006470"/>
            <a:ext cx="1274649" cy="805365"/>
          </a:xfrm>
          <a:prstGeom prst="rect">
            <a:avLst/>
          </a:prstGeom>
          <a:noFill/>
          <a:ln>
            <a:noFill/>
          </a:ln>
        </p:spPr>
      </p:pic>
      <p:pic>
        <p:nvPicPr>
          <p:cNvPr id="78" name="Google Shape;78;g12b0e59290c_3_179"/>
          <p:cNvPicPr preferRelativeResize="0"/>
          <p:nvPr/>
        </p:nvPicPr>
        <p:blipFill rotWithShape="1">
          <a:blip r:embed="rId14">
            <a:alphaModFix/>
          </a:blip>
          <a:srcRect/>
          <a:stretch/>
        </p:blipFill>
        <p:spPr>
          <a:xfrm>
            <a:off x="1186930" y="3041858"/>
            <a:ext cx="1928062" cy="513996"/>
          </a:xfrm>
          <a:prstGeom prst="rect">
            <a:avLst/>
          </a:prstGeom>
          <a:noFill/>
          <a:ln>
            <a:noFill/>
          </a:ln>
        </p:spPr>
      </p:pic>
      <p:pic>
        <p:nvPicPr>
          <p:cNvPr id="79" name="Google Shape;79;g12b0e59290c_3_179"/>
          <p:cNvPicPr preferRelativeResize="0"/>
          <p:nvPr/>
        </p:nvPicPr>
        <p:blipFill rotWithShape="1">
          <a:blip r:embed="rId15">
            <a:alphaModFix/>
          </a:blip>
          <a:srcRect/>
          <a:stretch/>
        </p:blipFill>
        <p:spPr>
          <a:xfrm>
            <a:off x="3728114" y="2811835"/>
            <a:ext cx="2345627" cy="632118"/>
          </a:xfrm>
          <a:prstGeom prst="rect">
            <a:avLst/>
          </a:prstGeom>
          <a:noFill/>
          <a:ln>
            <a:noFill/>
          </a:ln>
        </p:spPr>
      </p:pic>
      <p:pic>
        <p:nvPicPr>
          <p:cNvPr id="80" name="Google Shape;80;g12b0e59290c_3_179"/>
          <p:cNvPicPr preferRelativeResize="0"/>
          <p:nvPr/>
        </p:nvPicPr>
        <p:blipFill rotWithShape="1">
          <a:blip r:embed="rId16">
            <a:alphaModFix/>
          </a:blip>
          <a:srcRect/>
          <a:stretch/>
        </p:blipFill>
        <p:spPr>
          <a:xfrm>
            <a:off x="9082648" y="1511861"/>
            <a:ext cx="1609780" cy="985909"/>
          </a:xfrm>
          <a:prstGeom prst="rect">
            <a:avLst/>
          </a:prstGeom>
          <a:noFill/>
          <a:ln>
            <a:noFill/>
          </a:ln>
        </p:spPr>
      </p:pic>
    </p:spTree>
    <p:extLst>
      <p:ext uri="{BB962C8B-B14F-4D97-AF65-F5344CB8AC3E}">
        <p14:creationId xmlns:p14="http://schemas.microsoft.com/office/powerpoint/2010/main" val="2851199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ing numbers">
    <p:spTree>
      <p:nvGrpSpPr>
        <p:cNvPr id="1" name=""/>
        <p:cNvGrpSpPr/>
        <p:nvPr/>
      </p:nvGrpSpPr>
      <p:grpSpPr>
        <a:xfrm>
          <a:off x="0" y="0"/>
          <a:ext cx="0" cy="0"/>
          <a:chOff x="0" y="0"/>
          <a:chExt cx="0" cy="0"/>
        </a:xfrm>
      </p:grpSpPr>
      <p:sp>
        <p:nvSpPr>
          <p:cNvPr id="2" name="Title 1"/>
          <p:cNvSpPr>
            <a:spLocks noGrp="1"/>
          </p:cNvSpPr>
          <p:nvPr>
            <p:ph type="title"/>
          </p:nvPr>
        </p:nvSpPr>
        <p:spPr>
          <a:xfrm>
            <a:off x="1739178" y="202018"/>
            <a:ext cx="8884888" cy="1201479"/>
          </a:xfrm>
        </p:spPr>
        <p:txBody>
          <a:body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4066" y="382087"/>
            <a:ext cx="1346791" cy="1021411"/>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V="1">
            <a:off x="-2571270" y="2571272"/>
            <a:ext cx="6881718" cy="1739177"/>
          </a:xfrm>
          <a:prstGeom prst="rect">
            <a:avLst/>
          </a:prstGeom>
        </p:spPr>
      </p:pic>
      <p:sp>
        <p:nvSpPr>
          <p:cNvPr id="8" name="Content Placeholder 2"/>
          <p:cNvSpPr>
            <a:spLocks noGrp="1"/>
          </p:cNvSpPr>
          <p:nvPr>
            <p:ph idx="1"/>
          </p:nvPr>
        </p:nvSpPr>
        <p:spPr>
          <a:xfrm>
            <a:off x="1739178" y="1566530"/>
            <a:ext cx="8893380" cy="436837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1075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13" y="188914"/>
            <a:ext cx="10406061" cy="122396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4297680" y="1557338"/>
            <a:ext cx="6335395" cy="43926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7013" y="1557338"/>
            <a:ext cx="3932237" cy="43926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463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13" y="188914"/>
            <a:ext cx="10406062" cy="1223962"/>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19856" y="1557339"/>
            <a:ext cx="7213219" cy="43926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7014" y="1557338"/>
            <a:ext cx="3028250" cy="43926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64050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7013" y="1566530"/>
            <a:ext cx="10405545" cy="438342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53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33075" y="188913"/>
            <a:ext cx="1403350" cy="57610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581912" y="188913"/>
            <a:ext cx="8750808" cy="5761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16" y="263215"/>
            <a:ext cx="1346791" cy="1021411"/>
          </a:xfrm>
          <a:prstGeom prst="rect">
            <a:avLst/>
          </a:prstGeom>
        </p:spPr>
      </p:pic>
      <p:grpSp>
        <p:nvGrpSpPr>
          <p:cNvPr id="11" name="Group 10"/>
          <p:cNvGrpSpPr/>
          <p:nvPr userDrawn="1"/>
        </p:nvGrpSpPr>
        <p:grpSpPr>
          <a:xfrm>
            <a:off x="3113" y="5837479"/>
            <a:ext cx="12207237" cy="1028355"/>
            <a:chOff x="3113" y="5837479"/>
            <a:chExt cx="12207237" cy="1028355"/>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Tree>
    <p:extLst>
      <p:ext uri="{BB962C8B-B14F-4D97-AF65-F5344CB8AC3E}">
        <p14:creationId xmlns:p14="http://schemas.microsoft.com/office/powerpoint/2010/main" val="1941757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9285417" y="1745141"/>
            <a:ext cx="4651724" cy="1161446"/>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8" b="31815"/>
          <a:stretch/>
        </p:blipFill>
        <p:spPr>
          <a:xfrm>
            <a:off x="4139" y="4596646"/>
            <a:ext cx="12187861" cy="226591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90408" y="25484"/>
            <a:ext cx="3236670" cy="2454702"/>
          </a:xfrm>
          <a:prstGeom prst="rect">
            <a:avLst/>
          </a:prstGeom>
        </p:spPr>
      </p:pic>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1724258" y="1724258"/>
            <a:ext cx="4596063" cy="114754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44984" y="4046973"/>
            <a:ext cx="707976" cy="472184"/>
          </a:xfrm>
          <a:prstGeom prst="rect">
            <a:avLst/>
          </a:prstGeom>
        </p:spPr>
      </p:pic>
      <p:sp>
        <p:nvSpPr>
          <p:cNvPr id="17" name="TextBox 16"/>
          <p:cNvSpPr txBox="1"/>
          <p:nvPr userDrawn="1"/>
        </p:nvSpPr>
        <p:spPr>
          <a:xfrm>
            <a:off x="2001429" y="4011287"/>
            <a:ext cx="9430741" cy="523220"/>
          </a:xfrm>
          <a:prstGeom prst="rect">
            <a:avLst/>
          </a:prstGeom>
          <a:noFill/>
        </p:spPr>
        <p:txBody>
          <a:bodyPr wrap="square" rtlCol="0">
            <a:spAutoFit/>
          </a:bodyPr>
          <a:lstStyle/>
          <a:p>
            <a:r>
              <a:rPr lang="en-US" sz="1400" b="0" i="0" kern="1200" dirty="0">
                <a:solidFill>
                  <a:schemeClr val="tx1"/>
                </a:solidFill>
                <a:effectLst/>
                <a:latin typeface="+mn-lt"/>
                <a:ea typeface="+mn-ea"/>
                <a:cs typeface="+mn-cs"/>
              </a:rPr>
              <a:t>This project has received funding from the European Union’s Horizon 2020 research and innovation </a:t>
            </a:r>
            <a:r>
              <a:rPr lang="en-US" sz="1400" b="0" i="0" kern="1200" dirty="0" err="1">
                <a:solidFill>
                  <a:schemeClr val="tx1"/>
                </a:solidFill>
                <a:effectLst/>
                <a:latin typeface="+mn-lt"/>
                <a:ea typeface="+mn-ea"/>
                <a:cs typeface="+mn-cs"/>
              </a:rPr>
              <a:t>programme</a:t>
            </a:r>
            <a:r>
              <a:rPr lang="en-US" sz="1400" b="0" i="0" kern="1200" dirty="0">
                <a:solidFill>
                  <a:schemeClr val="tx1"/>
                </a:solidFill>
                <a:effectLst/>
                <a:latin typeface="+mn-lt"/>
                <a:ea typeface="+mn-ea"/>
                <a:cs typeface="+mn-cs"/>
              </a:rPr>
              <a:t> under grant agreement No 870548.</a:t>
            </a:r>
            <a:endParaRPr lang="en-US" sz="1400" dirty="0"/>
          </a:p>
        </p:txBody>
      </p:sp>
      <p:sp>
        <p:nvSpPr>
          <p:cNvPr id="18" name="TextBox 17"/>
          <p:cNvSpPr txBox="1"/>
          <p:nvPr userDrawn="1"/>
        </p:nvSpPr>
        <p:spPr>
          <a:xfrm>
            <a:off x="-1034603" y="6303968"/>
            <a:ext cx="5467149" cy="461665"/>
          </a:xfrm>
          <a:prstGeom prst="rect">
            <a:avLst/>
          </a:prstGeom>
          <a:noFill/>
        </p:spPr>
        <p:txBody>
          <a:bodyPr wrap="square" rtlCol="0">
            <a:spAutoFit/>
          </a:bodyPr>
          <a:lstStyle/>
          <a:p>
            <a:pPr algn="ctr"/>
            <a:r>
              <a:rPr lang="en-US" sz="2400" b="1" dirty="0">
                <a:solidFill>
                  <a:schemeClr val="bg1"/>
                </a:solidFill>
                <a:latin typeface="+mj-lt"/>
              </a:rPr>
              <a:t>www.digigen.eu</a:t>
            </a:r>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77065" y="192065"/>
            <a:ext cx="2170314" cy="319601"/>
          </a:xfrm>
          <a:prstGeom prst="rect">
            <a:avLst/>
          </a:prstGeom>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92539" y="651250"/>
            <a:ext cx="2154840" cy="616823"/>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454254" y="2735021"/>
            <a:ext cx="2348823" cy="905412"/>
          </a:xfrm>
          <a:prstGeom prst="rect">
            <a:avLst/>
          </a:prstGeom>
        </p:spPr>
      </p:pic>
      <p:pic>
        <p:nvPicPr>
          <p:cNvPr id="23" name="Picture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70096" y="2693677"/>
            <a:ext cx="2485058" cy="988100"/>
          </a:xfrm>
          <a:prstGeom prst="rect">
            <a:avLst/>
          </a:prstGeom>
        </p:spPr>
      </p:pic>
      <p:pic>
        <p:nvPicPr>
          <p:cNvPr id="24" name="Picture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01549" y="75595"/>
            <a:ext cx="1449146" cy="1013180"/>
          </a:xfrm>
          <a:prstGeom prst="rect">
            <a:avLst/>
          </a:prstGeom>
        </p:spPr>
      </p:pic>
      <p:pic>
        <p:nvPicPr>
          <p:cNvPr id="25" name="Picture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86930" y="1268073"/>
            <a:ext cx="2072892" cy="487576"/>
          </a:xfrm>
          <a:prstGeom prst="rect">
            <a:avLst/>
          </a:prstGeom>
        </p:spPr>
      </p:pic>
      <p:pic>
        <p:nvPicPr>
          <p:cNvPr id="26" name="Picture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8394" y="2006470"/>
            <a:ext cx="1274649" cy="805365"/>
          </a:xfrm>
          <a:prstGeom prst="rect">
            <a:avLst/>
          </a:prstGeom>
        </p:spPr>
      </p:pic>
      <p:pic>
        <p:nvPicPr>
          <p:cNvPr id="27" name="Picture 2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86930" y="3041858"/>
            <a:ext cx="1928061" cy="513996"/>
          </a:xfrm>
          <a:prstGeom prst="rect">
            <a:avLst/>
          </a:prstGeom>
        </p:spPr>
      </p:pic>
      <p:pic>
        <p:nvPicPr>
          <p:cNvPr id="28" name="Picture 2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8114" y="2811835"/>
            <a:ext cx="2345627" cy="632118"/>
          </a:xfrm>
          <a:prstGeom prst="rect">
            <a:avLst/>
          </a:prstGeom>
        </p:spPr>
      </p:pic>
      <p:pic>
        <p:nvPicPr>
          <p:cNvPr id="29" name="Picture 2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082648" y="1511861"/>
            <a:ext cx="1609780" cy="985909"/>
          </a:xfrm>
          <a:prstGeom prst="rect">
            <a:avLst/>
          </a:prstGeom>
        </p:spPr>
      </p:pic>
    </p:spTree>
    <p:extLst>
      <p:ext uri="{BB962C8B-B14F-4D97-AF65-F5344CB8AC3E}">
        <p14:creationId xmlns:p14="http://schemas.microsoft.com/office/powerpoint/2010/main" val="136426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7"/>
        <p:cNvGrpSpPr/>
        <p:nvPr/>
      </p:nvGrpSpPr>
      <p:grpSpPr>
        <a:xfrm>
          <a:off x="0" y="0"/>
          <a:ext cx="0" cy="0"/>
          <a:chOff x="0" y="0"/>
          <a:chExt cx="0" cy="0"/>
        </a:xfrm>
      </p:grpSpPr>
      <p:sp>
        <p:nvSpPr>
          <p:cNvPr id="28" name="Google Shape;28;g12b0e59290c_3_159"/>
          <p:cNvSpPr txBox="1">
            <a:spLocks noGrp="1"/>
          </p:cNvSpPr>
          <p:nvPr>
            <p:ph type="ctrTitle"/>
          </p:nvPr>
        </p:nvSpPr>
        <p:spPr>
          <a:xfrm>
            <a:off x="1524000" y="2496254"/>
            <a:ext cx="9144000" cy="20148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200"/>
              <a:buFont typeface="Verdana"/>
              <a:buNone/>
              <a:defRPr sz="5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2b0e59290c_3_159"/>
          <p:cNvSpPr txBox="1">
            <a:spLocks noGrp="1"/>
          </p:cNvSpPr>
          <p:nvPr>
            <p:ph type="subTitle" idx="1"/>
          </p:nvPr>
        </p:nvSpPr>
        <p:spPr>
          <a:xfrm>
            <a:off x="1524001" y="4672358"/>
            <a:ext cx="9144000" cy="1149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g12b0e59290c_3_159"/>
          <p:cNvPicPr preferRelativeResize="0"/>
          <p:nvPr/>
        </p:nvPicPr>
        <p:blipFill rotWithShape="1">
          <a:blip r:embed="rId2">
            <a:alphaModFix/>
          </a:blip>
          <a:srcRect/>
          <a:stretch/>
        </p:blipFill>
        <p:spPr>
          <a:xfrm>
            <a:off x="4594501" y="117181"/>
            <a:ext cx="3002997" cy="2277483"/>
          </a:xfrm>
          <a:prstGeom prst="rect">
            <a:avLst/>
          </a:prstGeom>
          <a:noFill/>
          <a:ln>
            <a:noFill/>
          </a:ln>
        </p:spPr>
      </p:pic>
      <p:pic>
        <p:nvPicPr>
          <p:cNvPr id="31" name="Google Shape;31;g12b0e59290c_3_159"/>
          <p:cNvPicPr preferRelativeResize="0"/>
          <p:nvPr/>
        </p:nvPicPr>
        <p:blipFill rotWithShape="1">
          <a:blip r:embed="rId3">
            <a:alphaModFix/>
          </a:blip>
          <a:srcRect/>
          <a:stretch/>
        </p:blipFill>
        <p:spPr>
          <a:xfrm rot="5400000">
            <a:off x="-1345098" y="1345095"/>
            <a:ext cx="3600001" cy="909807"/>
          </a:xfrm>
          <a:prstGeom prst="rect">
            <a:avLst/>
          </a:prstGeom>
          <a:noFill/>
          <a:ln>
            <a:noFill/>
          </a:ln>
        </p:spPr>
      </p:pic>
      <p:pic>
        <p:nvPicPr>
          <p:cNvPr id="32" name="Google Shape;32;g12b0e59290c_3_159"/>
          <p:cNvPicPr preferRelativeResize="0"/>
          <p:nvPr/>
        </p:nvPicPr>
        <p:blipFill rotWithShape="1">
          <a:blip r:embed="rId3">
            <a:alphaModFix/>
          </a:blip>
          <a:srcRect/>
          <a:stretch/>
        </p:blipFill>
        <p:spPr>
          <a:xfrm rot="-5400000">
            <a:off x="9937099" y="1345093"/>
            <a:ext cx="3600001" cy="909807"/>
          </a:xfrm>
          <a:prstGeom prst="rect">
            <a:avLst/>
          </a:prstGeom>
          <a:noFill/>
          <a:ln>
            <a:noFill/>
          </a:ln>
        </p:spPr>
      </p:pic>
      <p:pic>
        <p:nvPicPr>
          <p:cNvPr id="33" name="Google Shape;33;g12b0e59290c_3_159"/>
          <p:cNvPicPr preferRelativeResize="0"/>
          <p:nvPr/>
        </p:nvPicPr>
        <p:blipFill rotWithShape="1">
          <a:blip r:embed="rId3">
            <a:alphaModFix/>
          </a:blip>
          <a:srcRect r="9502"/>
          <a:stretch/>
        </p:blipFill>
        <p:spPr>
          <a:xfrm rot="5400000">
            <a:off x="-1174098" y="4774097"/>
            <a:ext cx="3258000" cy="909807"/>
          </a:xfrm>
          <a:prstGeom prst="rect">
            <a:avLst/>
          </a:prstGeom>
          <a:noFill/>
          <a:ln>
            <a:noFill/>
          </a:ln>
        </p:spPr>
      </p:pic>
      <p:pic>
        <p:nvPicPr>
          <p:cNvPr id="34" name="Google Shape;34;g12b0e59290c_3_159"/>
          <p:cNvPicPr preferRelativeResize="0"/>
          <p:nvPr/>
        </p:nvPicPr>
        <p:blipFill rotWithShape="1">
          <a:blip r:embed="rId3">
            <a:alphaModFix/>
          </a:blip>
          <a:srcRect l="9287"/>
          <a:stretch/>
        </p:blipFill>
        <p:spPr>
          <a:xfrm rot="-5400000">
            <a:off x="10104224" y="4777970"/>
            <a:ext cx="3265751" cy="909807"/>
          </a:xfrm>
          <a:prstGeom prst="rect">
            <a:avLst/>
          </a:prstGeom>
          <a:noFill/>
          <a:ln>
            <a:noFill/>
          </a:ln>
        </p:spPr>
      </p:pic>
    </p:spTree>
    <p:extLst>
      <p:ext uri="{BB962C8B-B14F-4D97-AF65-F5344CB8AC3E}">
        <p14:creationId xmlns:p14="http://schemas.microsoft.com/office/powerpoint/2010/main" val="2069399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g12b0e59290c_3_207"/>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5711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5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6" name="Google Shape;46;p5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7" name="Google Shape;47;p5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276092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1"/>
        <p:cNvGrpSpPr/>
        <p:nvPr/>
      </p:nvGrpSpPr>
      <p:grpSpPr>
        <a:xfrm>
          <a:off x="0" y="0"/>
          <a:ext cx="0" cy="0"/>
          <a:chOff x="0" y="0"/>
          <a:chExt cx="0" cy="0"/>
        </a:xfrm>
      </p:grpSpPr>
      <p:sp>
        <p:nvSpPr>
          <p:cNvPr id="82" name="Google Shape;82;g12b0e59290c_3_197"/>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00"/>
              <a:buFont typeface="Verdan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12b0e59290c_3_197"/>
          <p:cNvSpPr txBox="1">
            <a:spLocks noGrp="1"/>
          </p:cNvSpPr>
          <p:nvPr>
            <p:ph type="body" idx="1"/>
          </p:nvPr>
        </p:nvSpPr>
        <p:spPr>
          <a:xfrm>
            <a:off x="243846" y="1566530"/>
            <a:ext cx="5148000" cy="4383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g12b0e59290c_3_197"/>
          <p:cNvSpPr txBox="1">
            <a:spLocks noGrp="1"/>
          </p:cNvSpPr>
          <p:nvPr>
            <p:ph type="body" idx="2"/>
          </p:nvPr>
        </p:nvSpPr>
        <p:spPr>
          <a:xfrm>
            <a:off x="5476066" y="1566530"/>
            <a:ext cx="5148000" cy="4383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13338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
        <p:cNvGrpSpPr/>
        <p:nvPr/>
      </p:nvGrpSpPr>
      <p:grpSpPr>
        <a:xfrm>
          <a:off x="0" y="0"/>
          <a:ext cx="0" cy="0"/>
          <a:chOff x="0" y="0"/>
          <a:chExt cx="0" cy="0"/>
        </a:xfrm>
      </p:grpSpPr>
      <p:sp>
        <p:nvSpPr>
          <p:cNvPr id="52" name="Google Shape;52;g12b0e59290c_3_219"/>
          <p:cNvSpPr txBox="1">
            <a:spLocks noGrp="1"/>
          </p:cNvSpPr>
          <p:nvPr>
            <p:ph type="title"/>
          </p:nvPr>
        </p:nvSpPr>
        <p:spPr>
          <a:xfrm>
            <a:off x="227013" y="188914"/>
            <a:ext cx="10406100" cy="12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12b0e59290c_3_219"/>
          <p:cNvSpPr>
            <a:spLocks noGrp="1"/>
          </p:cNvSpPr>
          <p:nvPr>
            <p:ph type="pic" idx="2"/>
          </p:nvPr>
        </p:nvSpPr>
        <p:spPr>
          <a:xfrm>
            <a:off x="3419856" y="1557339"/>
            <a:ext cx="7213200" cy="4392600"/>
          </a:xfrm>
          <a:prstGeom prst="rect">
            <a:avLst/>
          </a:prstGeom>
          <a:noFill/>
          <a:ln>
            <a:noFill/>
          </a:ln>
        </p:spPr>
      </p:sp>
      <p:sp>
        <p:nvSpPr>
          <p:cNvPr id="54" name="Google Shape;54;g12b0e59290c_3_219"/>
          <p:cNvSpPr txBox="1">
            <a:spLocks noGrp="1"/>
          </p:cNvSpPr>
          <p:nvPr>
            <p:ph type="body" idx="1"/>
          </p:nvPr>
        </p:nvSpPr>
        <p:spPr>
          <a:xfrm>
            <a:off x="227014" y="1557338"/>
            <a:ext cx="3028200" cy="439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36079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Titel und Inhalt">
  <p:cSld name="5_Titel und Inhalt">
    <p:spTree>
      <p:nvGrpSpPr>
        <p:cNvPr id="1" name="Shape 55"/>
        <p:cNvGrpSpPr/>
        <p:nvPr/>
      </p:nvGrpSpPr>
      <p:grpSpPr>
        <a:xfrm>
          <a:off x="0" y="0"/>
          <a:ext cx="0" cy="0"/>
          <a:chOff x="0" y="0"/>
          <a:chExt cx="0" cy="0"/>
        </a:xfrm>
      </p:grpSpPr>
      <p:sp>
        <p:nvSpPr>
          <p:cNvPr id="56" name="Google Shape;56;p61"/>
          <p:cNvSpPr txBox="1">
            <a:spLocks noGrp="1"/>
          </p:cNvSpPr>
          <p:nvPr>
            <p:ph type="title"/>
          </p:nvPr>
        </p:nvSpPr>
        <p:spPr>
          <a:xfrm>
            <a:off x="838200" y="853072"/>
            <a:ext cx="10515600" cy="4764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sz="2400">
                <a:solidFill>
                  <a:srgbClr val="A9398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1"/>
          <p:cNvSpPr txBox="1">
            <a:spLocks noGrp="1"/>
          </p:cNvSpPr>
          <p:nvPr>
            <p:ph type="body" idx="1"/>
          </p:nvPr>
        </p:nvSpPr>
        <p:spPr>
          <a:xfrm>
            <a:off x="838200" y="1800282"/>
            <a:ext cx="10515600" cy="4246293"/>
          </a:xfrm>
          <a:prstGeom prst="rect">
            <a:avLst/>
          </a:prstGeom>
          <a:noFill/>
          <a:ln>
            <a:noFill/>
          </a:ln>
        </p:spPr>
        <p:txBody>
          <a:bodyPr spcFirstLastPara="1" wrap="square" lIns="91425" tIns="45700" rIns="91425" bIns="45700" anchor="t" anchorCtr="0">
            <a:normAutofit/>
          </a:bodyPr>
          <a:lstStyle>
            <a:lvl1pPr marL="457200" lvl="0" indent="-319087" algn="l">
              <a:lnSpc>
                <a:spcPct val="136842"/>
              </a:lnSpc>
              <a:spcBef>
                <a:spcPts val="1000"/>
              </a:spcBef>
              <a:spcAft>
                <a:spcPts val="0"/>
              </a:spcAft>
              <a:buSzPts val="1425"/>
              <a:buFont typeface="Noto Sans Symbols"/>
              <a:buChar char="▪"/>
              <a:defRPr sz="1900">
                <a:solidFill>
                  <a:srgbClr val="555555"/>
                </a:solidFill>
              </a:defRPr>
            </a:lvl1pPr>
            <a:lvl2pPr marL="914400" lvl="1" indent="-319087" algn="l">
              <a:lnSpc>
                <a:spcPct val="136842"/>
              </a:lnSpc>
              <a:spcBef>
                <a:spcPts val="500"/>
              </a:spcBef>
              <a:spcAft>
                <a:spcPts val="0"/>
              </a:spcAft>
              <a:buSzPts val="1425"/>
              <a:buFont typeface="Arial"/>
              <a:buChar char="•"/>
              <a:defRPr sz="1900">
                <a:solidFill>
                  <a:srgbClr val="555555"/>
                </a:solidFill>
              </a:defRPr>
            </a:lvl2pPr>
            <a:lvl3pPr marL="1371600" lvl="2" indent="-319087" algn="l">
              <a:lnSpc>
                <a:spcPct val="136842"/>
              </a:lnSpc>
              <a:spcBef>
                <a:spcPts val="500"/>
              </a:spcBef>
              <a:spcAft>
                <a:spcPts val="0"/>
              </a:spcAft>
              <a:buSzPts val="1425"/>
              <a:buFont typeface="Arial"/>
              <a:buChar char="•"/>
              <a:defRPr sz="1900">
                <a:solidFill>
                  <a:srgbClr val="555555"/>
                </a:solidFill>
              </a:defRPr>
            </a:lvl3pPr>
            <a:lvl4pPr marL="1828800" lvl="3" indent="-319087" algn="l">
              <a:lnSpc>
                <a:spcPct val="136842"/>
              </a:lnSpc>
              <a:spcBef>
                <a:spcPts val="500"/>
              </a:spcBef>
              <a:spcAft>
                <a:spcPts val="0"/>
              </a:spcAft>
              <a:buSzPts val="1425"/>
              <a:buFont typeface="Arial"/>
              <a:buChar char="•"/>
              <a:defRPr sz="1900">
                <a:solidFill>
                  <a:srgbClr val="555555"/>
                </a:solidFill>
              </a:defRPr>
            </a:lvl4pPr>
            <a:lvl5pPr marL="2286000" lvl="4" indent="-319087" algn="l">
              <a:lnSpc>
                <a:spcPct val="136842"/>
              </a:lnSpc>
              <a:spcBef>
                <a:spcPts val="500"/>
              </a:spcBef>
              <a:spcAft>
                <a:spcPts val="0"/>
              </a:spcAft>
              <a:buSzPts val="1425"/>
              <a:buFont typeface="Arial"/>
              <a:buChar char="•"/>
              <a:defRPr sz="1900">
                <a:solidFill>
                  <a:srgbClr val="555555"/>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8" name="Google Shape;58;p61"/>
          <p:cNvSpPr txBox="1">
            <a:spLocks noGrp="1"/>
          </p:cNvSpPr>
          <p:nvPr>
            <p:ph type="body" idx="2"/>
          </p:nvPr>
        </p:nvSpPr>
        <p:spPr>
          <a:xfrm>
            <a:off x="838200" y="1424416"/>
            <a:ext cx="10515600" cy="28098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800"/>
              <a:buNone/>
              <a:defRPr sz="2000" b="1">
                <a:solidFill>
                  <a:srgbClr val="555555"/>
                </a:solidFill>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121133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tel og bilde" type="tx">
  <p:cSld name="Tittel og bilde">
    <p:bg>
      <p:bgPr>
        <a:solidFill>
          <a:srgbClr val="F9DBD4"/>
        </a:solidFill>
        <a:effectLst/>
      </p:bgPr>
    </p:bg>
    <p:spTree>
      <p:nvGrpSpPr>
        <p:cNvPr id="1" name="Shape 63"/>
        <p:cNvGrpSpPr/>
        <p:nvPr/>
      </p:nvGrpSpPr>
      <p:grpSpPr>
        <a:xfrm>
          <a:off x="0" y="0"/>
          <a:ext cx="0" cy="0"/>
          <a:chOff x="0" y="0"/>
          <a:chExt cx="0" cy="0"/>
        </a:xfrm>
      </p:grpSpPr>
      <p:sp>
        <p:nvSpPr>
          <p:cNvPr id="64" name="Google Shape;64;p63"/>
          <p:cNvSpPr>
            <a:spLocks noGrp="1"/>
          </p:cNvSpPr>
          <p:nvPr>
            <p:ph type="pic" idx="2"/>
          </p:nvPr>
        </p:nvSpPr>
        <p:spPr>
          <a:xfrm>
            <a:off x="6320227" y="267825"/>
            <a:ext cx="5778868" cy="7429974"/>
          </a:xfrm>
          <a:prstGeom prst="rect">
            <a:avLst/>
          </a:prstGeom>
          <a:noFill/>
          <a:ln>
            <a:noFill/>
          </a:ln>
        </p:spPr>
      </p:sp>
      <p:sp>
        <p:nvSpPr>
          <p:cNvPr id="65" name="Google Shape;65;p63"/>
          <p:cNvSpPr txBox="1">
            <a:spLocks noGrp="1"/>
          </p:cNvSpPr>
          <p:nvPr>
            <p:ph type="title"/>
          </p:nvPr>
        </p:nvSpPr>
        <p:spPr>
          <a:xfrm>
            <a:off x="666619" y="199730"/>
            <a:ext cx="10985502" cy="23241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sz="5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3"/>
          <p:cNvSpPr txBox="1">
            <a:spLocks noGrp="1"/>
          </p:cNvSpPr>
          <p:nvPr>
            <p:ph type="body" idx="1"/>
          </p:nvPr>
        </p:nvSpPr>
        <p:spPr>
          <a:xfrm>
            <a:off x="667809" y="3004635"/>
            <a:ext cx="10984311"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SzPts val="1700"/>
              <a:buNone/>
              <a:defRPr sz="1700" b="1">
                <a:latin typeface="Arial"/>
                <a:ea typeface="Arial"/>
                <a:cs typeface="Arial"/>
                <a:sym typeface="Arial"/>
              </a:defRPr>
            </a:lvl1pPr>
            <a:lvl2pPr marL="914400" lvl="1" indent="-393700" algn="l">
              <a:lnSpc>
                <a:spcPct val="100000"/>
              </a:lnSpc>
              <a:spcBef>
                <a:spcPts val="0"/>
              </a:spcBef>
              <a:spcAft>
                <a:spcPts val="0"/>
              </a:spcAft>
              <a:buSzPts val="2600"/>
              <a:buChar char="▪"/>
              <a:defRPr sz="1700" b="1">
                <a:latin typeface="Arial"/>
                <a:ea typeface="Arial"/>
                <a:cs typeface="Arial"/>
                <a:sym typeface="Arial"/>
              </a:defRPr>
            </a:lvl2pPr>
            <a:lvl3pPr marL="1371600" lvl="2" indent="-393700" algn="l">
              <a:lnSpc>
                <a:spcPct val="100000"/>
              </a:lnSpc>
              <a:spcBef>
                <a:spcPts val="0"/>
              </a:spcBef>
              <a:spcAft>
                <a:spcPts val="0"/>
              </a:spcAft>
              <a:buSzPts val="2600"/>
              <a:buChar char="▪"/>
              <a:defRPr sz="1700" b="1">
                <a:latin typeface="Arial"/>
                <a:ea typeface="Arial"/>
                <a:cs typeface="Arial"/>
                <a:sym typeface="Arial"/>
              </a:defRPr>
            </a:lvl3pPr>
            <a:lvl4pPr marL="1828800" lvl="3" indent="-381000" algn="l">
              <a:lnSpc>
                <a:spcPct val="100000"/>
              </a:lnSpc>
              <a:spcBef>
                <a:spcPts val="0"/>
              </a:spcBef>
              <a:spcAft>
                <a:spcPts val="0"/>
              </a:spcAft>
              <a:buSzPts val="2400"/>
              <a:buChar char="▪"/>
              <a:defRPr sz="1700" b="1">
                <a:latin typeface="Arial"/>
                <a:ea typeface="Arial"/>
                <a:cs typeface="Arial"/>
                <a:sym typeface="Arial"/>
              </a:defRPr>
            </a:lvl4pPr>
            <a:lvl5pPr marL="2286000" lvl="4" indent="-381000" algn="l">
              <a:lnSpc>
                <a:spcPct val="100000"/>
              </a:lnSpc>
              <a:spcBef>
                <a:spcPts val="0"/>
              </a:spcBef>
              <a:spcAft>
                <a:spcPts val="0"/>
              </a:spcAft>
              <a:buSzPts val="2400"/>
              <a:buChar char="▪"/>
              <a:defRPr sz="1700" b="1">
                <a:latin typeface="Arial"/>
                <a:ea typeface="Arial"/>
                <a:cs typeface="Arial"/>
                <a:sym typeface="Aria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7" name="Google Shape;67;p6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339848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teletikett">
  <p:cSld name="Titteletikett">
    <p:bg>
      <p:bgPr>
        <a:solidFill>
          <a:srgbClr val="F9DBD4"/>
        </a:solidFill>
        <a:effectLst/>
      </p:bgPr>
    </p:bg>
    <p:spTree>
      <p:nvGrpSpPr>
        <p:cNvPr id="1" name="Shape 68"/>
        <p:cNvGrpSpPr/>
        <p:nvPr/>
      </p:nvGrpSpPr>
      <p:grpSpPr>
        <a:xfrm>
          <a:off x="0" y="0"/>
          <a:ext cx="0" cy="0"/>
          <a:chOff x="0" y="0"/>
          <a:chExt cx="0" cy="0"/>
        </a:xfrm>
      </p:grpSpPr>
      <p:pic>
        <p:nvPicPr>
          <p:cNvPr id="69" name="Google Shape;69;p64" descr="logo.png"/>
          <p:cNvPicPr preferRelativeResize="0"/>
          <p:nvPr/>
        </p:nvPicPr>
        <p:blipFill rotWithShape="1">
          <a:blip r:embed="rId2">
            <a:alphaModFix/>
          </a:blip>
          <a:srcRect/>
          <a:stretch/>
        </p:blipFill>
        <p:spPr>
          <a:xfrm>
            <a:off x="10530276" y="6172931"/>
            <a:ext cx="1186071" cy="381001"/>
          </a:xfrm>
          <a:prstGeom prst="rect">
            <a:avLst/>
          </a:prstGeom>
          <a:noFill/>
          <a:ln>
            <a:noFill/>
          </a:ln>
        </p:spPr>
      </p:pic>
      <p:sp>
        <p:nvSpPr>
          <p:cNvPr id="70" name="Google Shape;70;p64"/>
          <p:cNvSpPr txBox="1">
            <a:spLocks noGrp="1"/>
          </p:cNvSpPr>
          <p:nvPr>
            <p:ph type="body" idx="1"/>
          </p:nvPr>
        </p:nvSpPr>
        <p:spPr>
          <a:xfrm>
            <a:off x="667885" y="1644705"/>
            <a:ext cx="8994063" cy="3836827"/>
          </a:xfrm>
          <a:prstGeom prst="rect">
            <a:avLst/>
          </a:prstGeom>
          <a:solidFill>
            <a:srgbClr val="F0C3B9"/>
          </a:solid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1" name="Google Shape;71;p64"/>
          <p:cNvSpPr txBox="1">
            <a:spLocks noGrp="1"/>
          </p:cNvSpPr>
          <p:nvPr>
            <p:ph type="title"/>
          </p:nvPr>
        </p:nvSpPr>
        <p:spPr>
          <a:xfrm>
            <a:off x="2054077" y="1344506"/>
            <a:ext cx="6401094" cy="23241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sz="5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4"/>
          <p:cNvSpPr txBox="1">
            <a:spLocks noGrp="1"/>
          </p:cNvSpPr>
          <p:nvPr>
            <p:ph type="body" idx="2"/>
          </p:nvPr>
        </p:nvSpPr>
        <p:spPr>
          <a:xfrm>
            <a:off x="2158807" y="3668606"/>
            <a:ext cx="10985501" cy="95250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2750"/>
              <a:buNone/>
              <a:defRPr sz="2750" b="1">
                <a:latin typeface="Arial"/>
                <a:ea typeface="Arial"/>
                <a:cs typeface="Arial"/>
                <a:sym typeface="Arial"/>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3" name="Google Shape;73;p6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66616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ysbilde tittel og punkt">
  <p:cSld name="Lysbilde tittel og punkt">
    <p:spTree>
      <p:nvGrpSpPr>
        <p:cNvPr id="1" name="Shape 74"/>
        <p:cNvGrpSpPr/>
        <p:nvPr/>
      </p:nvGrpSpPr>
      <p:grpSpPr>
        <a:xfrm>
          <a:off x="0" y="0"/>
          <a:ext cx="0" cy="0"/>
          <a:chOff x="0" y="0"/>
          <a:chExt cx="0" cy="0"/>
        </a:xfrm>
      </p:grpSpPr>
      <p:sp>
        <p:nvSpPr>
          <p:cNvPr id="75" name="Google Shape;75;p65"/>
          <p:cNvSpPr txBox="1">
            <a:spLocks noGrp="1"/>
          </p:cNvSpPr>
          <p:nvPr>
            <p:ph type="body" idx="1"/>
          </p:nvPr>
        </p:nvSpPr>
        <p:spPr>
          <a:xfrm>
            <a:off x="227013" y="1557339"/>
            <a:ext cx="10397100" cy="46434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 name="Google Shape;76;p65"/>
          <p:cNvSpPr txBox="1">
            <a:spLocks noGrp="1"/>
          </p:cNvSpPr>
          <p:nvPr>
            <p:ph type="body" idx="2"/>
          </p:nvPr>
        </p:nvSpPr>
        <p:spPr>
          <a:xfrm>
            <a:off x="1023976" y="636987"/>
            <a:ext cx="4889501" cy="1337597"/>
          </a:xfrm>
          <a:prstGeom prst="rect">
            <a:avLst/>
          </a:prstGeom>
          <a:noFill/>
          <a:ln>
            <a:noFill/>
          </a:ln>
        </p:spPr>
        <p:txBody>
          <a:bodyPr spcFirstLastPara="1" wrap="square" lIns="91425" tIns="45700" rIns="91425" bIns="45700" anchor="b" anchorCtr="0">
            <a:normAutofit/>
          </a:bodyPr>
          <a:lstStyle>
            <a:lvl1pPr marL="457200" lvl="0" indent="-228600" algn="l">
              <a:lnSpc>
                <a:spcPct val="80000"/>
              </a:lnSpc>
              <a:spcBef>
                <a:spcPts val="0"/>
              </a:spcBef>
              <a:spcAft>
                <a:spcPts val="0"/>
              </a:spcAft>
              <a:buSzPts val="4250"/>
              <a:buNone/>
              <a:defRPr sz="4250" b="1">
                <a:latin typeface="Arial"/>
                <a:ea typeface="Arial"/>
                <a:cs typeface="Arial"/>
                <a:sym typeface="Arial"/>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7" name="Google Shape;77;p6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27626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Farge og logo rosa">
  <p:cSld name="Farge og logo rosa">
    <p:bg>
      <p:bgPr>
        <a:solidFill>
          <a:srgbClr val="F9DBD4"/>
        </a:solidFill>
        <a:effectLst/>
      </p:bgPr>
    </p:bg>
    <p:spTree>
      <p:nvGrpSpPr>
        <p:cNvPr id="1" name="Shape 78"/>
        <p:cNvGrpSpPr/>
        <p:nvPr/>
      </p:nvGrpSpPr>
      <p:grpSpPr>
        <a:xfrm>
          <a:off x="0" y="0"/>
          <a:ext cx="0" cy="0"/>
          <a:chOff x="0" y="0"/>
          <a:chExt cx="0" cy="0"/>
        </a:xfrm>
      </p:grpSpPr>
      <p:pic>
        <p:nvPicPr>
          <p:cNvPr id="79" name="Google Shape;79;p66" descr="logo.png"/>
          <p:cNvPicPr preferRelativeResize="0"/>
          <p:nvPr/>
        </p:nvPicPr>
        <p:blipFill rotWithShape="1">
          <a:blip r:embed="rId2">
            <a:alphaModFix/>
          </a:blip>
          <a:srcRect/>
          <a:stretch/>
        </p:blipFill>
        <p:spPr>
          <a:xfrm>
            <a:off x="10530276" y="6172931"/>
            <a:ext cx="1186071" cy="381001"/>
          </a:xfrm>
          <a:prstGeom prst="rect">
            <a:avLst/>
          </a:prstGeom>
          <a:noFill/>
          <a:ln>
            <a:noFill/>
          </a:ln>
        </p:spPr>
      </p:pic>
      <p:sp>
        <p:nvSpPr>
          <p:cNvPr id="80" name="Google Shape;80;p6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1908188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1"/>
        <p:cNvGrpSpPr/>
        <p:nvPr/>
      </p:nvGrpSpPr>
      <p:grpSpPr>
        <a:xfrm>
          <a:off x="0" y="0"/>
          <a:ext cx="0" cy="0"/>
          <a:chOff x="0" y="0"/>
          <a:chExt cx="0" cy="0"/>
        </a:xfrm>
      </p:grpSpPr>
      <p:pic>
        <p:nvPicPr>
          <p:cNvPr id="82" name="Google Shape;82;g12b0e59290c_3_179"/>
          <p:cNvPicPr preferRelativeResize="0"/>
          <p:nvPr/>
        </p:nvPicPr>
        <p:blipFill rotWithShape="1">
          <a:blip r:embed="rId2">
            <a:alphaModFix/>
          </a:blip>
          <a:srcRect/>
          <a:stretch/>
        </p:blipFill>
        <p:spPr>
          <a:xfrm rot="-5400000" flipH="1">
            <a:off x="9285417" y="1745141"/>
            <a:ext cx="4651725" cy="1161446"/>
          </a:xfrm>
          <a:prstGeom prst="rect">
            <a:avLst/>
          </a:prstGeom>
          <a:noFill/>
          <a:ln>
            <a:noFill/>
          </a:ln>
        </p:spPr>
      </p:pic>
      <p:pic>
        <p:nvPicPr>
          <p:cNvPr id="83" name="Google Shape;83;g12b0e59290c_3_179"/>
          <p:cNvPicPr preferRelativeResize="0"/>
          <p:nvPr/>
        </p:nvPicPr>
        <p:blipFill rotWithShape="1">
          <a:blip r:embed="rId3">
            <a:alphaModFix/>
          </a:blip>
          <a:srcRect t="40347" b="31815"/>
          <a:stretch/>
        </p:blipFill>
        <p:spPr>
          <a:xfrm>
            <a:off x="4139" y="4596646"/>
            <a:ext cx="12187859" cy="2265912"/>
          </a:xfrm>
          <a:prstGeom prst="rect">
            <a:avLst/>
          </a:prstGeom>
          <a:noFill/>
          <a:ln>
            <a:noFill/>
          </a:ln>
        </p:spPr>
      </p:pic>
      <p:pic>
        <p:nvPicPr>
          <p:cNvPr id="84" name="Google Shape;84;g12b0e59290c_3_179"/>
          <p:cNvPicPr preferRelativeResize="0"/>
          <p:nvPr/>
        </p:nvPicPr>
        <p:blipFill rotWithShape="1">
          <a:blip r:embed="rId4">
            <a:alphaModFix/>
          </a:blip>
          <a:srcRect/>
          <a:stretch/>
        </p:blipFill>
        <p:spPr>
          <a:xfrm>
            <a:off x="4490408" y="25484"/>
            <a:ext cx="3236671" cy="2454703"/>
          </a:xfrm>
          <a:prstGeom prst="rect">
            <a:avLst/>
          </a:prstGeom>
          <a:noFill/>
          <a:ln>
            <a:noFill/>
          </a:ln>
        </p:spPr>
      </p:pic>
      <p:pic>
        <p:nvPicPr>
          <p:cNvPr id="85" name="Google Shape;85;g12b0e59290c_3_179"/>
          <p:cNvPicPr preferRelativeResize="0"/>
          <p:nvPr/>
        </p:nvPicPr>
        <p:blipFill rotWithShape="1">
          <a:blip r:embed="rId5">
            <a:alphaModFix/>
          </a:blip>
          <a:srcRect/>
          <a:stretch/>
        </p:blipFill>
        <p:spPr>
          <a:xfrm rot="5400000" flipH="1">
            <a:off x="-1724258" y="1724258"/>
            <a:ext cx="4596062" cy="1147549"/>
          </a:xfrm>
          <a:prstGeom prst="rect">
            <a:avLst/>
          </a:prstGeom>
          <a:noFill/>
          <a:ln>
            <a:noFill/>
          </a:ln>
        </p:spPr>
      </p:pic>
      <p:pic>
        <p:nvPicPr>
          <p:cNvPr id="86" name="Google Shape;86;g12b0e59290c_3_179"/>
          <p:cNvPicPr preferRelativeResize="0"/>
          <p:nvPr/>
        </p:nvPicPr>
        <p:blipFill rotWithShape="1">
          <a:blip r:embed="rId6">
            <a:alphaModFix/>
          </a:blip>
          <a:srcRect/>
          <a:stretch/>
        </p:blipFill>
        <p:spPr>
          <a:xfrm>
            <a:off x="1344984" y="4046973"/>
            <a:ext cx="707976" cy="472184"/>
          </a:xfrm>
          <a:prstGeom prst="rect">
            <a:avLst/>
          </a:prstGeom>
          <a:noFill/>
          <a:ln>
            <a:noFill/>
          </a:ln>
        </p:spPr>
      </p:pic>
      <p:sp>
        <p:nvSpPr>
          <p:cNvPr id="87" name="Google Shape;87;g12b0e59290c_3_179"/>
          <p:cNvSpPr txBox="1"/>
          <p:nvPr/>
        </p:nvSpPr>
        <p:spPr>
          <a:xfrm>
            <a:off x="2052960" y="3959415"/>
            <a:ext cx="8946000" cy="64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NO" sz="1200" b="0" i="0" u="none" strike="noStrike" cap="none">
                <a:solidFill>
                  <a:schemeClr val="dk1"/>
                </a:solidFill>
                <a:latin typeface="Verdana"/>
                <a:ea typeface="Verdana"/>
                <a:cs typeface="Verdana"/>
                <a:sym typeface="Verdana"/>
              </a:rPr>
              <a:t>This project has received funding from the European Union’s Horizon 2020 research and innovation programme under grant agreement No 870548. The content of this presentation are the sole responsibility of the author(s) and do not necessarily reflect the views of the European Commission.</a:t>
            </a:r>
            <a:endParaRPr sz="1400" b="0" i="0" u="none" strike="noStrike" cap="none">
              <a:solidFill>
                <a:srgbClr val="000000"/>
              </a:solidFill>
              <a:latin typeface="Arial"/>
              <a:ea typeface="Arial"/>
              <a:cs typeface="Arial"/>
              <a:sym typeface="Arial"/>
            </a:endParaRPr>
          </a:p>
        </p:txBody>
      </p:sp>
      <p:sp>
        <p:nvSpPr>
          <p:cNvPr id="88" name="Google Shape;88;g12b0e59290c_3_179"/>
          <p:cNvSpPr txBox="1"/>
          <p:nvPr/>
        </p:nvSpPr>
        <p:spPr>
          <a:xfrm>
            <a:off x="-1034603" y="6303968"/>
            <a:ext cx="5467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NO" sz="2400" b="1" i="0" u="none" strike="noStrike" cap="none">
                <a:solidFill>
                  <a:schemeClr val="lt1"/>
                </a:solidFill>
                <a:latin typeface="Verdana"/>
                <a:ea typeface="Verdana"/>
                <a:cs typeface="Verdana"/>
                <a:sym typeface="Verdana"/>
              </a:rPr>
              <a:t>www.digigen.eu</a:t>
            </a:r>
            <a:endParaRPr sz="1400" b="0" i="0" u="none" strike="noStrike" cap="none">
              <a:solidFill>
                <a:srgbClr val="000000"/>
              </a:solidFill>
              <a:latin typeface="Arial"/>
              <a:ea typeface="Arial"/>
              <a:cs typeface="Arial"/>
              <a:sym typeface="Arial"/>
            </a:endParaRPr>
          </a:p>
        </p:txBody>
      </p:sp>
      <p:pic>
        <p:nvPicPr>
          <p:cNvPr id="89" name="Google Shape;89;g12b0e59290c_3_179"/>
          <p:cNvPicPr preferRelativeResize="0"/>
          <p:nvPr/>
        </p:nvPicPr>
        <p:blipFill rotWithShape="1">
          <a:blip r:embed="rId7">
            <a:alphaModFix/>
          </a:blip>
          <a:srcRect/>
          <a:stretch/>
        </p:blipFill>
        <p:spPr>
          <a:xfrm>
            <a:off x="8977065" y="192065"/>
            <a:ext cx="2170314" cy="319601"/>
          </a:xfrm>
          <a:prstGeom prst="rect">
            <a:avLst/>
          </a:prstGeom>
          <a:noFill/>
          <a:ln>
            <a:noFill/>
          </a:ln>
        </p:spPr>
      </p:pic>
      <p:pic>
        <p:nvPicPr>
          <p:cNvPr id="90" name="Google Shape;90;g12b0e59290c_3_179"/>
          <p:cNvPicPr preferRelativeResize="0"/>
          <p:nvPr/>
        </p:nvPicPr>
        <p:blipFill rotWithShape="1">
          <a:blip r:embed="rId8">
            <a:alphaModFix/>
          </a:blip>
          <a:srcRect/>
          <a:stretch/>
        </p:blipFill>
        <p:spPr>
          <a:xfrm>
            <a:off x="8992539" y="651250"/>
            <a:ext cx="2154840" cy="616823"/>
          </a:xfrm>
          <a:prstGeom prst="rect">
            <a:avLst/>
          </a:prstGeom>
          <a:noFill/>
          <a:ln>
            <a:noFill/>
          </a:ln>
        </p:spPr>
      </p:pic>
      <p:pic>
        <p:nvPicPr>
          <p:cNvPr id="91" name="Google Shape;91;g12b0e59290c_3_179"/>
          <p:cNvPicPr preferRelativeResize="0"/>
          <p:nvPr/>
        </p:nvPicPr>
        <p:blipFill rotWithShape="1">
          <a:blip r:embed="rId9">
            <a:alphaModFix/>
          </a:blip>
          <a:srcRect/>
          <a:stretch/>
        </p:blipFill>
        <p:spPr>
          <a:xfrm>
            <a:off x="6454254" y="2735021"/>
            <a:ext cx="2348823" cy="905412"/>
          </a:xfrm>
          <a:prstGeom prst="rect">
            <a:avLst/>
          </a:prstGeom>
          <a:noFill/>
          <a:ln>
            <a:noFill/>
          </a:ln>
        </p:spPr>
      </p:pic>
      <p:pic>
        <p:nvPicPr>
          <p:cNvPr id="92" name="Google Shape;92;g12b0e59290c_3_179"/>
          <p:cNvPicPr preferRelativeResize="0"/>
          <p:nvPr/>
        </p:nvPicPr>
        <p:blipFill rotWithShape="1">
          <a:blip r:embed="rId10">
            <a:alphaModFix/>
          </a:blip>
          <a:srcRect/>
          <a:stretch/>
        </p:blipFill>
        <p:spPr>
          <a:xfrm>
            <a:off x="8870096" y="2693677"/>
            <a:ext cx="2485057" cy="988100"/>
          </a:xfrm>
          <a:prstGeom prst="rect">
            <a:avLst/>
          </a:prstGeom>
          <a:noFill/>
          <a:ln>
            <a:noFill/>
          </a:ln>
        </p:spPr>
      </p:pic>
      <p:pic>
        <p:nvPicPr>
          <p:cNvPr id="93" name="Google Shape;93;g12b0e59290c_3_179"/>
          <p:cNvPicPr preferRelativeResize="0"/>
          <p:nvPr/>
        </p:nvPicPr>
        <p:blipFill rotWithShape="1">
          <a:blip r:embed="rId11">
            <a:alphaModFix/>
          </a:blip>
          <a:srcRect/>
          <a:stretch/>
        </p:blipFill>
        <p:spPr>
          <a:xfrm>
            <a:off x="1101549" y="75595"/>
            <a:ext cx="1449147" cy="1013181"/>
          </a:xfrm>
          <a:prstGeom prst="rect">
            <a:avLst/>
          </a:prstGeom>
          <a:noFill/>
          <a:ln>
            <a:noFill/>
          </a:ln>
        </p:spPr>
      </p:pic>
      <p:pic>
        <p:nvPicPr>
          <p:cNvPr id="94" name="Google Shape;94;g12b0e59290c_3_179"/>
          <p:cNvPicPr preferRelativeResize="0"/>
          <p:nvPr/>
        </p:nvPicPr>
        <p:blipFill rotWithShape="1">
          <a:blip r:embed="rId12">
            <a:alphaModFix/>
          </a:blip>
          <a:srcRect/>
          <a:stretch/>
        </p:blipFill>
        <p:spPr>
          <a:xfrm>
            <a:off x="1186930" y="1268073"/>
            <a:ext cx="2072892" cy="487576"/>
          </a:xfrm>
          <a:prstGeom prst="rect">
            <a:avLst/>
          </a:prstGeom>
          <a:noFill/>
          <a:ln>
            <a:noFill/>
          </a:ln>
        </p:spPr>
      </p:pic>
      <p:pic>
        <p:nvPicPr>
          <p:cNvPr id="95" name="Google Shape;95;g12b0e59290c_3_179"/>
          <p:cNvPicPr preferRelativeResize="0"/>
          <p:nvPr/>
        </p:nvPicPr>
        <p:blipFill rotWithShape="1">
          <a:blip r:embed="rId13">
            <a:alphaModFix/>
          </a:blip>
          <a:srcRect/>
          <a:stretch/>
        </p:blipFill>
        <p:spPr>
          <a:xfrm>
            <a:off x="1128394" y="2006470"/>
            <a:ext cx="1274649" cy="805365"/>
          </a:xfrm>
          <a:prstGeom prst="rect">
            <a:avLst/>
          </a:prstGeom>
          <a:noFill/>
          <a:ln>
            <a:noFill/>
          </a:ln>
        </p:spPr>
      </p:pic>
      <p:pic>
        <p:nvPicPr>
          <p:cNvPr id="96" name="Google Shape;96;g12b0e59290c_3_179"/>
          <p:cNvPicPr preferRelativeResize="0"/>
          <p:nvPr/>
        </p:nvPicPr>
        <p:blipFill rotWithShape="1">
          <a:blip r:embed="rId14">
            <a:alphaModFix/>
          </a:blip>
          <a:srcRect/>
          <a:stretch/>
        </p:blipFill>
        <p:spPr>
          <a:xfrm>
            <a:off x="1186930" y="3041858"/>
            <a:ext cx="1928062" cy="513996"/>
          </a:xfrm>
          <a:prstGeom prst="rect">
            <a:avLst/>
          </a:prstGeom>
          <a:noFill/>
          <a:ln>
            <a:noFill/>
          </a:ln>
        </p:spPr>
      </p:pic>
      <p:pic>
        <p:nvPicPr>
          <p:cNvPr id="97" name="Google Shape;97;g12b0e59290c_3_179"/>
          <p:cNvPicPr preferRelativeResize="0"/>
          <p:nvPr/>
        </p:nvPicPr>
        <p:blipFill rotWithShape="1">
          <a:blip r:embed="rId15">
            <a:alphaModFix/>
          </a:blip>
          <a:srcRect/>
          <a:stretch/>
        </p:blipFill>
        <p:spPr>
          <a:xfrm>
            <a:off x="3728114" y="2811835"/>
            <a:ext cx="2345627" cy="632118"/>
          </a:xfrm>
          <a:prstGeom prst="rect">
            <a:avLst/>
          </a:prstGeom>
          <a:noFill/>
          <a:ln>
            <a:noFill/>
          </a:ln>
        </p:spPr>
      </p:pic>
      <p:pic>
        <p:nvPicPr>
          <p:cNvPr id="98" name="Google Shape;98;g12b0e59290c_3_179"/>
          <p:cNvPicPr preferRelativeResize="0"/>
          <p:nvPr/>
        </p:nvPicPr>
        <p:blipFill rotWithShape="1">
          <a:blip r:embed="rId16">
            <a:alphaModFix/>
          </a:blip>
          <a:srcRect/>
          <a:stretch/>
        </p:blipFill>
        <p:spPr>
          <a:xfrm>
            <a:off x="9082648" y="1511861"/>
            <a:ext cx="1609780" cy="985909"/>
          </a:xfrm>
          <a:prstGeom prst="rect">
            <a:avLst/>
          </a:prstGeom>
          <a:noFill/>
          <a:ln>
            <a:noFill/>
          </a:ln>
        </p:spPr>
      </p:pic>
    </p:spTree>
    <p:extLst>
      <p:ext uri="{BB962C8B-B14F-4D97-AF65-F5344CB8AC3E}">
        <p14:creationId xmlns:p14="http://schemas.microsoft.com/office/powerpoint/2010/main" val="2087596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4075888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0"/>
        <p:cNvGrpSpPr/>
        <p:nvPr/>
      </p:nvGrpSpPr>
      <p:grpSpPr>
        <a:xfrm>
          <a:off x="0" y="0"/>
          <a:ext cx="0" cy="0"/>
          <a:chOff x="0" y="0"/>
          <a:chExt cx="0" cy="0"/>
        </a:xfrm>
      </p:grpSpPr>
      <p:sp>
        <p:nvSpPr>
          <p:cNvPr id="101" name="Google Shape;101;g12b0e59290c_3_201"/>
          <p:cNvSpPr txBox="1">
            <a:spLocks noGrp="1"/>
          </p:cNvSpPr>
          <p:nvPr>
            <p:ph type="title"/>
          </p:nvPr>
        </p:nvSpPr>
        <p:spPr>
          <a:xfrm>
            <a:off x="227013" y="188913"/>
            <a:ext cx="10406100" cy="12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12b0e59290c_3_201"/>
          <p:cNvSpPr txBox="1">
            <a:spLocks noGrp="1"/>
          </p:cNvSpPr>
          <p:nvPr>
            <p:ph type="body" idx="1"/>
          </p:nvPr>
        </p:nvSpPr>
        <p:spPr>
          <a:xfrm>
            <a:off x="227013" y="1557338"/>
            <a:ext cx="51480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g12b0e59290c_3_201"/>
          <p:cNvSpPr txBox="1">
            <a:spLocks noGrp="1"/>
          </p:cNvSpPr>
          <p:nvPr>
            <p:ph type="body" idx="2"/>
          </p:nvPr>
        </p:nvSpPr>
        <p:spPr>
          <a:xfrm>
            <a:off x="227012" y="2505075"/>
            <a:ext cx="5148000" cy="3444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g12b0e59290c_3_201"/>
          <p:cNvSpPr txBox="1">
            <a:spLocks noGrp="1"/>
          </p:cNvSpPr>
          <p:nvPr>
            <p:ph type="body" idx="3"/>
          </p:nvPr>
        </p:nvSpPr>
        <p:spPr>
          <a:xfrm>
            <a:off x="5485075" y="1557338"/>
            <a:ext cx="51480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g12b0e59290c_3_201"/>
          <p:cNvSpPr txBox="1">
            <a:spLocks noGrp="1"/>
          </p:cNvSpPr>
          <p:nvPr>
            <p:ph type="body" idx="4"/>
          </p:nvPr>
        </p:nvSpPr>
        <p:spPr>
          <a:xfrm>
            <a:off x="5485075" y="2505075"/>
            <a:ext cx="5148000" cy="3444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2679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itel und Inhalt">
  <p:cSld name="2_Titel und Inhalt">
    <p:spTree>
      <p:nvGrpSpPr>
        <p:cNvPr id="1" name="Shape 106"/>
        <p:cNvGrpSpPr/>
        <p:nvPr/>
      </p:nvGrpSpPr>
      <p:grpSpPr>
        <a:xfrm>
          <a:off x="0" y="0"/>
          <a:ext cx="0" cy="0"/>
          <a:chOff x="0" y="0"/>
          <a:chExt cx="0" cy="0"/>
        </a:xfrm>
      </p:grpSpPr>
      <p:sp>
        <p:nvSpPr>
          <p:cNvPr id="107" name="Google Shape;107;p36"/>
          <p:cNvSpPr txBox="1">
            <a:spLocks noGrp="1"/>
          </p:cNvSpPr>
          <p:nvPr>
            <p:ph type="title"/>
          </p:nvPr>
        </p:nvSpPr>
        <p:spPr>
          <a:xfrm>
            <a:off x="838200" y="853072"/>
            <a:ext cx="10515600" cy="4764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sz="2400">
                <a:solidFill>
                  <a:srgbClr val="A9398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6"/>
          <p:cNvSpPr txBox="1">
            <a:spLocks noGrp="1"/>
          </p:cNvSpPr>
          <p:nvPr>
            <p:ph type="body" idx="1"/>
          </p:nvPr>
        </p:nvSpPr>
        <p:spPr>
          <a:xfrm>
            <a:off x="838200" y="1800282"/>
            <a:ext cx="10515600" cy="4246293"/>
          </a:xfrm>
          <a:prstGeom prst="rect">
            <a:avLst/>
          </a:prstGeom>
          <a:noFill/>
          <a:ln>
            <a:noFill/>
          </a:ln>
        </p:spPr>
        <p:txBody>
          <a:bodyPr spcFirstLastPara="1" wrap="square" lIns="91425" tIns="45700" rIns="91425" bIns="45700" anchor="t" anchorCtr="0">
            <a:normAutofit/>
          </a:bodyPr>
          <a:lstStyle>
            <a:lvl1pPr marL="457200" lvl="0" indent="-319087" algn="l">
              <a:lnSpc>
                <a:spcPct val="136842"/>
              </a:lnSpc>
              <a:spcBef>
                <a:spcPts val="1000"/>
              </a:spcBef>
              <a:spcAft>
                <a:spcPts val="0"/>
              </a:spcAft>
              <a:buSzPts val="1425"/>
              <a:buFont typeface="Noto Sans"/>
              <a:buChar char="▪"/>
              <a:defRPr sz="1900">
                <a:solidFill>
                  <a:srgbClr val="555555"/>
                </a:solidFill>
              </a:defRPr>
            </a:lvl1pPr>
            <a:lvl2pPr marL="914400" lvl="1" indent="-319087" algn="l">
              <a:lnSpc>
                <a:spcPct val="136842"/>
              </a:lnSpc>
              <a:spcBef>
                <a:spcPts val="500"/>
              </a:spcBef>
              <a:spcAft>
                <a:spcPts val="0"/>
              </a:spcAft>
              <a:buSzPts val="1425"/>
              <a:buFont typeface="Arial"/>
              <a:buChar char="•"/>
              <a:defRPr sz="1900">
                <a:solidFill>
                  <a:srgbClr val="555555"/>
                </a:solidFill>
              </a:defRPr>
            </a:lvl2pPr>
            <a:lvl3pPr marL="1371600" lvl="2" indent="-319087" algn="l">
              <a:lnSpc>
                <a:spcPct val="136842"/>
              </a:lnSpc>
              <a:spcBef>
                <a:spcPts val="500"/>
              </a:spcBef>
              <a:spcAft>
                <a:spcPts val="0"/>
              </a:spcAft>
              <a:buSzPts val="1425"/>
              <a:buFont typeface="Arial"/>
              <a:buChar char="•"/>
              <a:defRPr sz="1900">
                <a:solidFill>
                  <a:srgbClr val="555555"/>
                </a:solidFill>
              </a:defRPr>
            </a:lvl3pPr>
            <a:lvl4pPr marL="1828800" lvl="3" indent="-319087" algn="l">
              <a:lnSpc>
                <a:spcPct val="136842"/>
              </a:lnSpc>
              <a:spcBef>
                <a:spcPts val="500"/>
              </a:spcBef>
              <a:spcAft>
                <a:spcPts val="0"/>
              </a:spcAft>
              <a:buSzPts val="1425"/>
              <a:buFont typeface="Arial"/>
              <a:buChar char="•"/>
              <a:defRPr sz="1900">
                <a:solidFill>
                  <a:srgbClr val="555555"/>
                </a:solidFill>
              </a:defRPr>
            </a:lvl4pPr>
            <a:lvl5pPr marL="2286000" lvl="4" indent="-319087" algn="l">
              <a:lnSpc>
                <a:spcPct val="136842"/>
              </a:lnSpc>
              <a:spcBef>
                <a:spcPts val="500"/>
              </a:spcBef>
              <a:spcAft>
                <a:spcPts val="0"/>
              </a:spcAft>
              <a:buSzPts val="1425"/>
              <a:buFont typeface="Arial"/>
              <a:buChar char="•"/>
              <a:defRPr sz="1900">
                <a:solidFill>
                  <a:srgbClr val="555555"/>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9" name="Google Shape;109;p36"/>
          <p:cNvSpPr txBox="1">
            <a:spLocks noGrp="1"/>
          </p:cNvSpPr>
          <p:nvPr>
            <p:ph type="body" idx="2"/>
          </p:nvPr>
        </p:nvSpPr>
        <p:spPr>
          <a:xfrm>
            <a:off x="838200" y="1424416"/>
            <a:ext cx="10515600" cy="28098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800"/>
              <a:buNone/>
              <a:defRPr sz="2000" b="1">
                <a:solidFill>
                  <a:srgbClr val="555555"/>
                </a:solidFill>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530238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g12b0e59290c_3_215"/>
          <p:cNvSpPr txBox="1">
            <a:spLocks noGrp="1"/>
          </p:cNvSpPr>
          <p:nvPr>
            <p:ph type="title"/>
          </p:nvPr>
        </p:nvSpPr>
        <p:spPr>
          <a:xfrm>
            <a:off x="227013" y="188914"/>
            <a:ext cx="10406100" cy="12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12b0e59290c_3_215"/>
          <p:cNvSpPr txBox="1">
            <a:spLocks noGrp="1"/>
          </p:cNvSpPr>
          <p:nvPr>
            <p:ph type="body" idx="1"/>
          </p:nvPr>
        </p:nvSpPr>
        <p:spPr>
          <a:xfrm>
            <a:off x="4297680" y="1557338"/>
            <a:ext cx="6335400" cy="4392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g12b0e59290c_3_215"/>
          <p:cNvSpPr txBox="1">
            <a:spLocks noGrp="1"/>
          </p:cNvSpPr>
          <p:nvPr>
            <p:ph type="body" idx="2"/>
          </p:nvPr>
        </p:nvSpPr>
        <p:spPr>
          <a:xfrm>
            <a:off x="227013" y="1557338"/>
            <a:ext cx="3932100" cy="439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94690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itel und Inhalt">
  <p:cSld name="3_Titel und Inhalt">
    <p:spTree>
      <p:nvGrpSpPr>
        <p:cNvPr id="1" name="Shape 110"/>
        <p:cNvGrpSpPr/>
        <p:nvPr/>
      </p:nvGrpSpPr>
      <p:grpSpPr>
        <a:xfrm>
          <a:off x="0" y="0"/>
          <a:ext cx="0" cy="0"/>
          <a:chOff x="0" y="0"/>
          <a:chExt cx="0" cy="0"/>
        </a:xfrm>
      </p:grpSpPr>
      <p:sp>
        <p:nvSpPr>
          <p:cNvPr id="111" name="Google Shape;111;p37"/>
          <p:cNvSpPr txBox="1">
            <a:spLocks noGrp="1"/>
          </p:cNvSpPr>
          <p:nvPr>
            <p:ph type="title"/>
          </p:nvPr>
        </p:nvSpPr>
        <p:spPr>
          <a:xfrm>
            <a:off x="838200" y="853072"/>
            <a:ext cx="10515600" cy="4764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sz="2400">
                <a:solidFill>
                  <a:srgbClr val="A9398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7"/>
          <p:cNvSpPr txBox="1">
            <a:spLocks noGrp="1"/>
          </p:cNvSpPr>
          <p:nvPr>
            <p:ph type="body" idx="1"/>
          </p:nvPr>
        </p:nvSpPr>
        <p:spPr>
          <a:xfrm>
            <a:off x="838200" y="1800282"/>
            <a:ext cx="10515600" cy="4246293"/>
          </a:xfrm>
          <a:prstGeom prst="rect">
            <a:avLst/>
          </a:prstGeom>
          <a:noFill/>
          <a:ln>
            <a:noFill/>
          </a:ln>
        </p:spPr>
        <p:txBody>
          <a:bodyPr spcFirstLastPara="1" wrap="square" lIns="91425" tIns="45700" rIns="91425" bIns="45700" anchor="t" anchorCtr="0">
            <a:normAutofit/>
          </a:bodyPr>
          <a:lstStyle>
            <a:lvl1pPr marL="457200" lvl="0" indent="-319087" algn="l">
              <a:lnSpc>
                <a:spcPct val="136842"/>
              </a:lnSpc>
              <a:spcBef>
                <a:spcPts val="1000"/>
              </a:spcBef>
              <a:spcAft>
                <a:spcPts val="0"/>
              </a:spcAft>
              <a:buSzPts val="1425"/>
              <a:buFont typeface="Noto Sans"/>
              <a:buChar char="▪"/>
              <a:defRPr sz="1900">
                <a:solidFill>
                  <a:srgbClr val="555555"/>
                </a:solidFill>
              </a:defRPr>
            </a:lvl1pPr>
            <a:lvl2pPr marL="914400" lvl="1" indent="-319087" algn="l">
              <a:lnSpc>
                <a:spcPct val="136842"/>
              </a:lnSpc>
              <a:spcBef>
                <a:spcPts val="500"/>
              </a:spcBef>
              <a:spcAft>
                <a:spcPts val="0"/>
              </a:spcAft>
              <a:buSzPts val="1425"/>
              <a:buFont typeface="Arial"/>
              <a:buChar char="•"/>
              <a:defRPr sz="1900">
                <a:solidFill>
                  <a:srgbClr val="555555"/>
                </a:solidFill>
              </a:defRPr>
            </a:lvl2pPr>
            <a:lvl3pPr marL="1371600" lvl="2" indent="-319087" algn="l">
              <a:lnSpc>
                <a:spcPct val="136842"/>
              </a:lnSpc>
              <a:spcBef>
                <a:spcPts val="500"/>
              </a:spcBef>
              <a:spcAft>
                <a:spcPts val="0"/>
              </a:spcAft>
              <a:buSzPts val="1425"/>
              <a:buFont typeface="Arial"/>
              <a:buChar char="•"/>
              <a:defRPr sz="1900">
                <a:solidFill>
                  <a:srgbClr val="555555"/>
                </a:solidFill>
              </a:defRPr>
            </a:lvl3pPr>
            <a:lvl4pPr marL="1828800" lvl="3" indent="-319087" algn="l">
              <a:lnSpc>
                <a:spcPct val="136842"/>
              </a:lnSpc>
              <a:spcBef>
                <a:spcPts val="500"/>
              </a:spcBef>
              <a:spcAft>
                <a:spcPts val="0"/>
              </a:spcAft>
              <a:buSzPts val="1425"/>
              <a:buFont typeface="Arial"/>
              <a:buChar char="•"/>
              <a:defRPr sz="1900">
                <a:solidFill>
                  <a:srgbClr val="555555"/>
                </a:solidFill>
              </a:defRPr>
            </a:lvl4pPr>
            <a:lvl5pPr marL="2286000" lvl="4" indent="-319087" algn="l">
              <a:lnSpc>
                <a:spcPct val="136842"/>
              </a:lnSpc>
              <a:spcBef>
                <a:spcPts val="500"/>
              </a:spcBef>
              <a:spcAft>
                <a:spcPts val="0"/>
              </a:spcAft>
              <a:buSzPts val="1425"/>
              <a:buFont typeface="Arial"/>
              <a:buChar char="•"/>
              <a:defRPr sz="1900">
                <a:solidFill>
                  <a:srgbClr val="555555"/>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13" name="Google Shape;113;p37"/>
          <p:cNvSpPr txBox="1">
            <a:spLocks noGrp="1"/>
          </p:cNvSpPr>
          <p:nvPr>
            <p:ph type="body" idx="2"/>
          </p:nvPr>
        </p:nvSpPr>
        <p:spPr>
          <a:xfrm>
            <a:off x="838200" y="1424416"/>
            <a:ext cx="10515600" cy="28098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800"/>
              <a:buNone/>
              <a:defRPr sz="2000" b="1">
                <a:solidFill>
                  <a:srgbClr val="555555"/>
                </a:solidFill>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771354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el und Inhalt">
  <p:cSld name="4_Titel und Inhalt">
    <p:spTree>
      <p:nvGrpSpPr>
        <p:cNvPr id="1" name="Shape 114"/>
        <p:cNvGrpSpPr/>
        <p:nvPr/>
      </p:nvGrpSpPr>
      <p:grpSpPr>
        <a:xfrm>
          <a:off x="0" y="0"/>
          <a:ext cx="0" cy="0"/>
          <a:chOff x="0" y="0"/>
          <a:chExt cx="0" cy="0"/>
        </a:xfrm>
      </p:grpSpPr>
      <p:sp>
        <p:nvSpPr>
          <p:cNvPr id="115" name="Google Shape;115;p47"/>
          <p:cNvSpPr txBox="1">
            <a:spLocks noGrp="1"/>
          </p:cNvSpPr>
          <p:nvPr>
            <p:ph type="title"/>
          </p:nvPr>
        </p:nvSpPr>
        <p:spPr>
          <a:xfrm>
            <a:off x="838200" y="853072"/>
            <a:ext cx="10515600" cy="4764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sz="2400">
                <a:solidFill>
                  <a:srgbClr val="A9398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7"/>
          <p:cNvSpPr txBox="1">
            <a:spLocks noGrp="1"/>
          </p:cNvSpPr>
          <p:nvPr>
            <p:ph type="body" idx="1"/>
          </p:nvPr>
        </p:nvSpPr>
        <p:spPr>
          <a:xfrm>
            <a:off x="838200" y="1800282"/>
            <a:ext cx="10515600" cy="4246293"/>
          </a:xfrm>
          <a:prstGeom prst="rect">
            <a:avLst/>
          </a:prstGeom>
          <a:noFill/>
          <a:ln>
            <a:noFill/>
          </a:ln>
        </p:spPr>
        <p:txBody>
          <a:bodyPr spcFirstLastPara="1" wrap="square" lIns="91425" tIns="45700" rIns="91425" bIns="45700" anchor="t" anchorCtr="0">
            <a:normAutofit/>
          </a:bodyPr>
          <a:lstStyle>
            <a:lvl1pPr marL="457200" lvl="0" indent="-319087" algn="l">
              <a:lnSpc>
                <a:spcPct val="136842"/>
              </a:lnSpc>
              <a:spcBef>
                <a:spcPts val="1000"/>
              </a:spcBef>
              <a:spcAft>
                <a:spcPts val="0"/>
              </a:spcAft>
              <a:buSzPts val="1425"/>
              <a:buFont typeface="Noto Sans"/>
              <a:buChar char="▪"/>
              <a:defRPr sz="1900">
                <a:solidFill>
                  <a:srgbClr val="555555"/>
                </a:solidFill>
              </a:defRPr>
            </a:lvl1pPr>
            <a:lvl2pPr marL="914400" lvl="1" indent="-319087" algn="l">
              <a:lnSpc>
                <a:spcPct val="136842"/>
              </a:lnSpc>
              <a:spcBef>
                <a:spcPts val="500"/>
              </a:spcBef>
              <a:spcAft>
                <a:spcPts val="0"/>
              </a:spcAft>
              <a:buSzPts val="1425"/>
              <a:buFont typeface="Arial"/>
              <a:buChar char="•"/>
              <a:defRPr sz="1900">
                <a:solidFill>
                  <a:srgbClr val="555555"/>
                </a:solidFill>
              </a:defRPr>
            </a:lvl2pPr>
            <a:lvl3pPr marL="1371600" lvl="2" indent="-319087" algn="l">
              <a:lnSpc>
                <a:spcPct val="136842"/>
              </a:lnSpc>
              <a:spcBef>
                <a:spcPts val="500"/>
              </a:spcBef>
              <a:spcAft>
                <a:spcPts val="0"/>
              </a:spcAft>
              <a:buSzPts val="1425"/>
              <a:buFont typeface="Arial"/>
              <a:buChar char="•"/>
              <a:defRPr sz="1900">
                <a:solidFill>
                  <a:srgbClr val="555555"/>
                </a:solidFill>
              </a:defRPr>
            </a:lvl3pPr>
            <a:lvl4pPr marL="1828800" lvl="3" indent="-319087" algn="l">
              <a:lnSpc>
                <a:spcPct val="136842"/>
              </a:lnSpc>
              <a:spcBef>
                <a:spcPts val="500"/>
              </a:spcBef>
              <a:spcAft>
                <a:spcPts val="0"/>
              </a:spcAft>
              <a:buSzPts val="1425"/>
              <a:buFont typeface="Arial"/>
              <a:buChar char="•"/>
              <a:defRPr sz="1900">
                <a:solidFill>
                  <a:srgbClr val="555555"/>
                </a:solidFill>
              </a:defRPr>
            </a:lvl4pPr>
            <a:lvl5pPr marL="2286000" lvl="4" indent="-319087" algn="l">
              <a:lnSpc>
                <a:spcPct val="136842"/>
              </a:lnSpc>
              <a:spcBef>
                <a:spcPts val="500"/>
              </a:spcBef>
              <a:spcAft>
                <a:spcPts val="0"/>
              </a:spcAft>
              <a:buSzPts val="1425"/>
              <a:buFont typeface="Arial"/>
              <a:buChar char="•"/>
              <a:defRPr sz="1900">
                <a:solidFill>
                  <a:srgbClr val="555555"/>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17" name="Google Shape;117;p47"/>
          <p:cNvSpPr txBox="1">
            <a:spLocks noGrp="1"/>
          </p:cNvSpPr>
          <p:nvPr>
            <p:ph type="body" idx="2"/>
          </p:nvPr>
        </p:nvSpPr>
        <p:spPr>
          <a:xfrm>
            <a:off x="838200" y="1424416"/>
            <a:ext cx="10515600" cy="28098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2800"/>
              <a:buNone/>
              <a:defRPr sz="2000" b="1">
                <a:solidFill>
                  <a:srgbClr val="555555"/>
                </a:solidFill>
              </a:defRPr>
            </a:lvl1pPr>
            <a:lvl2pPr marL="914400" lvl="1" indent="-393700" algn="l">
              <a:lnSpc>
                <a:spcPct val="90000"/>
              </a:lnSpc>
              <a:spcBef>
                <a:spcPts val="500"/>
              </a:spcBef>
              <a:spcAft>
                <a:spcPts val="0"/>
              </a:spcAft>
              <a:buSzPts val="2600"/>
              <a:buChar char="▪"/>
              <a:defRPr/>
            </a:lvl2pPr>
            <a:lvl3pPr marL="1371600" lvl="2" indent="-393700" algn="l">
              <a:lnSpc>
                <a:spcPct val="90000"/>
              </a:lnSpc>
              <a:spcBef>
                <a:spcPts val="500"/>
              </a:spcBef>
              <a:spcAft>
                <a:spcPts val="0"/>
              </a:spcAft>
              <a:buSzPts val="26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295301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presenting numbers">
  <p:cSld name="presenting numbers">
    <p:spTree>
      <p:nvGrpSpPr>
        <p:cNvPr id="1" name="Shape 118"/>
        <p:cNvGrpSpPr/>
        <p:nvPr/>
      </p:nvGrpSpPr>
      <p:grpSpPr>
        <a:xfrm>
          <a:off x="0" y="0"/>
          <a:ext cx="0" cy="0"/>
          <a:chOff x="0" y="0"/>
          <a:chExt cx="0" cy="0"/>
        </a:xfrm>
      </p:grpSpPr>
      <p:sp>
        <p:nvSpPr>
          <p:cNvPr id="119" name="Google Shape;119;g12b0e59290c_3_209"/>
          <p:cNvSpPr txBox="1">
            <a:spLocks noGrp="1"/>
          </p:cNvSpPr>
          <p:nvPr>
            <p:ph type="title"/>
          </p:nvPr>
        </p:nvSpPr>
        <p:spPr>
          <a:xfrm>
            <a:off x="1739178" y="202018"/>
            <a:ext cx="88848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0" name="Google Shape;120;g12b0e59290c_3_209"/>
          <p:cNvPicPr preferRelativeResize="0"/>
          <p:nvPr/>
        </p:nvPicPr>
        <p:blipFill rotWithShape="1">
          <a:blip r:embed="rId2">
            <a:alphaModFix/>
          </a:blip>
          <a:srcRect/>
          <a:stretch/>
        </p:blipFill>
        <p:spPr>
          <a:xfrm>
            <a:off x="10624066" y="382087"/>
            <a:ext cx="1346791" cy="1021411"/>
          </a:xfrm>
          <a:prstGeom prst="rect">
            <a:avLst/>
          </a:prstGeom>
          <a:noFill/>
          <a:ln>
            <a:noFill/>
          </a:ln>
        </p:spPr>
      </p:pic>
      <p:pic>
        <p:nvPicPr>
          <p:cNvPr id="121" name="Google Shape;121;g12b0e59290c_3_209"/>
          <p:cNvPicPr preferRelativeResize="0"/>
          <p:nvPr/>
        </p:nvPicPr>
        <p:blipFill rotWithShape="1">
          <a:blip r:embed="rId3">
            <a:alphaModFix/>
          </a:blip>
          <a:srcRect/>
          <a:stretch/>
        </p:blipFill>
        <p:spPr>
          <a:xfrm rot="5400000" flipH="1">
            <a:off x="-2571271" y="2571271"/>
            <a:ext cx="6881719" cy="1739177"/>
          </a:xfrm>
          <a:prstGeom prst="rect">
            <a:avLst/>
          </a:prstGeom>
          <a:noFill/>
          <a:ln>
            <a:noFill/>
          </a:ln>
        </p:spPr>
      </p:pic>
      <p:sp>
        <p:nvSpPr>
          <p:cNvPr id="122" name="Google Shape;122;g12b0e59290c_3_209"/>
          <p:cNvSpPr txBox="1">
            <a:spLocks noGrp="1"/>
          </p:cNvSpPr>
          <p:nvPr>
            <p:ph type="body" idx="1"/>
          </p:nvPr>
        </p:nvSpPr>
        <p:spPr>
          <a:xfrm>
            <a:off x="1739178" y="1566530"/>
            <a:ext cx="8893500" cy="4368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77499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3"/>
        <p:cNvGrpSpPr/>
        <p:nvPr/>
      </p:nvGrpSpPr>
      <p:grpSpPr>
        <a:xfrm>
          <a:off x="0" y="0"/>
          <a:ext cx="0" cy="0"/>
          <a:chOff x="0" y="0"/>
          <a:chExt cx="0" cy="0"/>
        </a:xfrm>
      </p:grpSpPr>
      <p:sp>
        <p:nvSpPr>
          <p:cNvPr id="124" name="Google Shape;124;g12b0e59290c_3_197"/>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00"/>
              <a:buFont typeface="Verdan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12b0e59290c_3_197"/>
          <p:cNvSpPr txBox="1">
            <a:spLocks noGrp="1"/>
          </p:cNvSpPr>
          <p:nvPr>
            <p:ph type="body" idx="1"/>
          </p:nvPr>
        </p:nvSpPr>
        <p:spPr>
          <a:xfrm>
            <a:off x="243846" y="1566530"/>
            <a:ext cx="5148000" cy="4383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g12b0e59290c_3_197"/>
          <p:cNvSpPr txBox="1">
            <a:spLocks noGrp="1"/>
          </p:cNvSpPr>
          <p:nvPr>
            <p:ph type="body" idx="2"/>
          </p:nvPr>
        </p:nvSpPr>
        <p:spPr>
          <a:xfrm>
            <a:off x="5476066" y="1566530"/>
            <a:ext cx="5148000" cy="4383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68013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7"/>
        <p:cNvGrpSpPr/>
        <p:nvPr/>
      </p:nvGrpSpPr>
      <p:grpSpPr>
        <a:xfrm>
          <a:off x="0" y="0"/>
          <a:ext cx="0" cy="0"/>
          <a:chOff x="0" y="0"/>
          <a:chExt cx="0" cy="0"/>
        </a:xfrm>
      </p:grpSpPr>
      <p:sp>
        <p:nvSpPr>
          <p:cNvPr id="128" name="Google Shape;128;g12b0e59290c_3_215"/>
          <p:cNvSpPr txBox="1">
            <a:spLocks noGrp="1"/>
          </p:cNvSpPr>
          <p:nvPr>
            <p:ph type="title"/>
          </p:nvPr>
        </p:nvSpPr>
        <p:spPr>
          <a:xfrm>
            <a:off x="227013" y="188914"/>
            <a:ext cx="10406100" cy="12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12b0e59290c_3_215"/>
          <p:cNvSpPr txBox="1">
            <a:spLocks noGrp="1"/>
          </p:cNvSpPr>
          <p:nvPr>
            <p:ph type="body" idx="1"/>
          </p:nvPr>
        </p:nvSpPr>
        <p:spPr>
          <a:xfrm>
            <a:off x="4297680" y="1557338"/>
            <a:ext cx="6335400" cy="4392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0" name="Google Shape;130;g12b0e59290c_3_215"/>
          <p:cNvSpPr txBox="1">
            <a:spLocks noGrp="1"/>
          </p:cNvSpPr>
          <p:nvPr>
            <p:ph type="body" idx="2"/>
          </p:nvPr>
        </p:nvSpPr>
        <p:spPr>
          <a:xfrm>
            <a:off x="227013" y="1557338"/>
            <a:ext cx="3932100" cy="439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668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1"/>
        <p:cNvGrpSpPr/>
        <p:nvPr/>
      </p:nvGrpSpPr>
      <p:grpSpPr>
        <a:xfrm>
          <a:off x="0" y="0"/>
          <a:ext cx="0" cy="0"/>
          <a:chOff x="0" y="0"/>
          <a:chExt cx="0" cy="0"/>
        </a:xfrm>
      </p:grpSpPr>
      <p:sp>
        <p:nvSpPr>
          <p:cNvPr id="132" name="Google Shape;132;g12b0e59290c_3_223"/>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12b0e59290c_3_223"/>
          <p:cNvSpPr txBox="1">
            <a:spLocks noGrp="1"/>
          </p:cNvSpPr>
          <p:nvPr>
            <p:ph type="body" idx="1"/>
          </p:nvPr>
        </p:nvSpPr>
        <p:spPr>
          <a:xfrm rot="5400000">
            <a:off x="3238158" y="-1444570"/>
            <a:ext cx="4383300" cy="10405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8295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34"/>
        <p:cNvGrpSpPr/>
        <p:nvPr/>
      </p:nvGrpSpPr>
      <p:grpSpPr>
        <a:xfrm>
          <a:off x="0" y="0"/>
          <a:ext cx="0" cy="0"/>
          <a:chOff x="0" y="0"/>
          <a:chExt cx="0" cy="0"/>
        </a:xfrm>
      </p:grpSpPr>
      <p:sp>
        <p:nvSpPr>
          <p:cNvPr id="135" name="Google Shape;135;g12b0e59290c_3_226"/>
          <p:cNvSpPr txBox="1">
            <a:spLocks noGrp="1"/>
          </p:cNvSpPr>
          <p:nvPr>
            <p:ph type="title"/>
          </p:nvPr>
        </p:nvSpPr>
        <p:spPr>
          <a:xfrm rot="5400000">
            <a:off x="8454275" y="2367663"/>
            <a:ext cx="5760900" cy="140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12b0e59290c_3_226"/>
          <p:cNvSpPr txBox="1">
            <a:spLocks noGrp="1"/>
          </p:cNvSpPr>
          <p:nvPr>
            <p:ph type="body" idx="1"/>
          </p:nvPr>
        </p:nvSpPr>
        <p:spPr>
          <a:xfrm rot="5400000">
            <a:off x="3076920" y="-1305987"/>
            <a:ext cx="5760900" cy="875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7" name="Google Shape;137;g12b0e59290c_3_226"/>
          <p:cNvPicPr preferRelativeResize="0"/>
          <p:nvPr/>
        </p:nvPicPr>
        <p:blipFill rotWithShape="1">
          <a:blip r:embed="rId2">
            <a:alphaModFix/>
          </a:blip>
          <a:srcRect/>
          <a:stretch/>
        </p:blipFill>
        <p:spPr>
          <a:xfrm>
            <a:off x="201316" y="263215"/>
            <a:ext cx="1346791" cy="1021411"/>
          </a:xfrm>
          <a:prstGeom prst="rect">
            <a:avLst/>
          </a:prstGeom>
          <a:noFill/>
          <a:ln>
            <a:noFill/>
          </a:ln>
        </p:spPr>
      </p:pic>
      <p:grpSp>
        <p:nvGrpSpPr>
          <p:cNvPr id="138" name="Google Shape;138;g12b0e59290c_3_226"/>
          <p:cNvGrpSpPr/>
          <p:nvPr/>
        </p:nvGrpSpPr>
        <p:grpSpPr>
          <a:xfrm>
            <a:off x="3113" y="5837479"/>
            <a:ext cx="12207237" cy="1028355"/>
            <a:chOff x="3113" y="5837479"/>
            <a:chExt cx="12207237" cy="1028355"/>
          </a:xfrm>
        </p:grpSpPr>
        <p:pic>
          <p:nvPicPr>
            <p:cNvPr id="139" name="Google Shape;139;g12b0e59290c_3_226"/>
            <p:cNvPicPr preferRelativeResize="0"/>
            <p:nvPr/>
          </p:nvPicPr>
          <p:blipFill rotWithShape="1">
            <a:blip r:embed="rId3">
              <a:alphaModFix/>
            </a:blip>
            <a:srcRect/>
            <a:stretch/>
          </p:blipFill>
          <p:spPr>
            <a:xfrm>
              <a:off x="8141271" y="5837479"/>
              <a:ext cx="4069079" cy="1028355"/>
            </a:xfrm>
            <a:prstGeom prst="rect">
              <a:avLst/>
            </a:prstGeom>
            <a:noFill/>
            <a:ln>
              <a:noFill/>
            </a:ln>
          </p:spPr>
        </p:pic>
        <p:pic>
          <p:nvPicPr>
            <p:cNvPr id="140" name="Google Shape;140;g12b0e59290c_3_226"/>
            <p:cNvPicPr preferRelativeResize="0"/>
            <p:nvPr/>
          </p:nvPicPr>
          <p:blipFill rotWithShape="1">
            <a:blip r:embed="rId3">
              <a:alphaModFix/>
            </a:blip>
            <a:srcRect/>
            <a:stretch/>
          </p:blipFill>
          <p:spPr>
            <a:xfrm>
              <a:off x="4072192" y="5837479"/>
              <a:ext cx="4069079" cy="1028355"/>
            </a:xfrm>
            <a:prstGeom prst="rect">
              <a:avLst/>
            </a:prstGeom>
            <a:noFill/>
            <a:ln>
              <a:noFill/>
            </a:ln>
          </p:spPr>
        </p:pic>
        <p:pic>
          <p:nvPicPr>
            <p:cNvPr id="141" name="Google Shape;141;g12b0e59290c_3_226"/>
            <p:cNvPicPr preferRelativeResize="0"/>
            <p:nvPr/>
          </p:nvPicPr>
          <p:blipFill rotWithShape="1">
            <a:blip r:embed="rId3">
              <a:alphaModFix/>
            </a:blip>
            <a:srcRect/>
            <a:stretch/>
          </p:blipFill>
          <p:spPr>
            <a:xfrm>
              <a:off x="3113" y="5837479"/>
              <a:ext cx="4069079" cy="1028355"/>
            </a:xfrm>
            <a:prstGeom prst="rect">
              <a:avLst/>
            </a:prstGeom>
            <a:noFill/>
            <a:ln>
              <a:noFill/>
            </a:ln>
          </p:spPr>
        </p:pic>
      </p:grpSp>
    </p:spTree>
    <p:extLst>
      <p:ext uri="{BB962C8B-B14F-4D97-AF65-F5344CB8AC3E}">
        <p14:creationId xmlns:p14="http://schemas.microsoft.com/office/powerpoint/2010/main" val="1267737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2_Helsides bilde">
  <p:cSld name="2_Helsides bilde">
    <p:bg>
      <p:bgPr>
        <a:solidFill>
          <a:schemeClr val="dk1"/>
        </a:solidFill>
        <a:effectLst/>
      </p:bgPr>
    </p:bg>
    <p:spTree>
      <p:nvGrpSpPr>
        <p:cNvPr id="1" name="Shape 142"/>
        <p:cNvGrpSpPr/>
        <p:nvPr/>
      </p:nvGrpSpPr>
      <p:grpSpPr>
        <a:xfrm>
          <a:off x="0" y="0"/>
          <a:ext cx="0" cy="0"/>
          <a:chOff x="0" y="0"/>
          <a:chExt cx="0" cy="0"/>
        </a:xfrm>
      </p:grpSpPr>
      <p:sp>
        <p:nvSpPr>
          <p:cNvPr id="143" name="Google Shape;143;p59"/>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3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4" name="Google Shape;144;p59"/>
          <p:cNvPicPr preferRelativeResize="0">
            <a:picLocks noGrp="1"/>
          </p:cNvPicPr>
          <p:nvPr>
            <p:ph type="pic" idx="2"/>
          </p:nvPr>
        </p:nvPicPr>
        <p:blipFill/>
        <p:spPr>
          <a:xfrm>
            <a:off x="0" y="0"/>
            <a:ext cx="12192000" cy="6861662"/>
          </a:xfrm>
          <a:prstGeom prst="rect">
            <a:avLst/>
          </a:prstGeom>
          <a:blipFill rotWithShape="1">
            <a:blip r:embed="rId2">
              <a:alphaModFix/>
            </a:blip>
            <a:stretch>
              <a:fillRect/>
            </a:stretch>
          </a:blipFill>
          <a:ln>
            <a:noFill/>
          </a:ln>
        </p:spPr>
      </p:pic>
      <p:sp>
        <p:nvSpPr>
          <p:cNvPr id="145" name="Google Shape;145;p5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 name="Google Shape;146;p5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7" name="Google Shape;147;p5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NO"/>
              <a:t>‹#›</a:t>
            </a:fld>
            <a:endParaRPr/>
          </a:p>
        </p:txBody>
      </p:sp>
      <p:pic>
        <p:nvPicPr>
          <p:cNvPr id="148" name="Google Shape;148;p59"/>
          <p:cNvPicPr preferRelativeResize="0"/>
          <p:nvPr/>
        </p:nvPicPr>
        <p:blipFill rotWithShape="1">
          <a:blip r:embed="rId3">
            <a:alphaModFix/>
          </a:blip>
          <a:srcRect/>
          <a:stretch/>
        </p:blipFill>
        <p:spPr>
          <a:xfrm>
            <a:off x="-250754" y="435496"/>
            <a:ext cx="2938576" cy="1088231"/>
          </a:xfrm>
          <a:prstGeom prst="rect">
            <a:avLst/>
          </a:prstGeom>
          <a:noFill/>
          <a:ln>
            <a:noFill/>
          </a:ln>
        </p:spPr>
      </p:pic>
    </p:spTree>
    <p:extLst>
      <p:ext uri="{BB962C8B-B14F-4D97-AF65-F5344CB8AC3E}">
        <p14:creationId xmlns:p14="http://schemas.microsoft.com/office/powerpoint/2010/main" val="3744806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ilde høyr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7659098" y="371518"/>
            <a:ext cx="4152735" cy="5325998"/>
          </a:xfrm>
          <a:noFill/>
        </p:spPr>
        <p:txBody>
          <a:bodyPr/>
          <a:lstStyle>
            <a:lvl1pPr>
              <a:buNone/>
              <a:defRPr/>
            </a:lvl1pPr>
          </a:lstStyle>
          <a:p>
            <a:r>
              <a:rPr lang="nb-NO"/>
              <a:t>Klikk på ikonet for å legge til et bilde</a:t>
            </a:r>
            <a:endParaRPr lang="en-US" dirty="0"/>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7659097" y="5875993"/>
            <a:ext cx="4152735"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10" name="Title 1">
            <a:extLst>
              <a:ext uri="{FF2B5EF4-FFF2-40B4-BE49-F238E27FC236}">
                <a16:creationId xmlns:a16="http://schemas.microsoft.com/office/drawing/2014/main" id="{700DEDF7-A715-4410-ACF2-29795822FEFA}"/>
              </a:ext>
            </a:extLst>
          </p:cNvPr>
          <p:cNvSpPr>
            <a:spLocks noGrp="1"/>
          </p:cNvSpPr>
          <p:nvPr>
            <p:ph type="title"/>
          </p:nvPr>
        </p:nvSpPr>
        <p:spPr>
          <a:xfrm>
            <a:off x="380168" y="161944"/>
            <a:ext cx="5715831" cy="754068"/>
          </a:xfrm>
        </p:spPr>
        <p:txBody>
          <a:bodyPr/>
          <a:lstStyle>
            <a:lvl1pPr>
              <a:defRPr sz="3500"/>
            </a:lvl1pPr>
          </a:lstStyle>
          <a:p>
            <a:r>
              <a:rPr lang="nb-NO" noProof="0"/>
              <a:t>Klikk for å redigere tittelstil</a:t>
            </a:r>
            <a:endParaRPr lang="nb-NO" noProof="0" dirty="0"/>
          </a:p>
        </p:txBody>
      </p:sp>
      <p:sp>
        <p:nvSpPr>
          <p:cNvPr id="9" name="Subtitle 2">
            <a:extLst>
              <a:ext uri="{FF2B5EF4-FFF2-40B4-BE49-F238E27FC236}">
                <a16:creationId xmlns:a16="http://schemas.microsoft.com/office/drawing/2014/main" id="{F0A05AF4-63D3-4127-BC34-6BD82C03AF3F}"/>
              </a:ext>
            </a:extLst>
          </p:cNvPr>
          <p:cNvSpPr>
            <a:spLocks noGrp="1"/>
          </p:cNvSpPr>
          <p:nvPr>
            <p:ph type="subTitle" idx="13"/>
          </p:nvPr>
        </p:nvSpPr>
        <p:spPr>
          <a:xfrm>
            <a:off x="380168" y="1003335"/>
            <a:ext cx="5715831"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29" name="Content Placeholder 3">
            <a:extLst>
              <a:ext uri="{FF2B5EF4-FFF2-40B4-BE49-F238E27FC236}">
                <a16:creationId xmlns:a16="http://schemas.microsoft.com/office/drawing/2014/main" id="{71E44F0B-F496-4E85-AC77-361685F3DAE7}"/>
              </a:ext>
            </a:extLst>
          </p:cNvPr>
          <p:cNvSpPr>
            <a:spLocks noGrp="1"/>
          </p:cNvSpPr>
          <p:nvPr>
            <p:ph sz="half" idx="29"/>
          </p:nvPr>
        </p:nvSpPr>
        <p:spPr>
          <a:xfrm>
            <a:off x="380169" y="1704042"/>
            <a:ext cx="5715831" cy="4354559"/>
          </a:xfrm>
        </p:spPr>
        <p:txBody>
          <a:bodyPr/>
          <a:lstStyle>
            <a:lvl1pPr>
              <a:defRPr sz="2400"/>
            </a:lvl1pPr>
            <a:lvl2pPr>
              <a:defRPr sz="2400"/>
            </a:lvl2pPr>
            <a:lvl3pPr>
              <a:defRPr sz="2400"/>
            </a:lvl3pPr>
            <a:lvl4pPr>
              <a:defRPr sz="2400"/>
            </a:lvl4pPr>
            <a:lvl5pPr>
              <a:defRPr sz="24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Tree>
    <p:extLst>
      <p:ext uri="{BB962C8B-B14F-4D97-AF65-F5344CB8AC3E}">
        <p14:creationId xmlns:p14="http://schemas.microsoft.com/office/powerpoint/2010/main" val="3363308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En tekstboks med underoverskrif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6C04064-582F-4194-A0D4-8D33390FD5CC}"/>
              </a:ext>
            </a:extLst>
          </p:cNvPr>
          <p:cNvSpPr>
            <a:spLocks noGrp="1"/>
          </p:cNvSpPr>
          <p:nvPr>
            <p:ph type="title"/>
          </p:nvPr>
        </p:nvSpPr>
        <p:spPr>
          <a:xfrm>
            <a:off x="380168" y="161944"/>
            <a:ext cx="11431664" cy="754068"/>
          </a:xfrm>
        </p:spPr>
        <p:txBody>
          <a:bodyPr/>
          <a:lstStyle>
            <a:lvl1pPr>
              <a:defRPr sz="3500"/>
            </a:lvl1pPr>
          </a:lstStyle>
          <a:p>
            <a:r>
              <a:rPr lang="nb-NO" noProof="0"/>
              <a:t>Klikk for å redigere tittelstil</a:t>
            </a:r>
            <a:endParaRPr lang="nb-NO" noProof="0" dirty="0"/>
          </a:p>
        </p:txBody>
      </p:sp>
      <p:sp>
        <p:nvSpPr>
          <p:cNvPr id="47" name="Subtitle 2">
            <a:extLst>
              <a:ext uri="{FF2B5EF4-FFF2-40B4-BE49-F238E27FC236}">
                <a16:creationId xmlns:a16="http://schemas.microsoft.com/office/drawing/2014/main" id="{A3A431AF-BD4A-47F9-9ACD-109F83F14269}"/>
              </a:ext>
            </a:extLst>
          </p:cNvPr>
          <p:cNvSpPr>
            <a:spLocks noGrp="1"/>
          </p:cNvSpPr>
          <p:nvPr>
            <p:ph type="subTitle" idx="13"/>
          </p:nvPr>
        </p:nvSpPr>
        <p:spPr>
          <a:xfrm>
            <a:off x="380168" y="1003335"/>
            <a:ext cx="11431664"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8" name="Content Placeholder 3">
            <a:extLst>
              <a:ext uri="{FF2B5EF4-FFF2-40B4-BE49-F238E27FC236}">
                <a16:creationId xmlns:a16="http://schemas.microsoft.com/office/drawing/2014/main" id="{387AD4FF-2A17-41D2-9989-72E3EE53EDB7}"/>
              </a:ext>
            </a:extLst>
          </p:cNvPr>
          <p:cNvSpPr>
            <a:spLocks noGrp="1"/>
          </p:cNvSpPr>
          <p:nvPr>
            <p:ph sz="half" idx="30"/>
          </p:nvPr>
        </p:nvSpPr>
        <p:spPr>
          <a:xfrm>
            <a:off x="380169" y="1704042"/>
            <a:ext cx="11431663" cy="4354559"/>
          </a:xfrm>
        </p:spPr>
        <p:txBody>
          <a:bodyPr/>
          <a:lstStyle>
            <a:lvl1pPr>
              <a:defRPr sz="2400"/>
            </a:lvl1pPr>
            <a:lvl2pPr>
              <a:defRPr sz="2400"/>
            </a:lvl2pPr>
            <a:lvl3pPr>
              <a:defRPr sz="2400"/>
            </a:lvl3pPr>
            <a:lvl4pPr>
              <a:defRPr sz="2400"/>
            </a:lvl4pPr>
            <a:lvl5pPr>
              <a:defRPr sz="24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6" name="Footer Placeholder 5">
            <a:extLst>
              <a:ext uri="{FF2B5EF4-FFF2-40B4-BE49-F238E27FC236}">
                <a16:creationId xmlns:a16="http://schemas.microsoft.com/office/drawing/2014/main" id="{E82207EF-1A49-4BEC-B35C-772E1E2EFECD}"/>
              </a:ext>
            </a:extLst>
          </p:cNvPr>
          <p:cNvSpPr>
            <a:spLocks noGrp="1"/>
          </p:cNvSpPr>
          <p:nvPr>
            <p:ph type="ftr" sz="quarter" idx="32"/>
          </p:nvPr>
        </p:nvSpPr>
        <p:spPr/>
        <p:txBody>
          <a:bodyPr/>
          <a:lstStyle/>
          <a:p>
            <a:endParaRPr lang="nb-NO" dirty="0"/>
          </a:p>
        </p:txBody>
      </p:sp>
      <p:sp>
        <p:nvSpPr>
          <p:cNvPr id="7" name="Slide Number Placeholder 6">
            <a:extLst>
              <a:ext uri="{FF2B5EF4-FFF2-40B4-BE49-F238E27FC236}">
                <a16:creationId xmlns:a16="http://schemas.microsoft.com/office/drawing/2014/main" id="{23134CF4-4951-4824-A36D-2B6BAEF472C0}"/>
              </a:ext>
            </a:extLst>
          </p:cNvPr>
          <p:cNvSpPr>
            <a:spLocks noGrp="1"/>
          </p:cNvSpPr>
          <p:nvPr>
            <p:ph type="sldNum" sz="quarter" idx="33"/>
          </p:nvPr>
        </p:nvSpPr>
        <p:spPr/>
        <p:txBody>
          <a:bodyPr/>
          <a:lstStyle/>
          <a:p>
            <a:r>
              <a:rPr lang="en-US"/>
              <a:t>Side </a:t>
            </a:r>
            <a:fld id="{5251F420-7306-4E7C-A79E-F31A38F7D392}" type="slidenum">
              <a:rPr lang="en-US" smtClean="0"/>
              <a:pPr/>
              <a:t>‹#›</a:t>
            </a:fld>
            <a:endParaRPr lang="en-US" dirty="0"/>
          </a:p>
        </p:txBody>
      </p:sp>
    </p:spTree>
    <p:extLst>
      <p:ext uri="{BB962C8B-B14F-4D97-AF65-F5344CB8AC3E}">
        <p14:creationId xmlns:p14="http://schemas.microsoft.com/office/powerpoint/2010/main" val="52240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1"/>
        <p:cNvGrpSpPr/>
        <p:nvPr/>
      </p:nvGrpSpPr>
      <p:grpSpPr>
        <a:xfrm>
          <a:off x="0" y="0"/>
          <a:ext cx="0" cy="0"/>
          <a:chOff x="0" y="0"/>
          <a:chExt cx="0" cy="0"/>
        </a:xfrm>
      </p:grpSpPr>
      <p:sp>
        <p:nvSpPr>
          <p:cNvPr id="92" name="Google Shape;92;g12b0e59290c_3_219"/>
          <p:cNvSpPr txBox="1">
            <a:spLocks noGrp="1"/>
          </p:cNvSpPr>
          <p:nvPr>
            <p:ph type="title"/>
          </p:nvPr>
        </p:nvSpPr>
        <p:spPr>
          <a:xfrm>
            <a:off x="227013" y="188914"/>
            <a:ext cx="10406100" cy="12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2b0e59290c_3_219"/>
          <p:cNvSpPr>
            <a:spLocks noGrp="1"/>
          </p:cNvSpPr>
          <p:nvPr>
            <p:ph type="pic" idx="2"/>
          </p:nvPr>
        </p:nvSpPr>
        <p:spPr>
          <a:xfrm>
            <a:off x="3419856" y="1557339"/>
            <a:ext cx="7213200" cy="4392600"/>
          </a:xfrm>
          <a:prstGeom prst="rect">
            <a:avLst/>
          </a:prstGeom>
          <a:noFill/>
          <a:ln>
            <a:noFill/>
          </a:ln>
        </p:spPr>
      </p:sp>
      <p:sp>
        <p:nvSpPr>
          <p:cNvPr id="94" name="Google Shape;94;g12b0e59290c_3_219"/>
          <p:cNvSpPr txBox="1">
            <a:spLocks noGrp="1"/>
          </p:cNvSpPr>
          <p:nvPr>
            <p:ph type="body" idx="1"/>
          </p:nvPr>
        </p:nvSpPr>
        <p:spPr>
          <a:xfrm>
            <a:off x="227014" y="1557338"/>
            <a:ext cx="3028200" cy="439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752174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494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496254"/>
            <a:ext cx="9144000" cy="2014673"/>
          </a:xfrm>
        </p:spPr>
        <p:txBody>
          <a:bodyPr anchor="b">
            <a:normAutofit/>
          </a:bodyPr>
          <a:lstStyle>
            <a:lvl1pPr algn="ctr">
              <a:defRPr sz="5200" baseline="0"/>
            </a:lvl1pPr>
          </a:lstStyle>
          <a:p>
            <a:r>
              <a:rPr lang="en-US" dirty="0"/>
              <a:t>Click to edit title</a:t>
            </a:r>
          </a:p>
        </p:txBody>
      </p:sp>
      <p:sp>
        <p:nvSpPr>
          <p:cNvPr id="3" name="Subtitle 2"/>
          <p:cNvSpPr>
            <a:spLocks noGrp="1"/>
          </p:cNvSpPr>
          <p:nvPr>
            <p:ph type="subTitle" idx="1" hasCustomPrompt="1"/>
          </p:nvPr>
        </p:nvSpPr>
        <p:spPr>
          <a:xfrm>
            <a:off x="1524001" y="4672358"/>
            <a:ext cx="9144000" cy="11496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501" y="117181"/>
            <a:ext cx="3002997" cy="2277483"/>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45098" y="1345095"/>
            <a:ext cx="3600000" cy="90980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9937099" y="1345094"/>
            <a:ext cx="3600000" cy="909807"/>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9499"/>
          <a:stretch/>
        </p:blipFill>
        <p:spPr>
          <a:xfrm rot="5400000">
            <a:off x="-1174098" y="4774097"/>
            <a:ext cx="3258000" cy="909807"/>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285"/>
          <a:stretch/>
        </p:blipFill>
        <p:spPr>
          <a:xfrm rot="16200000">
            <a:off x="10104224" y="4777970"/>
            <a:ext cx="3265751" cy="909807"/>
          </a:xfrm>
          <a:prstGeom prst="rect">
            <a:avLst/>
          </a:prstGeom>
        </p:spPr>
      </p:pic>
    </p:spTree>
    <p:extLst>
      <p:ext uri="{BB962C8B-B14F-4D97-AF65-F5344CB8AC3E}">
        <p14:creationId xmlns:p14="http://schemas.microsoft.com/office/powerpoint/2010/main" val="17986822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4788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013" y="1557338"/>
            <a:ext cx="10515600" cy="2898775"/>
          </a:xfrm>
        </p:spPr>
        <p:txBody>
          <a:bodyPr anchor="b"/>
          <a:lstStyle>
            <a:lvl1pPr>
              <a:defRPr sz="6000" baseline="0"/>
            </a:lvl1pPr>
          </a:lstStyle>
          <a:p>
            <a:r>
              <a:rPr lang="en-US" dirty="0"/>
              <a:t>Click to edit section title</a:t>
            </a:r>
          </a:p>
        </p:txBody>
      </p:sp>
      <p:sp>
        <p:nvSpPr>
          <p:cNvPr id="3" name="Text Placeholder 2"/>
          <p:cNvSpPr>
            <a:spLocks noGrp="1"/>
          </p:cNvSpPr>
          <p:nvPr>
            <p:ph type="body" idx="1" hasCustomPrompt="1"/>
          </p:nvPr>
        </p:nvSpPr>
        <p:spPr>
          <a:xfrm>
            <a:off x="227013" y="4583023"/>
            <a:ext cx="10515600" cy="136692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text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7881553" y="2571272"/>
            <a:ext cx="6881718" cy="1739177"/>
          </a:xfrm>
          <a:prstGeom prst="rect">
            <a:avLst/>
          </a:prstGeom>
        </p:spPr>
      </p:pic>
    </p:spTree>
    <p:extLst>
      <p:ext uri="{BB962C8B-B14F-4D97-AF65-F5344CB8AC3E}">
        <p14:creationId xmlns:p14="http://schemas.microsoft.com/office/powerpoint/2010/main" val="3952554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p:nvPr>
        </p:nvSpPr>
        <p:spPr>
          <a:xfrm>
            <a:off x="243846" y="1566530"/>
            <a:ext cx="5148000" cy="43834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5476066" y="1566530"/>
            <a:ext cx="5148000" cy="43834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704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013" y="188913"/>
            <a:ext cx="10406062" cy="1223962"/>
          </a:xfrm>
        </p:spPr>
        <p:txBody>
          <a:bodyPr/>
          <a:lstStyle/>
          <a:p>
            <a:r>
              <a:rPr lang="en-US" dirty="0"/>
              <a:t>Click to edit title</a:t>
            </a:r>
          </a:p>
        </p:txBody>
      </p:sp>
      <p:sp>
        <p:nvSpPr>
          <p:cNvPr id="3" name="Text Placeholder 2"/>
          <p:cNvSpPr>
            <a:spLocks noGrp="1"/>
          </p:cNvSpPr>
          <p:nvPr>
            <p:ph type="body" idx="1"/>
          </p:nvPr>
        </p:nvSpPr>
        <p:spPr>
          <a:xfrm>
            <a:off x="227013" y="1557338"/>
            <a:ext cx="514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227012" y="2505075"/>
            <a:ext cx="5148000" cy="34448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485075" y="1557338"/>
            <a:ext cx="514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5075" y="2505075"/>
            <a:ext cx="5148000" cy="3444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2366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0490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resenting numbers">
    <p:spTree>
      <p:nvGrpSpPr>
        <p:cNvPr id="1" name=""/>
        <p:cNvGrpSpPr/>
        <p:nvPr/>
      </p:nvGrpSpPr>
      <p:grpSpPr>
        <a:xfrm>
          <a:off x="0" y="0"/>
          <a:ext cx="0" cy="0"/>
          <a:chOff x="0" y="0"/>
          <a:chExt cx="0" cy="0"/>
        </a:xfrm>
      </p:grpSpPr>
      <p:sp>
        <p:nvSpPr>
          <p:cNvPr id="2" name="Title 1"/>
          <p:cNvSpPr>
            <a:spLocks noGrp="1"/>
          </p:cNvSpPr>
          <p:nvPr>
            <p:ph type="title"/>
          </p:nvPr>
        </p:nvSpPr>
        <p:spPr>
          <a:xfrm>
            <a:off x="1739178" y="202018"/>
            <a:ext cx="8884888" cy="1201479"/>
          </a:xfrm>
        </p:spPr>
        <p:txBody>
          <a:body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4066" y="382087"/>
            <a:ext cx="1346791" cy="1021411"/>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V="1">
            <a:off x="-2571270" y="2571272"/>
            <a:ext cx="6881718" cy="1739177"/>
          </a:xfrm>
          <a:prstGeom prst="rect">
            <a:avLst/>
          </a:prstGeom>
        </p:spPr>
      </p:pic>
      <p:sp>
        <p:nvSpPr>
          <p:cNvPr id="8" name="Content Placeholder 2"/>
          <p:cNvSpPr>
            <a:spLocks noGrp="1"/>
          </p:cNvSpPr>
          <p:nvPr>
            <p:ph idx="1"/>
          </p:nvPr>
        </p:nvSpPr>
        <p:spPr>
          <a:xfrm>
            <a:off x="1739178" y="1566530"/>
            <a:ext cx="8893380" cy="436837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928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13" y="188914"/>
            <a:ext cx="10406061" cy="122396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4297680" y="1557338"/>
            <a:ext cx="6335395" cy="43926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7013" y="1557338"/>
            <a:ext cx="3932237" cy="43926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0913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
        <p:cNvGrpSpPr/>
        <p:nvPr/>
      </p:nvGrpSpPr>
      <p:grpSpPr>
        <a:xfrm>
          <a:off x="0" y="0"/>
          <a:ext cx="0" cy="0"/>
          <a:chOff x="0" y="0"/>
          <a:chExt cx="0" cy="0"/>
        </a:xfrm>
      </p:grpSpPr>
      <p:sp>
        <p:nvSpPr>
          <p:cNvPr id="96" name="Google Shape;96;g12b0e59290c_3_223"/>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12b0e59290c_3_223"/>
          <p:cNvSpPr txBox="1">
            <a:spLocks noGrp="1"/>
          </p:cNvSpPr>
          <p:nvPr>
            <p:ph type="body" idx="1"/>
          </p:nvPr>
        </p:nvSpPr>
        <p:spPr>
          <a:xfrm rot="5400000">
            <a:off x="3238158" y="-1444570"/>
            <a:ext cx="4383300" cy="10405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7491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13" y="188914"/>
            <a:ext cx="10406062" cy="1223962"/>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19856" y="1557339"/>
            <a:ext cx="7213219" cy="43926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7014" y="1557338"/>
            <a:ext cx="3028250" cy="43926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09785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7013" y="1566530"/>
            <a:ext cx="10405545" cy="438342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374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33075" y="188913"/>
            <a:ext cx="1403350" cy="57610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581912" y="188913"/>
            <a:ext cx="8750808" cy="5761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16" y="263215"/>
            <a:ext cx="1346791" cy="1021411"/>
          </a:xfrm>
          <a:prstGeom prst="rect">
            <a:avLst/>
          </a:prstGeom>
        </p:spPr>
      </p:pic>
      <p:grpSp>
        <p:nvGrpSpPr>
          <p:cNvPr id="11" name="Group 10"/>
          <p:cNvGrpSpPr/>
          <p:nvPr userDrawn="1"/>
        </p:nvGrpSpPr>
        <p:grpSpPr>
          <a:xfrm>
            <a:off x="3113" y="5837479"/>
            <a:ext cx="12207237" cy="1028355"/>
            <a:chOff x="3113" y="5837479"/>
            <a:chExt cx="12207237" cy="1028355"/>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Tree>
    <p:extLst>
      <p:ext uri="{BB962C8B-B14F-4D97-AF65-F5344CB8AC3E}">
        <p14:creationId xmlns:p14="http://schemas.microsoft.com/office/powerpoint/2010/main" val="1864030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9285417" y="1745141"/>
            <a:ext cx="4651724" cy="1161446"/>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t="40348" b="31815"/>
          <a:stretch/>
        </p:blipFill>
        <p:spPr>
          <a:xfrm>
            <a:off x="4139" y="4596646"/>
            <a:ext cx="12187861" cy="226591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90408" y="25484"/>
            <a:ext cx="3236670" cy="2454702"/>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flipV="1">
            <a:off x="-1724258" y="1724258"/>
            <a:ext cx="4596063" cy="1147549"/>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4984" y="4046973"/>
            <a:ext cx="707976" cy="472184"/>
          </a:xfrm>
          <a:prstGeom prst="rect">
            <a:avLst/>
          </a:prstGeom>
        </p:spPr>
      </p:pic>
      <p:sp>
        <p:nvSpPr>
          <p:cNvPr id="17" name="TextBox 16"/>
          <p:cNvSpPr txBox="1"/>
          <p:nvPr userDrawn="1"/>
        </p:nvSpPr>
        <p:spPr>
          <a:xfrm>
            <a:off x="2052960" y="3959415"/>
            <a:ext cx="8945971" cy="646331"/>
          </a:xfrm>
          <a:prstGeom prst="rect">
            <a:avLst/>
          </a:prstGeom>
          <a:noFill/>
        </p:spPr>
        <p:txBody>
          <a:bodyPr wrap="square" rtlCol="0">
            <a:spAutoFit/>
          </a:bodyPr>
          <a:lstStyle/>
          <a:p>
            <a:pPr algn="just"/>
            <a:r>
              <a:rPr lang="en-US" sz="1200" b="0" i="0" kern="1200" dirty="0">
                <a:solidFill>
                  <a:schemeClr val="tx1"/>
                </a:solidFill>
                <a:effectLst/>
                <a:latin typeface="+mn-lt"/>
                <a:ea typeface="+mn-ea"/>
                <a:cs typeface="+mn-cs"/>
              </a:rPr>
              <a:t>This project has received funding from the European Union’s Horizon 2020 research and innovation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under grant agreement No 870548.</a:t>
            </a:r>
            <a:r>
              <a:rPr lang="en-US" sz="1200" b="0" i="0" kern="1200" dirty="0">
                <a:solidFill>
                  <a:schemeClr val="tx1"/>
                </a:solidFill>
                <a:effectLst/>
              </a:rPr>
              <a:t> T</a:t>
            </a:r>
            <a:r>
              <a:rPr lang="en-US" sz="1200" dirty="0"/>
              <a:t>he content of this presentation are the sole responsibility of the author(s) and do not necessarily reflect the views of the European Commission.</a:t>
            </a:r>
          </a:p>
        </p:txBody>
      </p:sp>
      <p:sp>
        <p:nvSpPr>
          <p:cNvPr id="18" name="TextBox 17"/>
          <p:cNvSpPr txBox="1"/>
          <p:nvPr userDrawn="1"/>
        </p:nvSpPr>
        <p:spPr>
          <a:xfrm>
            <a:off x="-1034603" y="6303968"/>
            <a:ext cx="5467149" cy="461665"/>
          </a:xfrm>
          <a:prstGeom prst="rect">
            <a:avLst/>
          </a:prstGeom>
          <a:noFill/>
        </p:spPr>
        <p:txBody>
          <a:bodyPr wrap="square" rtlCol="0">
            <a:spAutoFit/>
          </a:bodyPr>
          <a:lstStyle/>
          <a:p>
            <a:pPr algn="ctr"/>
            <a:r>
              <a:rPr lang="en-US" sz="2400" b="1" dirty="0">
                <a:solidFill>
                  <a:schemeClr val="bg1"/>
                </a:solidFill>
                <a:latin typeface="+mj-lt"/>
              </a:rPr>
              <a:t>www.digigen.eu</a:t>
            </a:r>
          </a:p>
        </p:txBody>
      </p:sp>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77065" y="192065"/>
            <a:ext cx="2170314" cy="319601"/>
          </a:xfrm>
          <a:prstGeom prst="rect">
            <a:avLst/>
          </a:prstGeom>
        </p:spPr>
      </p:pic>
      <p:pic>
        <p:nvPicPr>
          <p:cNvPr id="21" name="Picture 2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92539" y="651250"/>
            <a:ext cx="2154840" cy="616823"/>
          </a:xfrm>
          <a:prstGeom prst="rect">
            <a:avLst/>
          </a:prstGeom>
        </p:spPr>
      </p:pic>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454254" y="2735021"/>
            <a:ext cx="2348823" cy="905412"/>
          </a:xfrm>
          <a:prstGeom prst="rect">
            <a:avLst/>
          </a:prstGeom>
        </p:spPr>
      </p:pic>
      <p:pic>
        <p:nvPicPr>
          <p:cNvPr id="23" name="Picture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70096" y="2693677"/>
            <a:ext cx="2485058" cy="988100"/>
          </a:xfrm>
          <a:prstGeom prst="rect">
            <a:avLst/>
          </a:prstGeom>
        </p:spPr>
      </p:pic>
      <p:pic>
        <p:nvPicPr>
          <p:cNvPr id="24" name="Picture 2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01549" y="75595"/>
            <a:ext cx="1449146" cy="1013180"/>
          </a:xfrm>
          <a:prstGeom prst="rect">
            <a:avLst/>
          </a:prstGeom>
        </p:spPr>
      </p:pic>
      <p:pic>
        <p:nvPicPr>
          <p:cNvPr id="25" name="Picture 2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86930" y="1268073"/>
            <a:ext cx="2072892" cy="487576"/>
          </a:xfrm>
          <a:prstGeom prst="rect">
            <a:avLst/>
          </a:prstGeom>
        </p:spPr>
      </p:pic>
      <p:pic>
        <p:nvPicPr>
          <p:cNvPr id="26" name="Picture 2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8394" y="2006470"/>
            <a:ext cx="1274649" cy="805365"/>
          </a:xfrm>
          <a:prstGeom prst="rect">
            <a:avLst/>
          </a:prstGeom>
        </p:spPr>
      </p:pic>
      <p:pic>
        <p:nvPicPr>
          <p:cNvPr id="27" name="Picture 2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86930" y="3041858"/>
            <a:ext cx="1928061" cy="513996"/>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728114" y="2811835"/>
            <a:ext cx="2345627" cy="632118"/>
          </a:xfrm>
          <a:prstGeom prst="rect">
            <a:avLst/>
          </a:prstGeom>
        </p:spPr>
      </p:pic>
      <p:pic>
        <p:nvPicPr>
          <p:cNvPr id="29" name="Picture 2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082648" y="1511861"/>
            <a:ext cx="1609780" cy="985909"/>
          </a:xfrm>
          <a:prstGeom prst="rect">
            <a:avLst/>
          </a:prstGeom>
        </p:spPr>
      </p:pic>
    </p:spTree>
    <p:extLst>
      <p:ext uri="{BB962C8B-B14F-4D97-AF65-F5344CB8AC3E}">
        <p14:creationId xmlns:p14="http://schemas.microsoft.com/office/powerpoint/2010/main" val="38285464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0"/>
        <p:cNvGrpSpPr/>
        <p:nvPr/>
      </p:nvGrpSpPr>
      <p:grpSpPr>
        <a:xfrm>
          <a:off x="0" y="0"/>
          <a:ext cx="0" cy="0"/>
          <a:chOff x="0" y="0"/>
          <a:chExt cx="0" cy="0"/>
        </a:xfrm>
      </p:grpSpPr>
      <p:sp>
        <p:nvSpPr>
          <p:cNvPr id="141" name="Google Shape;141;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3" name="Google Shape;14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3515054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6"/>
        <p:cNvGrpSpPr/>
        <p:nvPr/>
      </p:nvGrpSpPr>
      <p:grpSpPr>
        <a:xfrm>
          <a:off x="0" y="0"/>
          <a:ext cx="0" cy="0"/>
          <a:chOff x="0" y="0"/>
          <a:chExt cx="0" cy="0"/>
        </a:xfrm>
      </p:grpSpPr>
      <p:sp>
        <p:nvSpPr>
          <p:cNvPr id="147" name="Google Shape;147;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9" name="Google Shape;14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2214648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1012990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2305006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7"/>
        <p:cNvGrpSpPr/>
        <p:nvPr/>
      </p:nvGrpSpPr>
      <p:grpSpPr>
        <a:xfrm>
          <a:off x="0" y="0"/>
          <a:ext cx="0" cy="0"/>
          <a:chOff x="0" y="0"/>
          <a:chExt cx="0" cy="0"/>
        </a:xfrm>
      </p:grpSpPr>
      <p:sp>
        <p:nvSpPr>
          <p:cNvPr id="178" name="Google Shape;17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0" name="Google Shape;180;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664035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309304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8"/>
        <p:cNvGrpSpPr/>
        <p:nvPr/>
      </p:nvGrpSpPr>
      <p:grpSpPr>
        <a:xfrm>
          <a:off x="0" y="0"/>
          <a:ext cx="0" cy="0"/>
          <a:chOff x="0" y="0"/>
          <a:chExt cx="0" cy="0"/>
        </a:xfrm>
      </p:grpSpPr>
      <p:sp>
        <p:nvSpPr>
          <p:cNvPr id="99" name="Google Shape;99;g12b0e59290c_3_226"/>
          <p:cNvSpPr txBox="1">
            <a:spLocks noGrp="1"/>
          </p:cNvSpPr>
          <p:nvPr>
            <p:ph type="title"/>
          </p:nvPr>
        </p:nvSpPr>
        <p:spPr>
          <a:xfrm rot="5400000">
            <a:off x="8454275" y="2367663"/>
            <a:ext cx="5760900" cy="140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12b0e59290c_3_226"/>
          <p:cNvSpPr txBox="1">
            <a:spLocks noGrp="1"/>
          </p:cNvSpPr>
          <p:nvPr>
            <p:ph type="body" idx="1"/>
          </p:nvPr>
        </p:nvSpPr>
        <p:spPr>
          <a:xfrm rot="5400000">
            <a:off x="3076920" y="-1305987"/>
            <a:ext cx="5760900" cy="875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1" name="Google Shape;101;g12b0e59290c_3_226"/>
          <p:cNvPicPr preferRelativeResize="0"/>
          <p:nvPr/>
        </p:nvPicPr>
        <p:blipFill rotWithShape="1">
          <a:blip r:embed="rId2">
            <a:alphaModFix/>
          </a:blip>
          <a:srcRect/>
          <a:stretch/>
        </p:blipFill>
        <p:spPr>
          <a:xfrm>
            <a:off x="201316" y="263215"/>
            <a:ext cx="1346791" cy="1021411"/>
          </a:xfrm>
          <a:prstGeom prst="rect">
            <a:avLst/>
          </a:prstGeom>
          <a:noFill/>
          <a:ln>
            <a:noFill/>
          </a:ln>
        </p:spPr>
      </p:pic>
      <p:grpSp>
        <p:nvGrpSpPr>
          <p:cNvPr id="102" name="Google Shape;102;g12b0e59290c_3_226"/>
          <p:cNvGrpSpPr/>
          <p:nvPr/>
        </p:nvGrpSpPr>
        <p:grpSpPr>
          <a:xfrm>
            <a:off x="3113" y="5837479"/>
            <a:ext cx="12207237" cy="1028355"/>
            <a:chOff x="3113" y="5837479"/>
            <a:chExt cx="12207237" cy="1028355"/>
          </a:xfrm>
        </p:grpSpPr>
        <p:pic>
          <p:nvPicPr>
            <p:cNvPr id="103" name="Google Shape;103;g12b0e59290c_3_226"/>
            <p:cNvPicPr preferRelativeResize="0"/>
            <p:nvPr/>
          </p:nvPicPr>
          <p:blipFill rotWithShape="1">
            <a:blip r:embed="rId3">
              <a:alphaModFix/>
            </a:blip>
            <a:srcRect/>
            <a:stretch/>
          </p:blipFill>
          <p:spPr>
            <a:xfrm>
              <a:off x="8141271" y="5837479"/>
              <a:ext cx="4069079" cy="1028355"/>
            </a:xfrm>
            <a:prstGeom prst="rect">
              <a:avLst/>
            </a:prstGeom>
            <a:noFill/>
            <a:ln>
              <a:noFill/>
            </a:ln>
          </p:spPr>
        </p:pic>
        <p:pic>
          <p:nvPicPr>
            <p:cNvPr id="104" name="Google Shape;104;g12b0e59290c_3_226"/>
            <p:cNvPicPr preferRelativeResize="0"/>
            <p:nvPr/>
          </p:nvPicPr>
          <p:blipFill rotWithShape="1">
            <a:blip r:embed="rId3">
              <a:alphaModFix/>
            </a:blip>
            <a:srcRect/>
            <a:stretch/>
          </p:blipFill>
          <p:spPr>
            <a:xfrm>
              <a:off x="4072192" y="5837479"/>
              <a:ext cx="4069079" cy="1028355"/>
            </a:xfrm>
            <a:prstGeom prst="rect">
              <a:avLst/>
            </a:prstGeom>
            <a:noFill/>
            <a:ln>
              <a:noFill/>
            </a:ln>
          </p:spPr>
        </p:pic>
        <p:pic>
          <p:nvPicPr>
            <p:cNvPr id="105" name="Google Shape;105;g12b0e59290c_3_226"/>
            <p:cNvPicPr preferRelativeResize="0"/>
            <p:nvPr/>
          </p:nvPicPr>
          <p:blipFill rotWithShape="1">
            <a:blip r:embed="rId3">
              <a:alphaModFix/>
            </a:blip>
            <a:srcRect/>
            <a:stretch/>
          </p:blipFill>
          <p:spPr>
            <a:xfrm>
              <a:off x="3113" y="5837479"/>
              <a:ext cx="4069079" cy="1028355"/>
            </a:xfrm>
            <a:prstGeom prst="rect">
              <a:avLst/>
            </a:prstGeom>
            <a:noFill/>
            <a:ln>
              <a:noFill/>
            </a:ln>
          </p:spPr>
        </p:pic>
      </p:grpSp>
    </p:spTree>
    <p:extLst>
      <p:ext uri="{BB962C8B-B14F-4D97-AF65-F5344CB8AC3E}">
        <p14:creationId xmlns:p14="http://schemas.microsoft.com/office/powerpoint/2010/main" val="38516899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7"/>
        <p:cNvGrpSpPr/>
        <p:nvPr/>
      </p:nvGrpSpPr>
      <p:grpSpPr>
        <a:xfrm>
          <a:off x="0" y="0"/>
          <a:ext cx="0" cy="0"/>
          <a:chOff x="0" y="0"/>
          <a:chExt cx="0" cy="0"/>
        </a:xfrm>
      </p:grpSpPr>
      <p:sp>
        <p:nvSpPr>
          <p:cNvPr id="198" name="Google Shape;198;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1086527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22"/>
        <p:cNvGrpSpPr/>
        <p:nvPr/>
      </p:nvGrpSpPr>
      <p:grpSpPr>
        <a:xfrm>
          <a:off x="0" y="0"/>
          <a:ext cx="0" cy="0"/>
          <a:chOff x="0" y="0"/>
          <a:chExt cx="0" cy="0"/>
        </a:xfrm>
      </p:grpSpPr>
      <p:pic>
        <p:nvPicPr>
          <p:cNvPr id="123" name="Google Shape;123;p39"/>
          <p:cNvPicPr preferRelativeResize="0"/>
          <p:nvPr/>
        </p:nvPicPr>
        <p:blipFill rotWithShape="1">
          <a:blip r:embed="rId2">
            <a:alphaModFix/>
          </a:blip>
          <a:srcRect/>
          <a:stretch/>
        </p:blipFill>
        <p:spPr>
          <a:xfrm rot="-5400000" flipH="1">
            <a:off x="9285417" y="1745141"/>
            <a:ext cx="4651724" cy="1161446"/>
          </a:xfrm>
          <a:prstGeom prst="rect">
            <a:avLst/>
          </a:prstGeom>
          <a:noFill/>
          <a:ln>
            <a:noFill/>
          </a:ln>
        </p:spPr>
      </p:pic>
      <p:pic>
        <p:nvPicPr>
          <p:cNvPr id="124" name="Google Shape;124;p39"/>
          <p:cNvPicPr preferRelativeResize="0"/>
          <p:nvPr/>
        </p:nvPicPr>
        <p:blipFill rotWithShape="1">
          <a:blip r:embed="rId3">
            <a:alphaModFix/>
          </a:blip>
          <a:srcRect t="40348" b="31815"/>
          <a:stretch/>
        </p:blipFill>
        <p:spPr>
          <a:xfrm>
            <a:off x="4139" y="4596646"/>
            <a:ext cx="12187861" cy="2265912"/>
          </a:xfrm>
          <a:prstGeom prst="rect">
            <a:avLst/>
          </a:prstGeom>
          <a:noFill/>
          <a:ln>
            <a:noFill/>
          </a:ln>
        </p:spPr>
      </p:pic>
      <p:pic>
        <p:nvPicPr>
          <p:cNvPr id="125" name="Google Shape;125;p39"/>
          <p:cNvPicPr preferRelativeResize="0"/>
          <p:nvPr/>
        </p:nvPicPr>
        <p:blipFill rotWithShape="1">
          <a:blip r:embed="rId4">
            <a:alphaModFix/>
          </a:blip>
          <a:srcRect/>
          <a:stretch/>
        </p:blipFill>
        <p:spPr>
          <a:xfrm>
            <a:off x="4490408" y="25484"/>
            <a:ext cx="3236670" cy="2454702"/>
          </a:xfrm>
          <a:prstGeom prst="rect">
            <a:avLst/>
          </a:prstGeom>
          <a:noFill/>
          <a:ln>
            <a:noFill/>
          </a:ln>
        </p:spPr>
      </p:pic>
      <p:pic>
        <p:nvPicPr>
          <p:cNvPr id="126" name="Google Shape;126;p39"/>
          <p:cNvPicPr preferRelativeResize="0"/>
          <p:nvPr/>
        </p:nvPicPr>
        <p:blipFill rotWithShape="1">
          <a:blip r:embed="rId5">
            <a:alphaModFix/>
          </a:blip>
          <a:srcRect/>
          <a:stretch/>
        </p:blipFill>
        <p:spPr>
          <a:xfrm rot="5400000" flipH="1">
            <a:off x="-1724258" y="1724258"/>
            <a:ext cx="4596063" cy="1147549"/>
          </a:xfrm>
          <a:prstGeom prst="rect">
            <a:avLst/>
          </a:prstGeom>
          <a:noFill/>
          <a:ln>
            <a:noFill/>
          </a:ln>
        </p:spPr>
      </p:pic>
      <p:pic>
        <p:nvPicPr>
          <p:cNvPr id="127" name="Google Shape;127;p39"/>
          <p:cNvPicPr preferRelativeResize="0"/>
          <p:nvPr/>
        </p:nvPicPr>
        <p:blipFill rotWithShape="1">
          <a:blip r:embed="rId6">
            <a:alphaModFix/>
          </a:blip>
          <a:srcRect/>
          <a:stretch/>
        </p:blipFill>
        <p:spPr>
          <a:xfrm>
            <a:off x="1344984" y="4046973"/>
            <a:ext cx="707976" cy="472184"/>
          </a:xfrm>
          <a:prstGeom prst="rect">
            <a:avLst/>
          </a:prstGeom>
          <a:noFill/>
          <a:ln>
            <a:noFill/>
          </a:ln>
        </p:spPr>
      </p:pic>
      <p:sp>
        <p:nvSpPr>
          <p:cNvPr id="128" name="Google Shape;128;p39"/>
          <p:cNvSpPr txBox="1"/>
          <p:nvPr/>
        </p:nvSpPr>
        <p:spPr>
          <a:xfrm>
            <a:off x="2052960" y="3959415"/>
            <a:ext cx="8945971"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NO"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870548. T</a:t>
            </a:r>
            <a:r>
              <a:rPr lang="en-NO" sz="1200" b="0" i="0" u="none" strike="noStrike" cap="none">
                <a:solidFill>
                  <a:srgbClr val="000000"/>
                </a:solidFill>
                <a:latin typeface="Arial"/>
                <a:ea typeface="Arial"/>
                <a:cs typeface="Arial"/>
                <a:sym typeface="Arial"/>
              </a:rPr>
              <a:t>he content of this presentation are the sole responsibility of the author(s) and do not necessarily reflect the views of the European Commission.</a:t>
            </a:r>
            <a:endParaRPr/>
          </a:p>
        </p:txBody>
      </p:sp>
      <p:sp>
        <p:nvSpPr>
          <p:cNvPr id="129" name="Google Shape;129;p39"/>
          <p:cNvSpPr txBox="1"/>
          <p:nvPr/>
        </p:nvSpPr>
        <p:spPr>
          <a:xfrm>
            <a:off x="-1034603" y="6303968"/>
            <a:ext cx="54671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NO" sz="2400" b="1" i="0" u="none" strike="noStrike" cap="none">
                <a:solidFill>
                  <a:schemeClr val="lt1"/>
                </a:solidFill>
                <a:latin typeface="Arial"/>
                <a:ea typeface="Arial"/>
                <a:cs typeface="Arial"/>
                <a:sym typeface="Arial"/>
              </a:rPr>
              <a:t>www.digigen.eu</a:t>
            </a:r>
            <a:endParaRPr/>
          </a:p>
        </p:txBody>
      </p:sp>
      <p:pic>
        <p:nvPicPr>
          <p:cNvPr id="130" name="Google Shape;130;p39"/>
          <p:cNvPicPr preferRelativeResize="0"/>
          <p:nvPr/>
        </p:nvPicPr>
        <p:blipFill rotWithShape="1">
          <a:blip r:embed="rId7">
            <a:alphaModFix/>
          </a:blip>
          <a:srcRect/>
          <a:stretch/>
        </p:blipFill>
        <p:spPr>
          <a:xfrm>
            <a:off x="8977065" y="192065"/>
            <a:ext cx="2170314" cy="319601"/>
          </a:xfrm>
          <a:prstGeom prst="rect">
            <a:avLst/>
          </a:prstGeom>
          <a:noFill/>
          <a:ln>
            <a:noFill/>
          </a:ln>
        </p:spPr>
      </p:pic>
      <p:pic>
        <p:nvPicPr>
          <p:cNvPr id="131" name="Google Shape;131;p39"/>
          <p:cNvPicPr preferRelativeResize="0"/>
          <p:nvPr/>
        </p:nvPicPr>
        <p:blipFill rotWithShape="1">
          <a:blip r:embed="rId8">
            <a:alphaModFix/>
          </a:blip>
          <a:srcRect/>
          <a:stretch/>
        </p:blipFill>
        <p:spPr>
          <a:xfrm>
            <a:off x="8992539" y="651250"/>
            <a:ext cx="2154840" cy="616823"/>
          </a:xfrm>
          <a:prstGeom prst="rect">
            <a:avLst/>
          </a:prstGeom>
          <a:noFill/>
          <a:ln>
            <a:noFill/>
          </a:ln>
        </p:spPr>
      </p:pic>
      <p:pic>
        <p:nvPicPr>
          <p:cNvPr id="132" name="Google Shape;132;p39"/>
          <p:cNvPicPr preferRelativeResize="0"/>
          <p:nvPr/>
        </p:nvPicPr>
        <p:blipFill rotWithShape="1">
          <a:blip r:embed="rId9">
            <a:alphaModFix/>
          </a:blip>
          <a:srcRect/>
          <a:stretch/>
        </p:blipFill>
        <p:spPr>
          <a:xfrm>
            <a:off x="6454254" y="2735021"/>
            <a:ext cx="2348823" cy="905412"/>
          </a:xfrm>
          <a:prstGeom prst="rect">
            <a:avLst/>
          </a:prstGeom>
          <a:noFill/>
          <a:ln>
            <a:noFill/>
          </a:ln>
        </p:spPr>
      </p:pic>
      <p:pic>
        <p:nvPicPr>
          <p:cNvPr id="133" name="Google Shape;133;p39"/>
          <p:cNvPicPr preferRelativeResize="0"/>
          <p:nvPr/>
        </p:nvPicPr>
        <p:blipFill rotWithShape="1">
          <a:blip r:embed="rId10">
            <a:alphaModFix/>
          </a:blip>
          <a:srcRect/>
          <a:stretch/>
        </p:blipFill>
        <p:spPr>
          <a:xfrm>
            <a:off x="8870096" y="2693677"/>
            <a:ext cx="2485058" cy="988100"/>
          </a:xfrm>
          <a:prstGeom prst="rect">
            <a:avLst/>
          </a:prstGeom>
          <a:noFill/>
          <a:ln>
            <a:noFill/>
          </a:ln>
        </p:spPr>
      </p:pic>
      <p:pic>
        <p:nvPicPr>
          <p:cNvPr id="134" name="Google Shape;134;p39"/>
          <p:cNvPicPr preferRelativeResize="0"/>
          <p:nvPr/>
        </p:nvPicPr>
        <p:blipFill rotWithShape="1">
          <a:blip r:embed="rId11">
            <a:alphaModFix/>
          </a:blip>
          <a:srcRect/>
          <a:stretch/>
        </p:blipFill>
        <p:spPr>
          <a:xfrm>
            <a:off x="1101549" y="75595"/>
            <a:ext cx="1449146" cy="1013180"/>
          </a:xfrm>
          <a:prstGeom prst="rect">
            <a:avLst/>
          </a:prstGeom>
          <a:noFill/>
          <a:ln>
            <a:noFill/>
          </a:ln>
        </p:spPr>
      </p:pic>
      <p:pic>
        <p:nvPicPr>
          <p:cNvPr id="135" name="Google Shape;135;p39"/>
          <p:cNvPicPr preferRelativeResize="0"/>
          <p:nvPr/>
        </p:nvPicPr>
        <p:blipFill rotWithShape="1">
          <a:blip r:embed="rId12">
            <a:alphaModFix/>
          </a:blip>
          <a:srcRect/>
          <a:stretch/>
        </p:blipFill>
        <p:spPr>
          <a:xfrm>
            <a:off x="1186930" y="1268073"/>
            <a:ext cx="2072892" cy="487576"/>
          </a:xfrm>
          <a:prstGeom prst="rect">
            <a:avLst/>
          </a:prstGeom>
          <a:noFill/>
          <a:ln>
            <a:noFill/>
          </a:ln>
        </p:spPr>
      </p:pic>
      <p:pic>
        <p:nvPicPr>
          <p:cNvPr id="136" name="Google Shape;136;p39"/>
          <p:cNvPicPr preferRelativeResize="0"/>
          <p:nvPr/>
        </p:nvPicPr>
        <p:blipFill rotWithShape="1">
          <a:blip r:embed="rId13">
            <a:alphaModFix/>
          </a:blip>
          <a:srcRect/>
          <a:stretch/>
        </p:blipFill>
        <p:spPr>
          <a:xfrm>
            <a:off x="1128394" y="2006470"/>
            <a:ext cx="1274649" cy="805365"/>
          </a:xfrm>
          <a:prstGeom prst="rect">
            <a:avLst/>
          </a:prstGeom>
          <a:noFill/>
          <a:ln>
            <a:noFill/>
          </a:ln>
        </p:spPr>
      </p:pic>
      <p:pic>
        <p:nvPicPr>
          <p:cNvPr id="137" name="Google Shape;137;p39"/>
          <p:cNvPicPr preferRelativeResize="0"/>
          <p:nvPr/>
        </p:nvPicPr>
        <p:blipFill rotWithShape="1">
          <a:blip r:embed="rId14">
            <a:alphaModFix/>
          </a:blip>
          <a:srcRect/>
          <a:stretch/>
        </p:blipFill>
        <p:spPr>
          <a:xfrm>
            <a:off x="1186930" y="3041858"/>
            <a:ext cx="1928061" cy="513996"/>
          </a:xfrm>
          <a:prstGeom prst="rect">
            <a:avLst/>
          </a:prstGeom>
          <a:noFill/>
          <a:ln>
            <a:noFill/>
          </a:ln>
        </p:spPr>
      </p:pic>
      <p:pic>
        <p:nvPicPr>
          <p:cNvPr id="138" name="Google Shape;138;p39"/>
          <p:cNvPicPr preferRelativeResize="0"/>
          <p:nvPr/>
        </p:nvPicPr>
        <p:blipFill rotWithShape="1">
          <a:blip r:embed="rId15">
            <a:alphaModFix/>
          </a:blip>
          <a:srcRect/>
          <a:stretch/>
        </p:blipFill>
        <p:spPr>
          <a:xfrm>
            <a:off x="3728114" y="2811835"/>
            <a:ext cx="2345627" cy="632118"/>
          </a:xfrm>
          <a:prstGeom prst="rect">
            <a:avLst/>
          </a:prstGeom>
          <a:noFill/>
          <a:ln>
            <a:noFill/>
          </a:ln>
        </p:spPr>
      </p:pic>
      <p:pic>
        <p:nvPicPr>
          <p:cNvPr id="139" name="Google Shape;139;p39"/>
          <p:cNvPicPr preferRelativeResize="0"/>
          <p:nvPr/>
        </p:nvPicPr>
        <p:blipFill rotWithShape="1">
          <a:blip r:embed="rId16">
            <a:alphaModFix/>
          </a:blip>
          <a:srcRect/>
          <a:stretch/>
        </p:blipFill>
        <p:spPr>
          <a:xfrm>
            <a:off x="9082648" y="1511861"/>
            <a:ext cx="1609780" cy="985909"/>
          </a:xfrm>
          <a:prstGeom prst="rect">
            <a:avLst/>
          </a:prstGeom>
          <a:noFill/>
          <a:ln>
            <a:noFill/>
          </a:ln>
        </p:spPr>
      </p:pic>
    </p:spTree>
    <p:extLst>
      <p:ext uri="{BB962C8B-B14F-4D97-AF65-F5344CB8AC3E}">
        <p14:creationId xmlns:p14="http://schemas.microsoft.com/office/powerpoint/2010/main" val="2759390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853072"/>
            <a:ext cx="10515600" cy="476464"/>
          </a:xfrm>
        </p:spPr>
        <p:txBody>
          <a:bodyPr/>
          <a:lstStyle>
            <a:lvl1pPr>
              <a:defRPr sz="2400">
                <a:solidFill>
                  <a:srgbClr val="A93983"/>
                </a:solidFill>
              </a:defRPr>
            </a:lvl1pPr>
          </a:lstStyle>
          <a:p>
            <a:r>
              <a:rPr lang="de-DE" dirty="0"/>
              <a:t>Headline</a:t>
            </a:r>
            <a:endParaRPr lang="en-US" dirty="0"/>
          </a:p>
        </p:txBody>
      </p:sp>
      <p:sp>
        <p:nvSpPr>
          <p:cNvPr id="3" name="Content Placeholder 2"/>
          <p:cNvSpPr>
            <a:spLocks noGrp="1"/>
          </p:cNvSpPr>
          <p:nvPr>
            <p:ph idx="1"/>
          </p:nvPr>
        </p:nvSpPr>
        <p:spPr>
          <a:xfrm>
            <a:off x="838200" y="1800282"/>
            <a:ext cx="10515600" cy="4246293"/>
          </a:xfrm>
        </p:spPr>
        <p:txBody>
          <a:bodyPr>
            <a:normAutofit/>
          </a:bodyPr>
          <a:lstStyle>
            <a:lvl1pPr marL="228600" indent="-228600">
              <a:lnSpc>
                <a:spcPts val="2600"/>
              </a:lnSpc>
              <a:buSzPct val="75000"/>
              <a:buFont typeface="Wingdings" panose="05000000000000000000" pitchFamily="2" charset="2"/>
              <a:buChar char="§"/>
              <a:defRPr sz="1900">
                <a:solidFill>
                  <a:srgbClr val="555555"/>
                </a:solidFill>
              </a:defRPr>
            </a:lvl1pPr>
            <a:lvl2pPr marL="685800" indent="-228600">
              <a:lnSpc>
                <a:spcPts val="2600"/>
              </a:lnSpc>
              <a:buSzPct val="75000"/>
              <a:buFont typeface="Arial" panose="020B0604020202020204" pitchFamily="34" charset="0"/>
              <a:buChar char="•"/>
              <a:defRPr sz="1900">
                <a:solidFill>
                  <a:srgbClr val="555555"/>
                </a:solidFill>
              </a:defRPr>
            </a:lvl2pPr>
            <a:lvl3pPr marL="1143000" indent="-228600">
              <a:lnSpc>
                <a:spcPts val="2600"/>
              </a:lnSpc>
              <a:buSzPct val="75000"/>
              <a:buFont typeface="Arial" panose="020B0604020202020204" pitchFamily="34" charset="0"/>
              <a:buChar char="•"/>
              <a:defRPr sz="1900">
                <a:solidFill>
                  <a:srgbClr val="555555"/>
                </a:solidFill>
              </a:defRPr>
            </a:lvl3pPr>
            <a:lvl4pPr marL="1600200" indent="-228600">
              <a:lnSpc>
                <a:spcPts val="2600"/>
              </a:lnSpc>
              <a:buSzPct val="75000"/>
              <a:buFont typeface="Arial" panose="020B0604020202020204" pitchFamily="34" charset="0"/>
              <a:buChar char="•"/>
              <a:defRPr sz="1900">
                <a:solidFill>
                  <a:srgbClr val="555555"/>
                </a:solidFill>
              </a:defRPr>
            </a:lvl4pPr>
            <a:lvl5pPr marL="2057400" indent="-228600">
              <a:lnSpc>
                <a:spcPts val="2600"/>
              </a:lnSpc>
              <a:buSzPct val="75000"/>
              <a:buFont typeface="Arial" panose="020B0604020202020204" pitchFamily="34" charset="0"/>
              <a:buChar char="•"/>
              <a:defRPr sz="1900">
                <a:solidFill>
                  <a:srgbClr val="55555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Textplatzhalter 5"/>
          <p:cNvSpPr>
            <a:spLocks noGrp="1"/>
          </p:cNvSpPr>
          <p:nvPr>
            <p:ph type="body" sz="quarter" idx="14" hasCustomPrompt="1"/>
          </p:nvPr>
        </p:nvSpPr>
        <p:spPr>
          <a:xfrm>
            <a:off x="838200" y="1424416"/>
            <a:ext cx="10515600" cy="280987"/>
          </a:xfrm>
        </p:spPr>
        <p:txBody>
          <a:bodyPr anchor="ctr">
            <a:noAutofit/>
          </a:bodyPr>
          <a:lstStyle>
            <a:lvl1pPr marL="0" indent="0">
              <a:buNone/>
              <a:defRPr sz="2000" b="1">
                <a:solidFill>
                  <a:srgbClr val="555555"/>
                </a:solidFill>
              </a:defRPr>
            </a:lvl1pPr>
          </a:lstStyle>
          <a:p>
            <a:pPr lvl="0"/>
            <a:r>
              <a:rPr lang="de-DE" b="1" dirty="0"/>
              <a:t>Folientitel</a:t>
            </a:r>
            <a:endParaRPr lang="en-GB" dirty="0"/>
          </a:p>
        </p:txBody>
      </p:sp>
    </p:spTree>
    <p:extLst>
      <p:ext uri="{BB962C8B-B14F-4D97-AF65-F5344CB8AC3E}">
        <p14:creationId xmlns:p14="http://schemas.microsoft.com/office/powerpoint/2010/main" val="159216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2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2.png"/><Relationship Id="rId2" Type="http://schemas.openxmlformats.org/officeDocument/2006/relationships/slideLayout" Target="../slideLayouts/slideLayout11.xml"/><Relationship Id="rId16"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image" Target="../media/image1.png"/><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image" Target="../media/image3.jp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30.jpeg"/><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g12b0e59290c_3_137"/>
          <p:cNvGrpSpPr/>
          <p:nvPr/>
        </p:nvGrpSpPr>
        <p:grpSpPr>
          <a:xfrm>
            <a:off x="0" y="6600389"/>
            <a:ext cx="3060354" cy="257809"/>
            <a:chOff x="3113" y="5837479"/>
            <a:chExt cx="12207237" cy="1028355"/>
          </a:xfrm>
        </p:grpSpPr>
        <p:pic>
          <p:nvPicPr>
            <p:cNvPr id="7" name="Google Shape;7;g12b0e59290c_3_137"/>
            <p:cNvPicPr preferRelativeResize="0"/>
            <p:nvPr/>
          </p:nvPicPr>
          <p:blipFill rotWithShape="1">
            <a:blip r:embed="rId11">
              <a:alphaModFix/>
            </a:blip>
            <a:srcRect/>
            <a:stretch/>
          </p:blipFill>
          <p:spPr>
            <a:xfrm>
              <a:off x="8141271" y="5837479"/>
              <a:ext cx="4069079" cy="1028355"/>
            </a:xfrm>
            <a:prstGeom prst="rect">
              <a:avLst/>
            </a:prstGeom>
            <a:noFill/>
            <a:ln>
              <a:noFill/>
            </a:ln>
          </p:spPr>
        </p:pic>
        <p:pic>
          <p:nvPicPr>
            <p:cNvPr id="8" name="Google Shape;8;g12b0e59290c_3_137"/>
            <p:cNvPicPr preferRelativeResize="0"/>
            <p:nvPr/>
          </p:nvPicPr>
          <p:blipFill rotWithShape="1">
            <a:blip r:embed="rId11">
              <a:alphaModFix/>
            </a:blip>
            <a:srcRect/>
            <a:stretch/>
          </p:blipFill>
          <p:spPr>
            <a:xfrm>
              <a:off x="4072192" y="5837479"/>
              <a:ext cx="4069079" cy="1028355"/>
            </a:xfrm>
            <a:prstGeom prst="rect">
              <a:avLst/>
            </a:prstGeom>
            <a:noFill/>
            <a:ln>
              <a:noFill/>
            </a:ln>
          </p:spPr>
        </p:pic>
        <p:pic>
          <p:nvPicPr>
            <p:cNvPr id="9" name="Google Shape;9;g12b0e59290c_3_137"/>
            <p:cNvPicPr preferRelativeResize="0"/>
            <p:nvPr/>
          </p:nvPicPr>
          <p:blipFill rotWithShape="1">
            <a:blip r:embed="rId11">
              <a:alphaModFix/>
            </a:blip>
            <a:srcRect/>
            <a:stretch/>
          </p:blipFill>
          <p:spPr>
            <a:xfrm>
              <a:off x="3113" y="5837479"/>
              <a:ext cx="4069079" cy="1028355"/>
            </a:xfrm>
            <a:prstGeom prst="rect">
              <a:avLst/>
            </a:prstGeom>
            <a:noFill/>
            <a:ln>
              <a:noFill/>
            </a:ln>
          </p:spPr>
        </p:pic>
      </p:grpSp>
      <p:sp>
        <p:nvSpPr>
          <p:cNvPr id="10" name="Google Shape;10;g12b0e59290c_3_137"/>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12b0e59290c_3_137"/>
          <p:cNvSpPr txBox="1">
            <a:spLocks noGrp="1"/>
          </p:cNvSpPr>
          <p:nvPr>
            <p:ph type="body" idx="1"/>
          </p:nvPr>
        </p:nvSpPr>
        <p:spPr>
          <a:xfrm>
            <a:off x="227013" y="1557339"/>
            <a:ext cx="10397100" cy="464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1pPr>
            <a:lvl2pPr marL="914400" marR="0" lvl="1" indent="-393700" algn="l" rtl="0">
              <a:lnSpc>
                <a:spcPct val="90000"/>
              </a:lnSpc>
              <a:spcBef>
                <a:spcPts val="500"/>
              </a:spcBef>
              <a:spcAft>
                <a:spcPts val="0"/>
              </a:spcAft>
              <a:buClr>
                <a:schemeClr val="dk1"/>
              </a:buClr>
              <a:buSzPts val="2600"/>
              <a:buFont typeface="Noto Sans Symbols"/>
              <a:buChar char="▪"/>
              <a:defRPr sz="2600" b="0" i="0" u="none" strike="noStrike" cap="none">
                <a:solidFill>
                  <a:schemeClr val="dk1"/>
                </a:solidFill>
                <a:latin typeface="Verdana"/>
                <a:ea typeface="Verdana"/>
                <a:cs typeface="Verdana"/>
                <a:sym typeface="Verdana"/>
              </a:defRPr>
            </a:lvl2pPr>
            <a:lvl3pPr marL="1371600" marR="0" lvl="2" indent="-393700" algn="l" rtl="0">
              <a:lnSpc>
                <a:spcPct val="90000"/>
              </a:lnSpc>
              <a:spcBef>
                <a:spcPts val="500"/>
              </a:spcBef>
              <a:spcAft>
                <a:spcPts val="0"/>
              </a:spcAft>
              <a:buClr>
                <a:schemeClr val="dk1"/>
              </a:buClr>
              <a:buSzPts val="2600"/>
              <a:buFont typeface="Noto Sans Symbols"/>
              <a:buChar char="▪"/>
              <a:defRPr sz="2600" b="0" i="0" u="none" strike="noStrike" cap="none">
                <a:solidFill>
                  <a:schemeClr val="dk1"/>
                </a:solidFill>
                <a:latin typeface="Verdana"/>
                <a:ea typeface="Verdana"/>
                <a:cs typeface="Verdana"/>
                <a:sym typeface="Verdana"/>
              </a:defRPr>
            </a:lvl3pPr>
            <a:lvl4pPr marL="1828800" marR="0" lvl="3"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4pPr>
            <a:lvl5pPr marL="2286000" marR="0" lvl="4"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pic>
        <p:nvPicPr>
          <p:cNvPr id="12" name="Google Shape;12;g12b0e59290c_3_137"/>
          <p:cNvPicPr preferRelativeResize="0"/>
          <p:nvPr/>
        </p:nvPicPr>
        <p:blipFill rotWithShape="1">
          <a:blip r:embed="rId12">
            <a:alphaModFix/>
          </a:blip>
          <a:srcRect/>
          <a:stretch/>
        </p:blipFill>
        <p:spPr>
          <a:xfrm>
            <a:off x="10624066" y="382087"/>
            <a:ext cx="1346791" cy="1021411"/>
          </a:xfrm>
          <a:prstGeom prst="rect">
            <a:avLst/>
          </a:prstGeom>
          <a:noFill/>
          <a:ln>
            <a:noFill/>
          </a:ln>
        </p:spPr>
      </p:pic>
      <p:grpSp>
        <p:nvGrpSpPr>
          <p:cNvPr id="13" name="Google Shape;13;g12b0e59290c_3_137"/>
          <p:cNvGrpSpPr/>
          <p:nvPr/>
        </p:nvGrpSpPr>
        <p:grpSpPr>
          <a:xfrm>
            <a:off x="3060000" y="6600389"/>
            <a:ext cx="3060354" cy="257809"/>
            <a:chOff x="3113" y="5837479"/>
            <a:chExt cx="12207237" cy="1028355"/>
          </a:xfrm>
        </p:grpSpPr>
        <p:pic>
          <p:nvPicPr>
            <p:cNvPr id="14" name="Google Shape;14;g12b0e59290c_3_137"/>
            <p:cNvPicPr preferRelativeResize="0"/>
            <p:nvPr/>
          </p:nvPicPr>
          <p:blipFill rotWithShape="1">
            <a:blip r:embed="rId11">
              <a:alphaModFix/>
            </a:blip>
            <a:srcRect/>
            <a:stretch/>
          </p:blipFill>
          <p:spPr>
            <a:xfrm>
              <a:off x="8141271" y="5837479"/>
              <a:ext cx="4069079" cy="1028355"/>
            </a:xfrm>
            <a:prstGeom prst="rect">
              <a:avLst/>
            </a:prstGeom>
            <a:noFill/>
            <a:ln>
              <a:noFill/>
            </a:ln>
          </p:spPr>
        </p:pic>
        <p:pic>
          <p:nvPicPr>
            <p:cNvPr id="15" name="Google Shape;15;g12b0e59290c_3_137"/>
            <p:cNvPicPr preferRelativeResize="0"/>
            <p:nvPr/>
          </p:nvPicPr>
          <p:blipFill rotWithShape="1">
            <a:blip r:embed="rId11">
              <a:alphaModFix/>
            </a:blip>
            <a:srcRect/>
            <a:stretch/>
          </p:blipFill>
          <p:spPr>
            <a:xfrm>
              <a:off x="4072192" y="5837479"/>
              <a:ext cx="4069079" cy="1028355"/>
            </a:xfrm>
            <a:prstGeom prst="rect">
              <a:avLst/>
            </a:prstGeom>
            <a:noFill/>
            <a:ln>
              <a:noFill/>
            </a:ln>
          </p:spPr>
        </p:pic>
        <p:pic>
          <p:nvPicPr>
            <p:cNvPr id="16" name="Google Shape;16;g12b0e59290c_3_137"/>
            <p:cNvPicPr preferRelativeResize="0"/>
            <p:nvPr/>
          </p:nvPicPr>
          <p:blipFill rotWithShape="1">
            <a:blip r:embed="rId11">
              <a:alphaModFix/>
            </a:blip>
            <a:srcRect/>
            <a:stretch/>
          </p:blipFill>
          <p:spPr>
            <a:xfrm>
              <a:off x="3113" y="5837479"/>
              <a:ext cx="4069079" cy="1028355"/>
            </a:xfrm>
            <a:prstGeom prst="rect">
              <a:avLst/>
            </a:prstGeom>
            <a:noFill/>
            <a:ln>
              <a:noFill/>
            </a:ln>
          </p:spPr>
        </p:pic>
      </p:grpSp>
      <p:grpSp>
        <p:nvGrpSpPr>
          <p:cNvPr id="17" name="Google Shape;17;g12b0e59290c_3_137"/>
          <p:cNvGrpSpPr/>
          <p:nvPr/>
        </p:nvGrpSpPr>
        <p:grpSpPr>
          <a:xfrm>
            <a:off x="6120000" y="6600389"/>
            <a:ext cx="3060354" cy="257809"/>
            <a:chOff x="3113" y="5837479"/>
            <a:chExt cx="12207237" cy="1028355"/>
          </a:xfrm>
        </p:grpSpPr>
        <p:pic>
          <p:nvPicPr>
            <p:cNvPr id="18" name="Google Shape;18;g12b0e59290c_3_137"/>
            <p:cNvPicPr preferRelativeResize="0"/>
            <p:nvPr/>
          </p:nvPicPr>
          <p:blipFill rotWithShape="1">
            <a:blip r:embed="rId11">
              <a:alphaModFix/>
            </a:blip>
            <a:srcRect/>
            <a:stretch/>
          </p:blipFill>
          <p:spPr>
            <a:xfrm>
              <a:off x="8141271" y="5837479"/>
              <a:ext cx="4069079" cy="1028355"/>
            </a:xfrm>
            <a:prstGeom prst="rect">
              <a:avLst/>
            </a:prstGeom>
            <a:noFill/>
            <a:ln>
              <a:noFill/>
            </a:ln>
          </p:spPr>
        </p:pic>
        <p:pic>
          <p:nvPicPr>
            <p:cNvPr id="19" name="Google Shape;19;g12b0e59290c_3_137"/>
            <p:cNvPicPr preferRelativeResize="0"/>
            <p:nvPr/>
          </p:nvPicPr>
          <p:blipFill rotWithShape="1">
            <a:blip r:embed="rId11">
              <a:alphaModFix/>
            </a:blip>
            <a:srcRect/>
            <a:stretch/>
          </p:blipFill>
          <p:spPr>
            <a:xfrm>
              <a:off x="4072192" y="5837479"/>
              <a:ext cx="4069079" cy="1028355"/>
            </a:xfrm>
            <a:prstGeom prst="rect">
              <a:avLst/>
            </a:prstGeom>
            <a:noFill/>
            <a:ln>
              <a:noFill/>
            </a:ln>
          </p:spPr>
        </p:pic>
        <p:pic>
          <p:nvPicPr>
            <p:cNvPr id="20" name="Google Shape;20;g12b0e59290c_3_137"/>
            <p:cNvPicPr preferRelativeResize="0"/>
            <p:nvPr/>
          </p:nvPicPr>
          <p:blipFill rotWithShape="1">
            <a:blip r:embed="rId11">
              <a:alphaModFix/>
            </a:blip>
            <a:srcRect/>
            <a:stretch/>
          </p:blipFill>
          <p:spPr>
            <a:xfrm>
              <a:off x="3113" y="5837479"/>
              <a:ext cx="4069079" cy="1028355"/>
            </a:xfrm>
            <a:prstGeom prst="rect">
              <a:avLst/>
            </a:prstGeom>
            <a:noFill/>
            <a:ln>
              <a:noFill/>
            </a:ln>
          </p:spPr>
        </p:pic>
      </p:grpSp>
      <p:pic>
        <p:nvPicPr>
          <p:cNvPr id="21" name="Google Shape;21;g12b0e59290c_3_137"/>
          <p:cNvPicPr preferRelativeResize="0"/>
          <p:nvPr/>
        </p:nvPicPr>
        <p:blipFill rotWithShape="1">
          <a:blip r:embed="rId13">
            <a:alphaModFix/>
          </a:blip>
          <a:srcRect/>
          <a:stretch/>
        </p:blipFill>
        <p:spPr>
          <a:xfrm>
            <a:off x="283832" y="6345833"/>
            <a:ext cx="356007" cy="237439"/>
          </a:xfrm>
          <a:prstGeom prst="rect">
            <a:avLst/>
          </a:prstGeom>
          <a:noFill/>
          <a:ln>
            <a:noFill/>
          </a:ln>
        </p:spPr>
      </p:pic>
      <p:sp>
        <p:nvSpPr>
          <p:cNvPr id="22" name="Google Shape;22;g12b0e59290c_3_137"/>
          <p:cNvSpPr/>
          <p:nvPr/>
        </p:nvSpPr>
        <p:spPr>
          <a:xfrm>
            <a:off x="620486" y="6345834"/>
            <a:ext cx="10374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NO" sz="1000" b="0" i="0" u="none" strike="noStrike" cap="none">
                <a:solidFill>
                  <a:srgbClr val="7F7F7F"/>
                </a:solidFill>
                <a:latin typeface="Verdana"/>
                <a:ea typeface="Verdana"/>
                <a:cs typeface="Verdana"/>
                <a:sym typeface="Verdana"/>
              </a:rPr>
              <a:t>This project has received funding from the European Union’s Horizon 2020 research and innovation programme under grant agreement No 870548.</a:t>
            </a:r>
            <a:endParaRPr sz="1000" b="0" i="0" u="none" strike="noStrike" cap="none">
              <a:solidFill>
                <a:srgbClr val="7F7F7F"/>
              </a:solidFill>
              <a:latin typeface="Verdana"/>
              <a:ea typeface="Verdana"/>
              <a:cs typeface="Verdana"/>
              <a:sym typeface="Verdana"/>
            </a:endParaRPr>
          </a:p>
        </p:txBody>
      </p:sp>
      <p:grpSp>
        <p:nvGrpSpPr>
          <p:cNvPr id="23" name="Google Shape;23;g12b0e59290c_3_137"/>
          <p:cNvGrpSpPr/>
          <p:nvPr/>
        </p:nvGrpSpPr>
        <p:grpSpPr>
          <a:xfrm>
            <a:off x="9180000" y="6608392"/>
            <a:ext cx="3012349" cy="288998"/>
            <a:chOff x="3113" y="5837479"/>
            <a:chExt cx="12015752" cy="1152765"/>
          </a:xfrm>
        </p:grpSpPr>
        <p:pic>
          <p:nvPicPr>
            <p:cNvPr id="24" name="Google Shape;24;g12b0e59290c_3_137"/>
            <p:cNvPicPr preferRelativeResize="0"/>
            <p:nvPr/>
          </p:nvPicPr>
          <p:blipFill rotWithShape="1">
            <a:blip r:embed="rId11">
              <a:alphaModFix/>
            </a:blip>
            <a:srcRect r="4707" b="-12095"/>
            <a:stretch/>
          </p:blipFill>
          <p:spPr>
            <a:xfrm>
              <a:off x="8141271" y="5837479"/>
              <a:ext cx="3877594" cy="1152765"/>
            </a:xfrm>
            <a:prstGeom prst="rect">
              <a:avLst/>
            </a:prstGeom>
            <a:noFill/>
            <a:ln>
              <a:noFill/>
            </a:ln>
          </p:spPr>
        </p:pic>
        <p:pic>
          <p:nvPicPr>
            <p:cNvPr id="25" name="Google Shape;25;g12b0e59290c_3_137"/>
            <p:cNvPicPr preferRelativeResize="0"/>
            <p:nvPr/>
          </p:nvPicPr>
          <p:blipFill rotWithShape="1">
            <a:blip r:embed="rId11">
              <a:alphaModFix/>
            </a:blip>
            <a:srcRect/>
            <a:stretch/>
          </p:blipFill>
          <p:spPr>
            <a:xfrm>
              <a:off x="4072192" y="5837479"/>
              <a:ext cx="4069079" cy="1028355"/>
            </a:xfrm>
            <a:prstGeom prst="rect">
              <a:avLst/>
            </a:prstGeom>
            <a:noFill/>
            <a:ln>
              <a:noFill/>
            </a:ln>
          </p:spPr>
        </p:pic>
        <p:pic>
          <p:nvPicPr>
            <p:cNvPr id="26" name="Google Shape;26;g12b0e59290c_3_137"/>
            <p:cNvPicPr preferRelativeResize="0"/>
            <p:nvPr/>
          </p:nvPicPr>
          <p:blipFill rotWithShape="1">
            <a:blip r:embed="rId11">
              <a:alphaModFix/>
            </a:blip>
            <a:srcRect/>
            <a:stretch/>
          </p:blipFill>
          <p:spPr>
            <a:xfrm>
              <a:off x="3113" y="5837479"/>
              <a:ext cx="4069079" cy="1028355"/>
            </a:xfrm>
            <a:prstGeom prst="rect">
              <a:avLst/>
            </a:prstGeom>
            <a:noFill/>
            <a:ln>
              <a:noFill/>
            </a:ln>
          </p:spPr>
        </p:pic>
      </p:grpSp>
    </p:spTree>
    <p:extLst>
      <p:ext uri="{BB962C8B-B14F-4D97-AF65-F5344CB8AC3E}">
        <p14:creationId xmlns:p14="http://schemas.microsoft.com/office/powerpoint/2010/main" val="3733897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3">
          <p15:clr>
            <a:srgbClr val="F26B43"/>
          </p15:clr>
        </p15:guide>
        <p15:guide id="2" pos="98">
          <p15:clr>
            <a:srgbClr val="F26B43"/>
          </p15:clr>
        </p15:guide>
        <p15:guide id="3" orient="horz" pos="4247">
          <p15:clr>
            <a:srgbClr val="F26B43"/>
          </p15:clr>
        </p15:guide>
        <p15:guide id="4" orient="horz" pos="119">
          <p15:clr>
            <a:srgbClr val="F26B43"/>
          </p15:clr>
        </p15:guide>
        <p15:guide id="5" orient="horz" pos="890">
          <p15:clr>
            <a:srgbClr val="F26B43"/>
          </p15:clr>
        </p15:guide>
        <p15:guide id="6" pos="143">
          <p15:clr>
            <a:srgbClr val="F26B43"/>
          </p15:clr>
        </p15:guide>
        <p15:guide id="7" pos="6698">
          <p15:clr>
            <a:srgbClr val="F26B43"/>
          </p15:clr>
        </p15:guide>
        <p15:guide id="8" orient="horz" pos="981">
          <p15:clr>
            <a:srgbClr val="F26B43"/>
          </p15:clr>
        </p15:guide>
        <p15:guide id="9" orient="horz" pos="3906">
          <p15:clr>
            <a:srgbClr val="F26B43"/>
          </p15:clr>
        </p15:guide>
        <p15:guide id="10" pos="7582">
          <p15:clr>
            <a:srgbClr val="F26B43"/>
          </p15:clr>
        </p15:guide>
        <p15:guide id="11" orient="horz" pos="39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a:xfrm>
            <a:off x="0" y="6600221"/>
            <a:ext cx="3060000" cy="257779"/>
            <a:chOff x="3113" y="5837479"/>
            <a:chExt cx="12207237" cy="1028355"/>
          </a:xfrm>
        </p:grpSpPr>
        <p:pic>
          <p:nvPicPr>
            <p:cNvPr id="19" name="Picture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7" name="Picture 1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
        <p:nvSpPr>
          <p:cNvPr id="2" name="Title Placeholder 1"/>
          <p:cNvSpPr>
            <a:spLocks noGrp="1"/>
          </p:cNvSpPr>
          <p:nvPr userDrawn="1">
            <p:ph type="title"/>
          </p:nvPr>
        </p:nvSpPr>
        <p:spPr>
          <a:xfrm>
            <a:off x="226827" y="202018"/>
            <a:ext cx="10397239" cy="120147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userDrawn="1">
            <p:ph type="body" idx="1"/>
          </p:nvPr>
        </p:nvSpPr>
        <p:spPr>
          <a:xfrm>
            <a:off x="227013" y="1557339"/>
            <a:ext cx="10397053" cy="46434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624066" y="382087"/>
            <a:ext cx="1346791" cy="1021411"/>
          </a:xfrm>
          <a:prstGeom prst="rect">
            <a:avLst/>
          </a:prstGeom>
        </p:spPr>
      </p:pic>
      <p:grpSp>
        <p:nvGrpSpPr>
          <p:cNvPr id="15" name="Group 14"/>
          <p:cNvGrpSpPr>
            <a:grpSpLocks noChangeAspect="1"/>
          </p:cNvGrpSpPr>
          <p:nvPr userDrawn="1"/>
        </p:nvGrpSpPr>
        <p:grpSpPr>
          <a:xfrm>
            <a:off x="3060000" y="6600221"/>
            <a:ext cx="3060000" cy="257779"/>
            <a:chOff x="3113" y="5837479"/>
            <a:chExt cx="12207237" cy="1028355"/>
          </a:xfrm>
        </p:grpSpPr>
        <p:pic>
          <p:nvPicPr>
            <p:cNvPr id="16" name="Picture 1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8" name="Picture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20" name="Picture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grpSp>
        <p:nvGrpSpPr>
          <p:cNvPr id="21" name="Group 20"/>
          <p:cNvGrpSpPr>
            <a:grpSpLocks noChangeAspect="1"/>
          </p:cNvGrpSpPr>
          <p:nvPr userDrawn="1"/>
        </p:nvGrpSpPr>
        <p:grpSpPr>
          <a:xfrm>
            <a:off x="6120000" y="6600221"/>
            <a:ext cx="3060000" cy="257779"/>
            <a:chOff x="3113" y="5837479"/>
            <a:chExt cx="12207237" cy="1028355"/>
          </a:xfrm>
        </p:grpSpPr>
        <p:pic>
          <p:nvPicPr>
            <p:cNvPr id="22" name="Picture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23" name="Picture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24" name="Picture 2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pic>
        <p:nvPicPr>
          <p:cNvPr id="29" name="Picture 2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3832" y="6345833"/>
            <a:ext cx="356007" cy="237439"/>
          </a:xfrm>
          <a:prstGeom prst="rect">
            <a:avLst/>
          </a:prstGeom>
        </p:spPr>
      </p:pic>
      <p:sp>
        <p:nvSpPr>
          <p:cNvPr id="4" name="Rectangle 3"/>
          <p:cNvSpPr/>
          <p:nvPr userDrawn="1"/>
        </p:nvSpPr>
        <p:spPr>
          <a:xfrm>
            <a:off x="620486" y="6345834"/>
            <a:ext cx="10374085" cy="246221"/>
          </a:xfrm>
          <a:prstGeom prst="rect">
            <a:avLst/>
          </a:prstGeom>
        </p:spPr>
        <p:txBody>
          <a:bodyPr wrap="square">
            <a:spAutoFit/>
          </a:bodyPr>
          <a:lstStyle/>
          <a:p>
            <a:r>
              <a:rPr lang="en-US" sz="1000" b="0" i="0" kern="1200" dirty="0">
                <a:solidFill>
                  <a:schemeClr val="bg1">
                    <a:lumMod val="50000"/>
                  </a:schemeClr>
                </a:solidFill>
                <a:effectLst/>
                <a:latin typeface="+mn-lt"/>
                <a:ea typeface="+mn-ea"/>
                <a:cs typeface="+mn-cs"/>
              </a:rPr>
              <a:t>This project has received funding from the European Union’s Horizon 2020 research and innovation </a:t>
            </a:r>
            <a:r>
              <a:rPr lang="en-US" sz="1000" b="0" i="0" kern="1200" dirty="0" err="1">
                <a:solidFill>
                  <a:schemeClr val="bg1">
                    <a:lumMod val="50000"/>
                  </a:schemeClr>
                </a:solidFill>
                <a:effectLst/>
                <a:latin typeface="+mn-lt"/>
                <a:ea typeface="+mn-ea"/>
                <a:cs typeface="+mn-cs"/>
              </a:rPr>
              <a:t>programme</a:t>
            </a:r>
            <a:r>
              <a:rPr lang="en-US" sz="1000" b="0" i="0" kern="1200" dirty="0">
                <a:solidFill>
                  <a:schemeClr val="bg1">
                    <a:lumMod val="50000"/>
                  </a:schemeClr>
                </a:solidFill>
                <a:effectLst/>
                <a:latin typeface="+mn-lt"/>
                <a:ea typeface="+mn-ea"/>
                <a:cs typeface="+mn-cs"/>
              </a:rPr>
              <a:t> under grant agreement No 870548.</a:t>
            </a:r>
            <a:endParaRPr lang="en-US" sz="1000" dirty="0">
              <a:solidFill>
                <a:schemeClr val="bg1">
                  <a:lumMod val="50000"/>
                </a:schemeClr>
              </a:solidFill>
            </a:endParaRPr>
          </a:p>
        </p:txBody>
      </p:sp>
      <p:grpSp>
        <p:nvGrpSpPr>
          <p:cNvPr id="30" name="Group 29"/>
          <p:cNvGrpSpPr>
            <a:grpSpLocks noChangeAspect="1"/>
          </p:cNvGrpSpPr>
          <p:nvPr userDrawn="1"/>
        </p:nvGrpSpPr>
        <p:grpSpPr>
          <a:xfrm>
            <a:off x="9180000" y="6608224"/>
            <a:ext cx="3012000" cy="288965"/>
            <a:chOff x="3113" y="5837479"/>
            <a:chExt cx="12015751" cy="1152765"/>
          </a:xfrm>
        </p:grpSpPr>
        <p:pic>
          <p:nvPicPr>
            <p:cNvPr id="31" name="Picture 30"/>
            <p:cNvPicPr>
              <a:picLocks noChangeAspect="1"/>
            </p:cNvPicPr>
            <p:nvPr userDrawn="1"/>
          </p:nvPicPr>
          <p:blipFill rotWithShape="1">
            <a:blip r:embed="rId16" cstate="print">
              <a:extLst>
                <a:ext uri="{28A0092B-C50C-407E-A947-70E740481C1C}">
                  <a14:useLocalDpi xmlns:a14="http://schemas.microsoft.com/office/drawing/2010/main" val="0"/>
                </a:ext>
              </a:extLst>
            </a:blip>
            <a:srcRect t="1" r="4706" b="-12098"/>
            <a:stretch/>
          </p:blipFill>
          <p:spPr>
            <a:xfrm>
              <a:off x="8141271" y="5837479"/>
              <a:ext cx="3877593" cy="1152765"/>
            </a:xfrm>
            <a:prstGeom prst="rect">
              <a:avLst/>
            </a:prstGeom>
          </p:spPr>
        </p:pic>
        <p:pic>
          <p:nvPicPr>
            <p:cNvPr id="32" name="Picture 3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33" name="Picture 3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Tree>
    <p:extLst>
      <p:ext uri="{BB962C8B-B14F-4D97-AF65-F5344CB8AC3E}">
        <p14:creationId xmlns:p14="http://schemas.microsoft.com/office/powerpoint/2010/main" val="151585154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sldNum="0" hdr="0" ftr="0"/>
  <p:txStyles>
    <p:titleStyle>
      <a:lvl1pPr algn="l" defTabSz="914400" rtl="0" eaLnBrk="1" latinLnBrk="0" hangingPunct="1">
        <a:lnSpc>
          <a:spcPct val="90000"/>
        </a:lnSpc>
        <a:spcBef>
          <a:spcPct val="0"/>
        </a:spcBef>
        <a:buNone/>
        <a:defRPr sz="38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p15:clr>
            <a:srgbClr val="F26B43"/>
          </p15:clr>
        </p15:guide>
        <p15:guide id="2" pos="98">
          <p15:clr>
            <a:srgbClr val="F26B43"/>
          </p15:clr>
        </p15:guide>
        <p15:guide id="3" orient="horz" pos="4247">
          <p15:clr>
            <a:srgbClr val="F26B43"/>
          </p15:clr>
        </p15:guide>
        <p15:guide id="5" orient="horz" pos="119">
          <p15:clr>
            <a:srgbClr val="F26B43"/>
          </p15:clr>
        </p15:guide>
        <p15:guide id="6" orient="horz" pos="890">
          <p15:clr>
            <a:srgbClr val="F26B43"/>
          </p15:clr>
        </p15:guide>
        <p15:guide id="7" pos="143">
          <p15:clr>
            <a:srgbClr val="F26B43"/>
          </p15:clr>
        </p15:guide>
        <p15:guide id="8" pos="6698">
          <p15:clr>
            <a:srgbClr val="F26B43"/>
          </p15:clr>
        </p15:guide>
        <p15:guide id="9" orient="horz" pos="981">
          <p15:clr>
            <a:srgbClr val="F26B43"/>
          </p15:clr>
        </p15:guide>
        <p15:guide id="10" orient="horz" pos="3906">
          <p15:clr>
            <a:srgbClr val="F26B43"/>
          </p15:clr>
        </p15:guide>
        <p15:guide id="11" pos="7582">
          <p15:clr>
            <a:srgbClr val="F26B43"/>
          </p15:clr>
        </p15:guide>
        <p15:guide id="12" orient="horz" pos="39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p:cNvGrpSpPr/>
          <p:nvPr userDrawn="1"/>
        </p:nvGrpSpPr>
        <p:grpSpPr>
          <a:xfrm>
            <a:off x="3113" y="5837479"/>
            <a:ext cx="12207237" cy="1028355"/>
            <a:chOff x="3113" y="5837479"/>
            <a:chExt cx="12207237" cy="1028355"/>
          </a:xfrm>
        </p:grpSpPr>
        <p:pic>
          <p:nvPicPr>
            <p:cNvPr id="19" name="Pictur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7" name="Picture 1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
        <p:nvSpPr>
          <p:cNvPr id="2" name="Title Placeholder 1"/>
          <p:cNvSpPr>
            <a:spLocks noGrp="1"/>
          </p:cNvSpPr>
          <p:nvPr userDrawn="1">
            <p:ph type="title"/>
          </p:nvPr>
        </p:nvSpPr>
        <p:spPr>
          <a:xfrm>
            <a:off x="226827" y="202018"/>
            <a:ext cx="10397239" cy="120147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userDrawn="1">
            <p:ph type="body" idx="1"/>
          </p:nvPr>
        </p:nvSpPr>
        <p:spPr>
          <a:xfrm>
            <a:off x="227013" y="1557339"/>
            <a:ext cx="10397053" cy="43926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24066" y="382087"/>
            <a:ext cx="1346791" cy="1021411"/>
          </a:xfrm>
          <a:prstGeom prst="rect">
            <a:avLst/>
          </a:prstGeom>
        </p:spPr>
      </p:pic>
    </p:spTree>
    <p:extLst>
      <p:ext uri="{BB962C8B-B14F-4D97-AF65-F5344CB8AC3E}">
        <p14:creationId xmlns:p14="http://schemas.microsoft.com/office/powerpoint/2010/main" val="6088086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sldNum="0" hdr="0" ftr="0"/>
  <p:txStyles>
    <p:titleStyle>
      <a:lvl1pPr algn="l" defTabSz="914400" rtl="0" eaLnBrk="1" latinLnBrk="0" hangingPunct="1">
        <a:lnSpc>
          <a:spcPct val="90000"/>
        </a:lnSpc>
        <a:spcBef>
          <a:spcPct val="0"/>
        </a:spcBef>
        <a:buNone/>
        <a:defRPr sz="38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p15:clr>
            <a:srgbClr val="F26B43"/>
          </p15:clr>
        </p15:guide>
        <p15:guide id="2" pos="98">
          <p15:clr>
            <a:srgbClr val="F26B43"/>
          </p15:clr>
        </p15:guide>
        <p15:guide id="3" orient="horz" pos="4247">
          <p15:clr>
            <a:srgbClr val="F26B43"/>
          </p15:clr>
        </p15:guide>
        <p15:guide id="5" orient="horz" pos="119">
          <p15:clr>
            <a:srgbClr val="F26B43"/>
          </p15:clr>
        </p15:guide>
        <p15:guide id="6" orient="horz" pos="890">
          <p15:clr>
            <a:srgbClr val="F26B43"/>
          </p15:clr>
        </p15:guide>
        <p15:guide id="7" pos="143">
          <p15:clr>
            <a:srgbClr val="F26B43"/>
          </p15:clr>
        </p15:guide>
        <p15:guide id="8" pos="6698">
          <p15:clr>
            <a:srgbClr val="F26B43"/>
          </p15:clr>
        </p15:guide>
        <p15:guide id="9" orient="horz" pos="981">
          <p15:clr>
            <a:srgbClr val="F26B43"/>
          </p15:clr>
        </p15:guide>
        <p15:guide id="10" orient="horz" pos="3748">
          <p15:clr>
            <a:srgbClr val="F26B43"/>
          </p15:clr>
        </p15:guide>
        <p15:guide id="11" pos="7582">
          <p15:clr>
            <a:srgbClr val="F26B43"/>
          </p15:clr>
        </p15:guide>
        <p15:guide id="12" orient="horz" pos="399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g12b0e59290c_3_137"/>
          <p:cNvGrpSpPr/>
          <p:nvPr/>
        </p:nvGrpSpPr>
        <p:grpSpPr>
          <a:xfrm>
            <a:off x="0" y="6600389"/>
            <a:ext cx="3060354" cy="257809"/>
            <a:chOff x="3113" y="5837479"/>
            <a:chExt cx="12207237" cy="1028355"/>
          </a:xfrm>
        </p:grpSpPr>
        <p:pic>
          <p:nvPicPr>
            <p:cNvPr id="7" name="Google Shape;7;g12b0e59290c_3_137"/>
            <p:cNvPicPr preferRelativeResize="0"/>
            <p:nvPr/>
          </p:nvPicPr>
          <p:blipFill rotWithShape="1">
            <a:blip r:embed="rId26">
              <a:alphaModFix/>
            </a:blip>
            <a:srcRect/>
            <a:stretch/>
          </p:blipFill>
          <p:spPr>
            <a:xfrm>
              <a:off x="8141271" y="5837479"/>
              <a:ext cx="4069079" cy="1028355"/>
            </a:xfrm>
            <a:prstGeom prst="rect">
              <a:avLst/>
            </a:prstGeom>
            <a:noFill/>
            <a:ln>
              <a:noFill/>
            </a:ln>
          </p:spPr>
        </p:pic>
        <p:pic>
          <p:nvPicPr>
            <p:cNvPr id="8" name="Google Shape;8;g12b0e59290c_3_137"/>
            <p:cNvPicPr preferRelativeResize="0"/>
            <p:nvPr/>
          </p:nvPicPr>
          <p:blipFill rotWithShape="1">
            <a:blip r:embed="rId26">
              <a:alphaModFix/>
            </a:blip>
            <a:srcRect/>
            <a:stretch/>
          </p:blipFill>
          <p:spPr>
            <a:xfrm>
              <a:off x="4072192" y="5837479"/>
              <a:ext cx="4069079" cy="1028355"/>
            </a:xfrm>
            <a:prstGeom prst="rect">
              <a:avLst/>
            </a:prstGeom>
            <a:noFill/>
            <a:ln>
              <a:noFill/>
            </a:ln>
          </p:spPr>
        </p:pic>
        <p:pic>
          <p:nvPicPr>
            <p:cNvPr id="9" name="Google Shape;9;g12b0e59290c_3_137"/>
            <p:cNvPicPr preferRelativeResize="0"/>
            <p:nvPr/>
          </p:nvPicPr>
          <p:blipFill rotWithShape="1">
            <a:blip r:embed="rId26">
              <a:alphaModFix/>
            </a:blip>
            <a:srcRect/>
            <a:stretch/>
          </p:blipFill>
          <p:spPr>
            <a:xfrm>
              <a:off x="3113" y="5837479"/>
              <a:ext cx="4069079" cy="1028355"/>
            </a:xfrm>
            <a:prstGeom prst="rect">
              <a:avLst/>
            </a:prstGeom>
            <a:noFill/>
            <a:ln>
              <a:noFill/>
            </a:ln>
          </p:spPr>
        </p:pic>
      </p:grpSp>
      <p:sp>
        <p:nvSpPr>
          <p:cNvPr id="10" name="Google Shape;10;g12b0e59290c_3_137"/>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12b0e59290c_3_137"/>
          <p:cNvSpPr txBox="1">
            <a:spLocks noGrp="1"/>
          </p:cNvSpPr>
          <p:nvPr>
            <p:ph type="body" idx="1"/>
          </p:nvPr>
        </p:nvSpPr>
        <p:spPr>
          <a:xfrm>
            <a:off x="227013" y="1557339"/>
            <a:ext cx="10397100" cy="464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a:buChar char="▪"/>
              <a:defRPr sz="2800" b="0" i="0" u="none" strike="noStrike" cap="none">
                <a:solidFill>
                  <a:schemeClr val="dk1"/>
                </a:solidFill>
                <a:latin typeface="Verdana"/>
                <a:ea typeface="Verdana"/>
                <a:cs typeface="Verdana"/>
                <a:sym typeface="Verdana"/>
              </a:defRPr>
            </a:lvl1pPr>
            <a:lvl2pPr marL="914400" marR="0" lvl="1" indent="-393700" algn="l" rtl="0">
              <a:lnSpc>
                <a:spcPct val="90000"/>
              </a:lnSpc>
              <a:spcBef>
                <a:spcPts val="500"/>
              </a:spcBef>
              <a:spcAft>
                <a:spcPts val="0"/>
              </a:spcAft>
              <a:buClr>
                <a:schemeClr val="dk1"/>
              </a:buClr>
              <a:buSzPts val="2600"/>
              <a:buFont typeface="Noto Sans"/>
              <a:buChar char="▪"/>
              <a:defRPr sz="2600" b="0" i="0" u="none" strike="noStrike" cap="none">
                <a:solidFill>
                  <a:schemeClr val="dk1"/>
                </a:solidFill>
                <a:latin typeface="Verdana"/>
                <a:ea typeface="Verdana"/>
                <a:cs typeface="Verdana"/>
                <a:sym typeface="Verdana"/>
              </a:defRPr>
            </a:lvl2pPr>
            <a:lvl3pPr marL="1371600" marR="0" lvl="2" indent="-393700" algn="l" rtl="0">
              <a:lnSpc>
                <a:spcPct val="90000"/>
              </a:lnSpc>
              <a:spcBef>
                <a:spcPts val="500"/>
              </a:spcBef>
              <a:spcAft>
                <a:spcPts val="0"/>
              </a:spcAft>
              <a:buClr>
                <a:schemeClr val="dk1"/>
              </a:buClr>
              <a:buSzPts val="2600"/>
              <a:buFont typeface="Noto Sans"/>
              <a:buChar char="▪"/>
              <a:defRPr sz="2600" b="0" i="0" u="none" strike="noStrike" cap="none">
                <a:solidFill>
                  <a:schemeClr val="dk1"/>
                </a:solidFill>
                <a:latin typeface="Verdana"/>
                <a:ea typeface="Verdana"/>
                <a:cs typeface="Verdana"/>
                <a:sym typeface="Verdana"/>
              </a:defRPr>
            </a:lvl3pPr>
            <a:lvl4pPr marL="1828800" marR="0" lvl="3"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Verdana"/>
                <a:ea typeface="Verdana"/>
                <a:cs typeface="Verdana"/>
                <a:sym typeface="Verdana"/>
              </a:defRPr>
            </a:lvl4pPr>
            <a:lvl5pPr marL="2286000" marR="0" lvl="4" indent="-381000" algn="l" rtl="0">
              <a:lnSpc>
                <a:spcPct val="90000"/>
              </a:lnSpc>
              <a:spcBef>
                <a:spcPts val="500"/>
              </a:spcBef>
              <a:spcAft>
                <a:spcPts val="0"/>
              </a:spcAft>
              <a:buClr>
                <a:schemeClr val="dk1"/>
              </a:buClr>
              <a:buSzPts val="2400"/>
              <a:buFont typeface="Noto Sans"/>
              <a:buChar char="▪"/>
              <a:defRPr sz="24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pic>
        <p:nvPicPr>
          <p:cNvPr id="12" name="Google Shape;12;g12b0e59290c_3_137"/>
          <p:cNvPicPr preferRelativeResize="0"/>
          <p:nvPr/>
        </p:nvPicPr>
        <p:blipFill rotWithShape="1">
          <a:blip r:embed="rId27">
            <a:alphaModFix/>
          </a:blip>
          <a:srcRect/>
          <a:stretch/>
        </p:blipFill>
        <p:spPr>
          <a:xfrm>
            <a:off x="10624066" y="382087"/>
            <a:ext cx="1346791" cy="1021411"/>
          </a:xfrm>
          <a:prstGeom prst="rect">
            <a:avLst/>
          </a:prstGeom>
          <a:noFill/>
          <a:ln>
            <a:noFill/>
          </a:ln>
        </p:spPr>
      </p:pic>
      <p:grpSp>
        <p:nvGrpSpPr>
          <p:cNvPr id="13" name="Google Shape;13;g12b0e59290c_3_137"/>
          <p:cNvGrpSpPr/>
          <p:nvPr/>
        </p:nvGrpSpPr>
        <p:grpSpPr>
          <a:xfrm>
            <a:off x="3060000" y="6600389"/>
            <a:ext cx="3060354" cy="257809"/>
            <a:chOff x="3113" y="5837479"/>
            <a:chExt cx="12207237" cy="1028355"/>
          </a:xfrm>
        </p:grpSpPr>
        <p:pic>
          <p:nvPicPr>
            <p:cNvPr id="14" name="Google Shape;14;g12b0e59290c_3_137"/>
            <p:cNvPicPr preferRelativeResize="0"/>
            <p:nvPr/>
          </p:nvPicPr>
          <p:blipFill rotWithShape="1">
            <a:blip r:embed="rId26">
              <a:alphaModFix/>
            </a:blip>
            <a:srcRect/>
            <a:stretch/>
          </p:blipFill>
          <p:spPr>
            <a:xfrm>
              <a:off x="8141271" y="5837479"/>
              <a:ext cx="4069079" cy="1028355"/>
            </a:xfrm>
            <a:prstGeom prst="rect">
              <a:avLst/>
            </a:prstGeom>
            <a:noFill/>
            <a:ln>
              <a:noFill/>
            </a:ln>
          </p:spPr>
        </p:pic>
        <p:pic>
          <p:nvPicPr>
            <p:cNvPr id="15" name="Google Shape;15;g12b0e59290c_3_137"/>
            <p:cNvPicPr preferRelativeResize="0"/>
            <p:nvPr/>
          </p:nvPicPr>
          <p:blipFill rotWithShape="1">
            <a:blip r:embed="rId26">
              <a:alphaModFix/>
            </a:blip>
            <a:srcRect/>
            <a:stretch/>
          </p:blipFill>
          <p:spPr>
            <a:xfrm>
              <a:off x="4072192" y="5837479"/>
              <a:ext cx="4069079" cy="1028355"/>
            </a:xfrm>
            <a:prstGeom prst="rect">
              <a:avLst/>
            </a:prstGeom>
            <a:noFill/>
            <a:ln>
              <a:noFill/>
            </a:ln>
          </p:spPr>
        </p:pic>
        <p:pic>
          <p:nvPicPr>
            <p:cNvPr id="16" name="Google Shape;16;g12b0e59290c_3_137"/>
            <p:cNvPicPr preferRelativeResize="0"/>
            <p:nvPr/>
          </p:nvPicPr>
          <p:blipFill rotWithShape="1">
            <a:blip r:embed="rId26">
              <a:alphaModFix/>
            </a:blip>
            <a:srcRect/>
            <a:stretch/>
          </p:blipFill>
          <p:spPr>
            <a:xfrm>
              <a:off x="3113" y="5837479"/>
              <a:ext cx="4069079" cy="1028355"/>
            </a:xfrm>
            <a:prstGeom prst="rect">
              <a:avLst/>
            </a:prstGeom>
            <a:noFill/>
            <a:ln>
              <a:noFill/>
            </a:ln>
          </p:spPr>
        </p:pic>
      </p:grpSp>
      <p:grpSp>
        <p:nvGrpSpPr>
          <p:cNvPr id="17" name="Google Shape;17;g12b0e59290c_3_137"/>
          <p:cNvGrpSpPr/>
          <p:nvPr/>
        </p:nvGrpSpPr>
        <p:grpSpPr>
          <a:xfrm>
            <a:off x="6120000" y="6600389"/>
            <a:ext cx="3060354" cy="257809"/>
            <a:chOff x="3113" y="5837479"/>
            <a:chExt cx="12207237" cy="1028355"/>
          </a:xfrm>
        </p:grpSpPr>
        <p:pic>
          <p:nvPicPr>
            <p:cNvPr id="18" name="Google Shape;18;g12b0e59290c_3_137"/>
            <p:cNvPicPr preferRelativeResize="0"/>
            <p:nvPr/>
          </p:nvPicPr>
          <p:blipFill rotWithShape="1">
            <a:blip r:embed="rId26">
              <a:alphaModFix/>
            </a:blip>
            <a:srcRect/>
            <a:stretch/>
          </p:blipFill>
          <p:spPr>
            <a:xfrm>
              <a:off x="8141271" y="5837479"/>
              <a:ext cx="4069079" cy="1028355"/>
            </a:xfrm>
            <a:prstGeom prst="rect">
              <a:avLst/>
            </a:prstGeom>
            <a:noFill/>
            <a:ln>
              <a:noFill/>
            </a:ln>
          </p:spPr>
        </p:pic>
        <p:pic>
          <p:nvPicPr>
            <p:cNvPr id="19" name="Google Shape;19;g12b0e59290c_3_137"/>
            <p:cNvPicPr preferRelativeResize="0"/>
            <p:nvPr/>
          </p:nvPicPr>
          <p:blipFill rotWithShape="1">
            <a:blip r:embed="rId26">
              <a:alphaModFix/>
            </a:blip>
            <a:srcRect/>
            <a:stretch/>
          </p:blipFill>
          <p:spPr>
            <a:xfrm>
              <a:off x="4072192" y="5837479"/>
              <a:ext cx="4069079" cy="1028355"/>
            </a:xfrm>
            <a:prstGeom prst="rect">
              <a:avLst/>
            </a:prstGeom>
            <a:noFill/>
            <a:ln>
              <a:noFill/>
            </a:ln>
          </p:spPr>
        </p:pic>
        <p:pic>
          <p:nvPicPr>
            <p:cNvPr id="20" name="Google Shape;20;g12b0e59290c_3_137"/>
            <p:cNvPicPr preferRelativeResize="0"/>
            <p:nvPr/>
          </p:nvPicPr>
          <p:blipFill rotWithShape="1">
            <a:blip r:embed="rId26">
              <a:alphaModFix/>
            </a:blip>
            <a:srcRect/>
            <a:stretch/>
          </p:blipFill>
          <p:spPr>
            <a:xfrm>
              <a:off x="3113" y="5837479"/>
              <a:ext cx="4069079" cy="1028355"/>
            </a:xfrm>
            <a:prstGeom prst="rect">
              <a:avLst/>
            </a:prstGeom>
            <a:noFill/>
            <a:ln>
              <a:noFill/>
            </a:ln>
          </p:spPr>
        </p:pic>
      </p:grpSp>
      <p:pic>
        <p:nvPicPr>
          <p:cNvPr id="21" name="Google Shape;21;g12b0e59290c_3_137"/>
          <p:cNvPicPr preferRelativeResize="0"/>
          <p:nvPr/>
        </p:nvPicPr>
        <p:blipFill rotWithShape="1">
          <a:blip r:embed="rId28">
            <a:alphaModFix/>
          </a:blip>
          <a:srcRect/>
          <a:stretch/>
        </p:blipFill>
        <p:spPr>
          <a:xfrm>
            <a:off x="283832" y="6345833"/>
            <a:ext cx="356007" cy="237439"/>
          </a:xfrm>
          <a:prstGeom prst="rect">
            <a:avLst/>
          </a:prstGeom>
          <a:noFill/>
          <a:ln>
            <a:noFill/>
          </a:ln>
        </p:spPr>
      </p:pic>
      <p:sp>
        <p:nvSpPr>
          <p:cNvPr id="22" name="Google Shape;22;g12b0e59290c_3_137"/>
          <p:cNvSpPr/>
          <p:nvPr/>
        </p:nvSpPr>
        <p:spPr>
          <a:xfrm>
            <a:off x="620486" y="6345834"/>
            <a:ext cx="10374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NO" sz="1000" b="0" i="0" u="none" strike="noStrike" cap="none">
                <a:solidFill>
                  <a:srgbClr val="7F7F7F"/>
                </a:solidFill>
                <a:latin typeface="Verdana"/>
                <a:ea typeface="Verdana"/>
                <a:cs typeface="Verdana"/>
                <a:sym typeface="Verdana"/>
              </a:rPr>
              <a:t>This project has received funding from the European Union’s Horizon 2020 research and innovation programme under grant agreement No 870548.</a:t>
            </a:r>
            <a:endParaRPr sz="1000" b="0" i="0" u="none" strike="noStrike" cap="none">
              <a:solidFill>
                <a:srgbClr val="7F7F7F"/>
              </a:solidFill>
              <a:latin typeface="Verdana"/>
              <a:ea typeface="Verdana"/>
              <a:cs typeface="Verdana"/>
              <a:sym typeface="Verdana"/>
            </a:endParaRPr>
          </a:p>
        </p:txBody>
      </p:sp>
      <p:grpSp>
        <p:nvGrpSpPr>
          <p:cNvPr id="23" name="Google Shape;23;g12b0e59290c_3_137"/>
          <p:cNvGrpSpPr/>
          <p:nvPr/>
        </p:nvGrpSpPr>
        <p:grpSpPr>
          <a:xfrm>
            <a:off x="9180000" y="6608392"/>
            <a:ext cx="3012349" cy="288998"/>
            <a:chOff x="3113" y="5837479"/>
            <a:chExt cx="12015752" cy="1152765"/>
          </a:xfrm>
        </p:grpSpPr>
        <p:pic>
          <p:nvPicPr>
            <p:cNvPr id="24" name="Google Shape;24;g12b0e59290c_3_137"/>
            <p:cNvPicPr preferRelativeResize="0"/>
            <p:nvPr/>
          </p:nvPicPr>
          <p:blipFill rotWithShape="1">
            <a:blip r:embed="rId26">
              <a:alphaModFix/>
            </a:blip>
            <a:srcRect r="4707" b="-12095"/>
            <a:stretch/>
          </p:blipFill>
          <p:spPr>
            <a:xfrm>
              <a:off x="8141271" y="5837479"/>
              <a:ext cx="3877594" cy="1152765"/>
            </a:xfrm>
            <a:prstGeom prst="rect">
              <a:avLst/>
            </a:prstGeom>
            <a:noFill/>
            <a:ln>
              <a:noFill/>
            </a:ln>
          </p:spPr>
        </p:pic>
        <p:pic>
          <p:nvPicPr>
            <p:cNvPr id="25" name="Google Shape;25;g12b0e59290c_3_137"/>
            <p:cNvPicPr preferRelativeResize="0"/>
            <p:nvPr/>
          </p:nvPicPr>
          <p:blipFill rotWithShape="1">
            <a:blip r:embed="rId26">
              <a:alphaModFix/>
            </a:blip>
            <a:srcRect/>
            <a:stretch/>
          </p:blipFill>
          <p:spPr>
            <a:xfrm>
              <a:off x="4072192" y="5837479"/>
              <a:ext cx="4069079" cy="1028355"/>
            </a:xfrm>
            <a:prstGeom prst="rect">
              <a:avLst/>
            </a:prstGeom>
            <a:noFill/>
            <a:ln>
              <a:noFill/>
            </a:ln>
          </p:spPr>
        </p:pic>
        <p:pic>
          <p:nvPicPr>
            <p:cNvPr id="26" name="Google Shape;26;g12b0e59290c_3_137"/>
            <p:cNvPicPr preferRelativeResize="0"/>
            <p:nvPr/>
          </p:nvPicPr>
          <p:blipFill rotWithShape="1">
            <a:blip r:embed="rId26">
              <a:alphaModFix/>
            </a:blip>
            <a:srcRect/>
            <a:stretch/>
          </p:blipFill>
          <p:spPr>
            <a:xfrm>
              <a:off x="3113" y="5837479"/>
              <a:ext cx="4069079" cy="1028355"/>
            </a:xfrm>
            <a:prstGeom prst="rect">
              <a:avLst/>
            </a:prstGeom>
            <a:noFill/>
            <a:ln>
              <a:noFill/>
            </a:ln>
          </p:spPr>
        </p:pic>
      </p:grpSp>
    </p:spTree>
    <p:extLst>
      <p:ext uri="{BB962C8B-B14F-4D97-AF65-F5344CB8AC3E}">
        <p14:creationId xmlns:p14="http://schemas.microsoft.com/office/powerpoint/2010/main" val="539964262"/>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3">
          <p15:clr>
            <a:srgbClr val="F26B43"/>
          </p15:clr>
        </p15:guide>
        <p15:guide id="2" pos="98">
          <p15:clr>
            <a:srgbClr val="F26B43"/>
          </p15:clr>
        </p15:guide>
        <p15:guide id="3" orient="horz" pos="4247">
          <p15:clr>
            <a:srgbClr val="F26B43"/>
          </p15:clr>
        </p15:guide>
        <p15:guide id="4" orient="horz" pos="119">
          <p15:clr>
            <a:srgbClr val="F26B43"/>
          </p15:clr>
        </p15:guide>
        <p15:guide id="5" orient="horz" pos="890">
          <p15:clr>
            <a:srgbClr val="F26B43"/>
          </p15:clr>
        </p15:guide>
        <p15:guide id="6" pos="143">
          <p15:clr>
            <a:srgbClr val="F26B43"/>
          </p15:clr>
        </p15:guide>
        <p15:guide id="7" pos="6698">
          <p15:clr>
            <a:srgbClr val="F26B43"/>
          </p15:clr>
        </p15:guide>
        <p15:guide id="8" orient="horz" pos="981">
          <p15:clr>
            <a:srgbClr val="F26B43"/>
          </p15:clr>
        </p15:guide>
        <p15:guide id="9" orient="horz" pos="3906">
          <p15:clr>
            <a:srgbClr val="F26B43"/>
          </p15:clr>
        </p15:guide>
        <p15:guide id="10" pos="7582">
          <p15:clr>
            <a:srgbClr val="F26B43"/>
          </p15:clr>
        </p15:guide>
        <p15:guide id="11" orient="horz" pos="39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a:xfrm>
            <a:off x="0" y="6600221"/>
            <a:ext cx="3060000" cy="257779"/>
            <a:chOff x="3113" y="5837479"/>
            <a:chExt cx="12207237" cy="1028355"/>
          </a:xfrm>
        </p:grpSpPr>
        <p:pic>
          <p:nvPicPr>
            <p:cNvPr id="19" name="Pictur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7" name="Picture 1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
        <p:nvSpPr>
          <p:cNvPr id="2" name="Title Placeholder 1"/>
          <p:cNvSpPr>
            <a:spLocks noGrp="1"/>
          </p:cNvSpPr>
          <p:nvPr userDrawn="1">
            <p:ph type="title"/>
          </p:nvPr>
        </p:nvSpPr>
        <p:spPr>
          <a:xfrm>
            <a:off x="226827" y="202018"/>
            <a:ext cx="10397239" cy="120147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userDrawn="1">
            <p:ph type="body" idx="1"/>
          </p:nvPr>
        </p:nvSpPr>
        <p:spPr>
          <a:xfrm>
            <a:off x="227013" y="1557339"/>
            <a:ext cx="10397053" cy="46434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24066" y="382087"/>
            <a:ext cx="1346791" cy="1021411"/>
          </a:xfrm>
          <a:prstGeom prst="rect">
            <a:avLst/>
          </a:prstGeom>
        </p:spPr>
      </p:pic>
      <p:grpSp>
        <p:nvGrpSpPr>
          <p:cNvPr id="15" name="Group 14"/>
          <p:cNvGrpSpPr>
            <a:grpSpLocks noChangeAspect="1"/>
          </p:cNvGrpSpPr>
          <p:nvPr userDrawn="1"/>
        </p:nvGrpSpPr>
        <p:grpSpPr>
          <a:xfrm>
            <a:off x="3060000" y="6600221"/>
            <a:ext cx="3060000" cy="257779"/>
            <a:chOff x="3113" y="5837479"/>
            <a:chExt cx="12207237" cy="1028355"/>
          </a:xfrm>
        </p:grpSpPr>
        <p:pic>
          <p:nvPicPr>
            <p:cNvPr id="16" name="Picture 15"/>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18" name="Picture 1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20" name="Picture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grpSp>
        <p:nvGrpSpPr>
          <p:cNvPr id="21" name="Group 20"/>
          <p:cNvGrpSpPr>
            <a:grpSpLocks noChangeAspect="1"/>
          </p:cNvGrpSpPr>
          <p:nvPr userDrawn="1"/>
        </p:nvGrpSpPr>
        <p:grpSpPr>
          <a:xfrm>
            <a:off x="6120000" y="6600221"/>
            <a:ext cx="3060000" cy="257779"/>
            <a:chOff x="3113" y="5837479"/>
            <a:chExt cx="12207237" cy="1028355"/>
          </a:xfrm>
        </p:grpSpPr>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1271" y="5837479"/>
              <a:ext cx="4069079" cy="1028355"/>
            </a:xfrm>
            <a:prstGeom prst="rect">
              <a:avLst/>
            </a:prstGeom>
          </p:spPr>
        </p:pic>
        <p:pic>
          <p:nvPicPr>
            <p:cNvPr id="23" name="Picture 2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24" name="Picture 2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pic>
        <p:nvPicPr>
          <p:cNvPr id="29" name="Picture 2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3832" y="6345833"/>
            <a:ext cx="356007" cy="237439"/>
          </a:xfrm>
          <a:prstGeom prst="rect">
            <a:avLst/>
          </a:prstGeom>
        </p:spPr>
      </p:pic>
      <p:sp>
        <p:nvSpPr>
          <p:cNvPr id="4" name="Rectangle 3"/>
          <p:cNvSpPr/>
          <p:nvPr userDrawn="1"/>
        </p:nvSpPr>
        <p:spPr>
          <a:xfrm>
            <a:off x="620486" y="6345834"/>
            <a:ext cx="10374085" cy="246221"/>
          </a:xfrm>
          <a:prstGeom prst="rect">
            <a:avLst/>
          </a:prstGeom>
        </p:spPr>
        <p:txBody>
          <a:bodyPr wrap="square">
            <a:spAutoFit/>
          </a:bodyPr>
          <a:lstStyle/>
          <a:p>
            <a:r>
              <a:rPr lang="en-US" sz="1000" b="0" i="0" kern="1200" dirty="0">
                <a:solidFill>
                  <a:schemeClr val="bg1">
                    <a:lumMod val="50000"/>
                  </a:schemeClr>
                </a:solidFill>
                <a:effectLst/>
                <a:latin typeface="+mn-lt"/>
                <a:ea typeface="+mn-ea"/>
                <a:cs typeface="+mn-cs"/>
              </a:rPr>
              <a:t>This project has received funding from the European Union’s Horizon 2020 research and innovation </a:t>
            </a:r>
            <a:r>
              <a:rPr lang="en-US" sz="1000" b="0" i="0" kern="1200" dirty="0" err="1">
                <a:solidFill>
                  <a:schemeClr val="bg1">
                    <a:lumMod val="50000"/>
                  </a:schemeClr>
                </a:solidFill>
                <a:effectLst/>
                <a:latin typeface="+mn-lt"/>
                <a:ea typeface="+mn-ea"/>
                <a:cs typeface="+mn-cs"/>
              </a:rPr>
              <a:t>programme</a:t>
            </a:r>
            <a:r>
              <a:rPr lang="en-US" sz="1000" b="0" i="0" kern="1200" dirty="0">
                <a:solidFill>
                  <a:schemeClr val="bg1">
                    <a:lumMod val="50000"/>
                  </a:schemeClr>
                </a:solidFill>
                <a:effectLst/>
                <a:latin typeface="+mn-lt"/>
                <a:ea typeface="+mn-ea"/>
                <a:cs typeface="+mn-cs"/>
              </a:rPr>
              <a:t> under grant agreement No 870548.</a:t>
            </a:r>
            <a:endParaRPr lang="en-US" sz="1000" dirty="0">
              <a:solidFill>
                <a:schemeClr val="bg1">
                  <a:lumMod val="50000"/>
                </a:schemeClr>
              </a:solidFill>
            </a:endParaRPr>
          </a:p>
        </p:txBody>
      </p:sp>
      <p:grpSp>
        <p:nvGrpSpPr>
          <p:cNvPr id="30" name="Group 29"/>
          <p:cNvGrpSpPr>
            <a:grpSpLocks noChangeAspect="1"/>
          </p:cNvGrpSpPr>
          <p:nvPr userDrawn="1"/>
        </p:nvGrpSpPr>
        <p:grpSpPr>
          <a:xfrm>
            <a:off x="9180000" y="6608224"/>
            <a:ext cx="3012000" cy="288965"/>
            <a:chOff x="3113" y="5837479"/>
            <a:chExt cx="12015751" cy="1152765"/>
          </a:xfrm>
        </p:grpSpPr>
        <p:pic>
          <p:nvPicPr>
            <p:cNvPr id="31" name="Picture 30"/>
            <p:cNvPicPr>
              <a:picLocks noChangeAspect="1"/>
            </p:cNvPicPr>
            <p:nvPr userDrawn="1"/>
          </p:nvPicPr>
          <p:blipFill rotWithShape="1">
            <a:blip r:embed="rId15" cstate="print">
              <a:extLst>
                <a:ext uri="{28A0092B-C50C-407E-A947-70E740481C1C}">
                  <a14:useLocalDpi xmlns:a14="http://schemas.microsoft.com/office/drawing/2010/main" val="0"/>
                </a:ext>
              </a:extLst>
            </a:blip>
            <a:srcRect t="1" r="4706" b="-12098"/>
            <a:stretch/>
          </p:blipFill>
          <p:spPr>
            <a:xfrm>
              <a:off x="8141271" y="5837479"/>
              <a:ext cx="3877593" cy="1152765"/>
            </a:xfrm>
            <a:prstGeom prst="rect">
              <a:avLst/>
            </a:prstGeom>
          </p:spPr>
        </p:pic>
        <p:pic>
          <p:nvPicPr>
            <p:cNvPr id="32" name="Picture 3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72192" y="5837479"/>
              <a:ext cx="4069079" cy="1028355"/>
            </a:xfrm>
            <a:prstGeom prst="rect">
              <a:avLst/>
            </a:prstGeom>
          </p:spPr>
        </p:pic>
        <p:pic>
          <p:nvPicPr>
            <p:cNvPr id="33" name="Picture 3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13" y="5837479"/>
              <a:ext cx="4069079" cy="1028355"/>
            </a:xfrm>
            <a:prstGeom prst="rect">
              <a:avLst/>
            </a:prstGeom>
          </p:spPr>
        </p:pic>
      </p:grpSp>
    </p:spTree>
    <p:extLst>
      <p:ext uri="{BB962C8B-B14F-4D97-AF65-F5344CB8AC3E}">
        <p14:creationId xmlns:p14="http://schemas.microsoft.com/office/powerpoint/2010/main" val="740007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p:txStyles>
    <p:titleStyle>
      <a:lvl1pPr algn="l" defTabSz="914400" rtl="0" eaLnBrk="1" latinLnBrk="0" hangingPunct="1">
        <a:lnSpc>
          <a:spcPct val="90000"/>
        </a:lnSpc>
        <a:spcBef>
          <a:spcPct val="0"/>
        </a:spcBef>
        <a:buNone/>
        <a:defRPr sz="38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p15:clr>
            <a:srgbClr val="F26B43"/>
          </p15:clr>
        </p15:guide>
        <p15:guide id="2" pos="98">
          <p15:clr>
            <a:srgbClr val="F26B43"/>
          </p15:clr>
        </p15:guide>
        <p15:guide id="3" orient="horz" pos="4247">
          <p15:clr>
            <a:srgbClr val="F26B43"/>
          </p15:clr>
        </p15:guide>
        <p15:guide id="5" orient="horz" pos="119">
          <p15:clr>
            <a:srgbClr val="F26B43"/>
          </p15:clr>
        </p15:guide>
        <p15:guide id="6" orient="horz" pos="890">
          <p15:clr>
            <a:srgbClr val="F26B43"/>
          </p15:clr>
        </p15:guide>
        <p15:guide id="7" pos="143">
          <p15:clr>
            <a:srgbClr val="F26B43"/>
          </p15:clr>
        </p15:guide>
        <p15:guide id="8" pos="6698">
          <p15:clr>
            <a:srgbClr val="F26B43"/>
          </p15:clr>
        </p15:guide>
        <p15:guide id="9" orient="horz" pos="981">
          <p15:clr>
            <a:srgbClr val="F26B43"/>
          </p15:clr>
        </p15:guide>
        <p15:guide id="10" orient="horz" pos="3906">
          <p15:clr>
            <a:srgbClr val="F26B43"/>
          </p15:clr>
        </p15:guide>
        <p15:guide id="11" pos="7582">
          <p15:clr>
            <a:srgbClr val="F26B43"/>
          </p15:clr>
        </p15:guide>
        <p15:guide id="12" orient="horz" pos="399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 name="Google Shape;10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O"/>
              <a:t>‹#›</a:t>
            </a:fld>
            <a:endParaRPr/>
          </a:p>
        </p:txBody>
      </p:sp>
    </p:spTree>
    <p:extLst>
      <p:ext uri="{BB962C8B-B14F-4D97-AF65-F5344CB8AC3E}">
        <p14:creationId xmlns:p14="http://schemas.microsoft.com/office/powerpoint/2010/main" val="1607084741"/>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hyperlink" Target="https://tenk.faktisk.no/foreldre" TargetMode="External"/><Relationship Id="rId1" Type="http://schemas.openxmlformats.org/officeDocument/2006/relationships/slideLayout" Target="../slideLayouts/slideLayout64.xml"/><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27.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
          <p:cNvSpPr txBox="1">
            <a:spLocks noGrp="1"/>
          </p:cNvSpPr>
          <p:nvPr>
            <p:ph type="ctrTitle"/>
          </p:nvPr>
        </p:nvSpPr>
        <p:spPr>
          <a:xfrm>
            <a:off x="1524001" y="2421600"/>
            <a:ext cx="9589477" cy="2014800"/>
          </a:xfrm>
          <a:prstGeom prst="rect">
            <a:avLst/>
          </a:prstGeom>
          <a:noFill/>
          <a:ln>
            <a:noFill/>
          </a:ln>
        </p:spPr>
        <p:txBody>
          <a:bodyPr spcFirstLastPara="1" wrap="square" lIns="91425" tIns="45700" rIns="91425" bIns="45700" anchor="b" anchorCtr="0">
            <a:normAutofit/>
          </a:bodyPr>
          <a:lstStyle/>
          <a:p>
            <a:pPr lvl="0">
              <a:buSzPts val="4400"/>
            </a:pPr>
            <a:r>
              <a:rPr lang="nb-NO" dirty="0"/>
              <a:t> </a:t>
            </a:r>
            <a:endParaRPr sz="4000" dirty="0">
              <a:latin typeface="Georgia" panose="02040502050405020303" pitchFamily="18" charset="0"/>
            </a:endParaRPr>
          </a:p>
        </p:txBody>
      </p:sp>
      <p:sp>
        <p:nvSpPr>
          <p:cNvPr id="208" name="Google Shape;208;p1"/>
          <p:cNvSpPr txBox="1">
            <a:spLocks noGrp="1"/>
          </p:cNvSpPr>
          <p:nvPr>
            <p:ph type="subTitle" idx="1"/>
          </p:nvPr>
        </p:nvSpPr>
        <p:spPr>
          <a:xfrm>
            <a:off x="862650" y="4701346"/>
            <a:ext cx="5943599" cy="1149600"/>
          </a:xfrm>
          <a:prstGeom prst="rect">
            <a:avLst/>
          </a:prstGeom>
          <a:noFill/>
          <a:ln>
            <a:noFill/>
          </a:ln>
        </p:spPr>
        <p:txBody>
          <a:bodyPr spcFirstLastPara="1" wrap="square" lIns="91425" tIns="45700" rIns="91425" bIns="45700" anchor="t" anchorCtr="0">
            <a:normAutofit fontScale="92500"/>
          </a:bodyPr>
          <a:lstStyle/>
          <a:p>
            <a:pPr marL="457200" lvl="0" indent="-406400" algn="l" rtl="0">
              <a:lnSpc>
                <a:spcPct val="90000"/>
              </a:lnSpc>
              <a:spcBef>
                <a:spcPts val="1000"/>
              </a:spcBef>
              <a:spcAft>
                <a:spcPts val="0"/>
              </a:spcAft>
              <a:buClr>
                <a:schemeClr val="dk1"/>
              </a:buClr>
              <a:buSzPts val="2400"/>
              <a:buNone/>
            </a:pPr>
            <a:r>
              <a:rPr lang="en-GB" sz="1400" dirty="0">
                <a:solidFill>
                  <a:srgbClr val="6A6A6A"/>
                </a:solidFill>
              </a:rPr>
              <a:t>Prof. Halla B. Holmarsdottir - Oslo Metropolitan University (DigiGen Scientific Coordinator) </a:t>
            </a:r>
          </a:p>
          <a:p>
            <a:pPr marL="457200" lvl="0" indent="-406400" algn="l" rtl="0">
              <a:lnSpc>
                <a:spcPct val="90000"/>
              </a:lnSpc>
              <a:spcBef>
                <a:spcPts val="1000"/>
              </a:spcBef>
              <a:spcAft>
                <a:spcPts val="0"/>
              </a:spcAft>
              <a:buClr>
                <a:schemeClr val="dk1"/>
              </a:buClr>
              <a:buSzPts val="2400"/>
              <a:buNone/>
            </a:pPr>
            <a:r>
              <a:rPr lang="en-GB" sz="1400" dirty="0">
                <a:solidFill>
                  <a:srgbClr val="6A6A6A"/>
                </a:solidFill>
              </a:rPr>
              <a:t>Holly Shorey- COFACE Families Europe Project and Advocacy Officer</a:t>
            </a:r>
            <a:br>
              <a:rPr lang="en-GB" sz="1400" dirty="0">
                <a:solidFill>
                  <a:srgbClr val="6A6A6A"/>
                </a:solidFill>
              </a:rPr>
            </a:br>
            <a:endParaRPr lang="en-GB" sz="1400" dirty="0"/>
          </a:p>
        </p:txBody>
      </p:sp>
      <p:sp>
        <p:nvSpPr>
          <p:cNvPr id="209" name="Google Shape;209;p1"/>
          <p:cNvSpPr txBox="1"/>
          <p:nvPr/>
        </p:nvSpPr>
        <p:spPr>
          <a:xfrm>
            <a:off x="862649" y="6367384"/>
            <a:ext cx="7357119" cy="307736"/>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sym typeface="Arial"/>
              </a:rPr>
              <a:t> COFACE Breakfast Byte, 8 February 2023 </a:t>
            </a:r>
          </a:p>
        </p:txBody>
      </p:sp>
      <p:pic>
        <p:nvPicPr>
          <p:cNvPr id="5" name="Bilde 4">
            <a:extLst>
              <a:ext uri="{FF2B5EF4-FFF2-40B4-BE49-F238E27FC236}">
                <a16:creationId xmlns:a16="http://schemas.microsoft.com/office/drawing/2014/main" id="{D0AFFD47-15FE-5560-B3D3-DF8A451E3766}"/>
              </a:ext>
            </a:extLst>
          </p:cNvPr>
          <p:cNvPicPr>
            <a:picLocks noChangeAspect="1"/>
          </p:cNvPicPr>
          <p:nvPr/>
        </p:nvPicPr>
        <p:blipFill>
          <a:blip r:embed="rId3"/>
          <a:stretch>
            <a:fillRect/>
          </a:stretch>
        </p:blipFill>
        <p:spPr>
          <a:xfrm>
            <a:off x="7434853" y="3978103"/>
            <a:ext cx="3955303" cy="2764010"/>
          </a:xfrm>
          <a:prstGeom prst="rect">
            <a:avLst/>
          </a:prstGeom>
        </p:spPr>
      </p:pic>
      <p:sp>
        <p:nvSpPr>
          <p:cNvPr id="3" name="TekstSylinder 2">
            <a:extLst>
              <a:ext uri="{FF2B5EF4-FFF2-40B4-BE49-F238E27FC236}">
                <a16:creationId xmlns:a16="http://schemas.microsoft.com/office/drawing/2014/main" id="{0A25937F-48AE-6788-1F2C-45289A6EA948}"/>
              </a:ext>
            </a:extLst>
          </p:cNvPr>
          <p:cNvSpPr txBox="1"/>
          <p:nvPr/>
        </p:nvSpPr>
        <p:spPr>
          <a:xfrm>
            <a:off x="810078" y="2674154"/>
            <a:ext cx="1058007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rPr>
              <a:t>Interventions to support children and youth in the digital environment: </a:t>
            </a:r>
            <a:r>
              <a:rPr kumimoji="0" lang="en-GB" sz="2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sym typeface="Arial"/>
              </a:rPr>
              <a:t>Reflections from the DigiGen project</a:t>
            </a:r>
            <a:endParaRPr kumimoji="0" lang="nb-NO" sz="2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28"/>
          <p:cNvSpPr txBox="1">
            <a:spLocks noGrp="1"/>
          </p:cNvSpPr>
          <p:nvPr>
            <p:ph type="title"/>
          </p:nvPr>
        </p:nvSpPr>
        <p:spPr>
          <a:xfrm>
            <a:off x="86461" y="20512"/>
            <a:ext cx="11887204"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93983"/>
              </a:buClr>
              <a:buSzPts val="2400"/>
              <a:buNone/>
            </a:pPr>
            <a:r>
              <a:rPr lang="en-US" sz="3800" kern="1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Children and young people </a:t>
            </a:r>
            <a:br>
              <a:rPr lang="en-US" sz="3800" kern="1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br>
            <a:r>
              <a:rPr lang="en-US" sz="3800" kern="12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researching each other</a:t>
            </a:r>
            <a:endParaRPr sz="3800" kern="1200" dirty="0">
              <a:solidFill>
                <a:schemeClr val="tx1"/>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368" name="Google Shape;368;p28"/>
          <p:cNvSpPr txBox="1">
            <a:spLocks noGrp="1"/>
          </p:cNvSpPr>
          <p:nvPr>
            <p:ph type="body" idx="1"/>
          </p:nvPr>
        </p:nvSpPr>
        <p:spPr>
          <a:xfrm>
            <a:off x="455350" y="1920424"/>
            <a:ext cx="6199718" cy="4958852"/>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2000"/>
              <a:buFont typeface="Arial"/>
              <a:buChar char="•"/>
            </a:pPr>
            <a:r>
              <a:rPr lang="en-GB" sz="2400" b="1" dirty="0">
                <a:latin typeface="DejaVu Sans" panose="020B0603030804020204"/>
              </a:rPr>
              <a:t>Unique insight </a:t>
            </a:r>
            <a:r>
              <a:rPr lang="en-GB" sz="2400" dirty="0">
                <a:latin typeface="DejaVu Sans" panose="020B0603030804020204"/>
              </a:rPr>
              <a:t>into the reflections and experiences of children and young people </a:t>
            </a:r>
            <a:r>
              <a:rPr lang="en-GB" sz="2400" dirty="0">
                <a:solidFill>
                  <a:schemeClr val="dk1"/>
                </a:solidFill>
                <a:latin typeface="DejaVu Sans" panose="020B0603030804020204"/>
                <a:sym typeface="Verdana"/>
              </a:rPr>
              <a:t> </a:t>
            </a:r>
            <a:br>
              <a:rPr lang="en-GB" sz="2400" dirty="0">
                <a:solidFill>
                  <a:schemeClr val="dk1"/>
                </a:solidFill>
                <a:latin typeface="DejaVu Sans" panose="020B0603030804020204"/>
                <a:sym typeface="Verdana"/>
              </a:rPr>
            </a:br>
            <a:endParaRPr lang="en-GB" sz="2400" dirty="0">
              <a:solidFill>
                <a:schemeClr val="dk1"/>
              </a:solidFill>
              <a:latin typeface="DejaVu Sans" panose="020B0603030804020204"/>
              <a:sym typeface="Verdana"/>
            </a:endParaRPr>
          </a:p>
          <a:p>
            <a:pPr>
              <a:buSzPts val="2000"/>
              <a:buFont typeface="Arial"/>
              <a:buChar char="•"/>
            </a:pPr>
            <a:r>
              <a:rPr lang="en-GB" sz="2400" b="1" dirty="0">
                <a:latin typeface="DejaVu Sans" panose="020B0603030804020204"/>
              </a:rPr>
              <a:t>Active participation</a:t>
            </a:r>
            <a:r>
              <a:rPr lang="en-GB" sz="2400" dirty="0">
                <a:latin typeface="DejaVu Sans" panose="020B0603030804020204"/>
              </a:rPr>
              <a:t> – exploratory method*</a:t>
            </a:r>
            <a:br>
              <a:rPr lang="en-GB" sz="2400" dirty="0">
                <a:latin typeface="DejaVu Sans" panose="020B0603030804020204"/>
              </a:rPr>
            </a:br>
            <a:endParaRPr lang="en-GB" sz="2400" dirty="0">
              <a:solidFill>
                <a:schemeClr val="dk1"/>
              </a:solidFill>
              <a:latin typeface="DejaVu Sans" panose="020B0603030804020204"/>
              <a:sym typeface="Verdana"/>
            </a:endParaRPr>
          </a:p>
          <a:p>
            <a:pPr>
              <a:buSzPts val="2000"/>
              <a:buFont typeface="Arial"/>
              <a:buChar char="•"/>
            </a:pPr>
            <a:r>
              <a:rPr lang="en-GB" sz="2400" b="1" dirty="0">
                <a:latin typeface="DejaVu Sans" panose="020B0603030804020204"/>
              </a:rPr>
              <a:t>Important input </a:t>
            </a:r>
            <a:r>
              <a:rPr lang="en-GB" sz="2400" dirty="0">
                <a:latin typeface="DejaVu Sans" panose="020B0603030804020204"/>
              </a:rPr>
              <a:t>on topics, future research and recommendations </a:t>
            </a:r>
            <a:endParaRPr lang="en-GB" sz="2400" dirty="0">
              <a:solidFill>
                <a:schemeClr val="dk1"/>
              </a:solidFill>
              <a:latin typeface="DejaVu Sans" panose="020B0603030804020204"/>
              <a:ea typeface="Arial"/>
              <a:cs typeface="Arial"/>
              <a:sym typeface="Arial"/>
            </a:endParaRPr>
          </a:p>
        </p:txBody>
      </p:sp>
      <p:pic>
        <p:nvPicPr>
          <p:cNvPr id="2" name="Google Shape;317;g12b0e59290c_0_5" descr="Et bilde som inneholder person, innendørs, gulv, vegg&#10;&#10;Automatisk generert beskrivelse">
            <a:extLst>
              <a:ext uri="{FF2B5EF4-FFF2-40B4-BE49-F238E27FC236}">
                <a16:creationId xmlns:a16="http://schemas.microsoft.com/office/drawing/2014/main" id="{B26F2D95-C437-02B1-ADBA-83884312F969}"/>
              </a:ext>
            </a:extLst>
          </p:cNvPr>
          <p:cNvPicPr preferRelativeResize="0"/>
          <p:nvPr/>
        </p:nvPicPr>
        <p:blipFill rotWithShape="1">
          <a:blip r:embed="rId3">
            <a:alphaModFix/>
            <a:extLst>
              <a:ext uri="{BEBA8EAE-BF5A-486C-A8C5-ECC9F3942E4B}">
                <a14:imgProps xmlns:a14="http://schemas.microsoft.com/office/drawing/2010/main">
                  <a14:imgLayer r:embed="rId4">
                    <a14:imgEffect>
                      <a14:artisticCrisscrossEtching/>
                    </a14:imgEffect>
                  </a14:imgLayer>
                </a14:imgProps>
              </a:ext>
            </a:extLst>
          </a:blip>
          <a:srcRect b="5435"/>
          <a:stretch/>
        </p:blipFill>
        <p:spPr>
          <a:xfrm>
            <a:off x="7236542" y="3268076"/>
            <a:ext cx="4876800" cy="3028003"/>
          </a:xfrm>
          <a:prstGeom prst="rect">
            <a:avLst/>
          </a:prstGeom>
          <a:noFill/>
          <a:ln>
            <a:noFill/>
          </a:ln>
        </p:spPr>
      </p:pic>
      <p:pic>
        <p:nvPicPr>
          <p:cNvPr id="3" name="Google Shape;473;g12ea65902e3_0_5" descr="Et bilde som inneholder innendørs, bord, tak, vindu&#10;&#10;Automatisk generert beskrivelse">
            <a:extLst>
              <a:ext uri="{FF2B5EF4-FFF2-40B4-BE49-F238E27FC236}">
                <a16:creationId xmlns:a16="http://schemas.microsoft.com/office/drawing/2014/main" id="{52276E16-1B2E-EDF1-77E5-7305BF5324C8}"/>
              </a:ext>
            </a:extLst>
          </p:cNvPr>
          <p:cNvPicPr preferRelativeResize="0">
            <a:picLocks/>
          </p:cNvPicPr>
          <p:nvPr/>
        </p:nvPicPr>
        <p:blipFill rotWithShape="1">
          <a:blip r:embed="rId5">
            <a:alphaModFix/>
            <a:extLst>
              <a:ext uri="{BEBA8EAE-BF5A-486C-A8C5-ECC9F3942E4B}">
                <a14:imgProps xmlns:a14="http://schemas.microsoft.com/office/drawing/2010/main">
                  <a14:imgLayer r:embed="rId6">
                    <a14:imgEffect>
                      <a14:artisticCrisscrossEtching/>
                    </a14:imgEffect>
                  </a14:imgLayer>
                </a14:imgProps>
              </a:ext>
            </a:extLst>
          </a:blip>
          <a:srcRect t="5436"/>
          <a:stretch/>
        </p:blipFill>
        <p:spPr>
          <a:xfrm>
            <a:off x="7236542" y="200394"/>
            <a:ext cx="4868997" cy="2896978"/>
          </a:xfrm>
          <a:prstGeom prst="rect">
            <a:avLst/>
          </a:prstGeom>
          <a:noFill/>
          <a:ln>
            <a:noFill/>
          </a:ln>
        </p:spPr>
      </p:pic>
      <p:sp>
        <p:nvSpPr>
          <p:cNvPr id="4" name="TekstSylinder 3">
            <a:extLst>
              <a:ext uri="{FF2B5EF4-FFF2-40B4-BE49-F238E27FC236}">
                <a16:creationId xmlns:a16="http://schemas.microsoft.com/office/drawing/2014/main" id="{793FA2AD-3203-17C5-CC2A-1161D7BF10E3}"/>
              </a:ext>
            </a:extLst>
          </p:cNvPr>
          <p:cNvSpPr txBox="1"/>
          <p:nvPr/>
        </p:nvSpPr>
        <p:spPr>
          <a:xfrm>
            <a:off x="209863" y="5742081"/>
            <a:ext cx="6952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rgbClr val="000000"/>
                </a:solidFill>
                <a:effectLst/>
                <a:uLnTx/>
                <a:uFillTx/>
                <a:latin typeface="Arial"/>
                <a:ea typeface="+mn-ea"/>
                <a:cs typeface="Arial"/>
                <a:sym typeface="Arial"/>
              </a:rPr>
              <a:t>* Bradbury-Jones, C., &amp; Taylor, J. (2015). Engaging with children as co-researchers: challenges, counter-challenges and solutions. International Journal of Social Research Methodology, 18(2), 161–173. https://</a:t>
            </a:r>
            <a:r>
              <a:rPr kumimoji="0" lang="en-GB" sz="1000" b="0" i="0" u="none" strike="noStrike" kern="0" cap="none" spc="0" normalizeH="0" baseline="0" noProof="0" dirty="0" err="1">
                <a:ln>
                  <a:noFill/>
                </a:ln>
                <a:solidFill>
                  <a:srgbClr val="000000"/>
                </a:solidFill>
                <a:effectLst/>
                <a:uLnTx/>
                <a:uFillTx/>
                <a:latin typeface="Arial"/>
                <a:ea typeface="+mn-ea"/>
                <a:cs typeface="Arial"/>
                <a:sym typeface="Arial"/>
              </a:rPr>
              <a:t>doi.org</a:t>
            </a:r>
            <a:r>
              <a:rPr kumimoji="0" lang="en-GB" sz="1000" b="0" i="0" u="none" strike="noStrike" kern="0" cap="none" spc="0" normalizeH="0" baseline="0" noProof="0" dirty="0">
                <a:ln>
                  <a:noFill/>
                </a:ln>
                <a:solidFill>
                  <a:srgbClr val="000000"/>
                </a:solidFill>
                <a:effectLst/>
                <a:uLnTx/>
                <a:uFillTx/>
                <a:latin typeface="Arial"/>
                <a:ea typeface="+mn-ea"/>
                <a:cs typeface="Arial"/>
                <a:sym typeface="Arial"/>
              </a:rPr>
              <a:t>/10.1080/13645579.2013.864589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platzhalter 2">
            <a:extLst>
              <a:ext uri="{FF2B5EF4-FFF2-40B4-BE49-F238E27FC236}">
                <a16:creationId xmlns:a16="http://schemas.microsoft.com/office/drawing/2014/main" id="{ED9F4FEF-1870-49C4-87CD-06320FC6D6C2}"/>
              </a:ext>
            </a:extLst>
          </p:cNvPr>
          <p:cNvSpPr txBox="1">
            <a:spLocks/>
          </p:cNvSpPr>
          <p:nvPr/>
        </p:nvSpPr>
        <p:spPr>
          <a:xfrm>
            <a:off x="2152650" y="1290300"/>
            <a:ext cx="7886700" cy="280987"/>
          </a:xfrm>
          <a:prstGeom prst="rect">
            <a:avLst/>
          </a:prstGeom>
        </p:spPr>
        <p:txBody>
          <a:bodyPr vert="horz" lIns="91440" tIns="45720" rIns="91440" bIns="45720" rtlCol="0" anchor="ctr">
            <a:noAutofit/>
          </a:bodyPr>
          <a:lstStyle>
            <a:lvl1pPr marL="0" indent="0" algn="l" defTabSz="914400" rtl="0" eaLnBrk="1" latinLnBrk="0" hangingPunct="1">
              <a:lnSpc>
                <a:spcPts val="2600"/>
              </a:lnSpc>
              <a:spcBef>
                <a:spcPts val="1000"/>
              </a:spcBef>
              <a:buSzPct val="75000"/>
              <a:buFont typeface="Wingdings" panose="05000000000000000000" pitchFamily="2" charset="2"/>
              <a:buNone/>
              <a:defRPr sz="2000" b="1" kern="1200">
                <a:solidFill>
                  <a:srgbClr val="555555"/>
                </a:solidFill>
                <a:latin typeface="Arial Narrow" panose="020B0606020202030204" pitchFamily="34" charset="0"/>
                <a:ea typeface="+mn-ea"/>
                <a:cs typeface="+mn-cs"/>
              </a:defRPr>
            </a:lvl1pPr>
            <a:lvl2pPr marL="6858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
                <a:srgbClr val="000000"/>
              </a:buClr>
              <a:buSzPct val="75000"/>
              <a:buFont typeface="Wingdings" panose="05000000000000000000" pitchFamily="2" charset="2"/>
              <a:buNone/>
              <a:tabLst/>
              <a:defRPr/>
            </a:pPr>
            <a:endParaRPr kumimoji="0" lang="en-US" sz="2000" b="1" i="0" u="none" strike="noStrike" kern="1200" cap="none" spc="0" normalizeH="0" baseline="0" noProof="0" dirty="0">
              <a:ln>
                <a:noFill/>
              </a:ln>
              <a:solidFill>
                <a:srgbClr val="555555"/>
              </a:solidFill>
              <a:effectLst/>
              <a:uLnTx/>
              <a:uFillTx/>
              <a:latin typeface="Arial Narrow" panose="020B0606020202030204" pitchFamily="34" charset="0"/>
              <a:ea typeface="+mn-ea"/>
              <a:cs typeface="+mn-cs"/>
              <a:sym typeface="Arial"/>
            </a:endParaRPr>
          </a:p>
        </p:txBody>
      </p:sp>
      <p:sp>
        <p:nvSpPr>
          <p:cNvPr id="25" name="Titel 1">
            <a:extLst>
              <a:ext uri="{FF2B5EF4-FFF2-40B4-BE49-F238E27FC236}">
                <a16:creationId xmlns:a16="http://schemas.microsoft.com/office/drawing/2014/main" id="{91B67D12-97A5-4D7E-86F4-0E11532DE381}"/>
              </a:ext>
            </a:extLst>
          </p:cNvPr>
          <p:cNvSpPr txBox="1">
            <a:spLocks/>
          </p:cNvSpPr>
          <p:nvPr/>
        </p:nvSpPr>
        <p:spPr>
          <a:xfrm>
            <a:off x="323385" y="301083"/>
            <a:ext cx="11407697" cy="7698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A93983"/>
                </a:solidFill>
                <a:latin typeface="Arial Narrow" panose="020B0606020202030204" pitchFamily="34" charset="0"/>
                <a:ea typeface="+mj-ea"/>
                <a:cs typeface="+mj-cs"/>
              </a:defRPr>
            </a:lvl1pPr>
          </a:lstStyle>
          <a:p>
            <a:pPr marL="0" marR="0" lvl="0" indent="0" algn="l" defTabSz="914400" rtl="0" eaLnBrk="1" fontAlgn="auto" latinLnBrk="0" hangingPunct="1">
              <a:lnSpc>
                <a:spcPct val="130000"/>
              </a:lnSpc>
              <a:spcBef>
                <a:spcPct val="0"/>
              </a:spcBef>
              <a:spcAft>
                <a:spcPts val="0"/>
              </a:spcAft>
              <a:buClr>
                <a:srgbClr val="000000"/>
              </a:buClr>
              <a:buSzPct val="100000"/>
              <a:buFont typeface="Arial"/>
              <a:buNone/>
              <a:tabLst/>
              <a:defRPr/>
            </a:pPr>
            <a:r>
              <a:rPr kumimoji="0" lang="en-US" sz="3200" b="1" i="0" u="none" strike="noStrike" kern="1200" cap="none" spc="0" normalizeH="0" baseline="0" noProof="0" dirty="0">
                <a:ln>
                  <a:noFill/>
                </a:ln>
                <a:solidFill>
                  <a:srgbClr val="002060"/>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Children’s voices about adult’s</a:t>
            </a:r>
            <a:endParaRPr kumimoji="0" lang="en-US" sz="3200" b="1" i="0" u="none" strike="noStrike" kern="1200" cap="none" spc="0" normalizeH="0" baseline="0" noProof="0" dirty="0">
              <a:ln>
                <a:noFill/>
              </a:ln>
              <a:solidFill>
                <a:srgbClr val="F47920">
                  <a:lumMod val="75000"/>
                </a:srgbClr>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endParaRPr>
          </a:p>
        </p:txBody>
      </p:sp>
      <p:pic>
        <p:nvPicPr>
          <p:cNvPr id="6" name="Grafik 5">
            <a:extLst>
              <a:ext uri="{FF2B5EF4-FFF2-40B4-BE49-F238E27FC236}">
                <a16:creationId xmlns:a16="http://schemas.microsoft.com/office/drawing/2014/main" id="{9E23BD95-947D-4F1C-97C2-AF18551AB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08" y="2826291"/>
            <a:ext cx="1578791" cy="3138401"/>
          </a:xfrm>
          <a:prstGeom prst="rect">
            <a:avLst/>
          </a:prstGeom>
        </p:spPr>
      </p:pic>
      <p:sp>
        <p:nvSpPr>
          <p:cNvPr id="7" name="Ovale Legende 5">
            <a:extLst>
              <a:ext uri="{FF2B5EF4-FFF2-40B4-BE49-F238E27FC236}">
                <a16:creationId xmlns:a16="http://schemas.microsoft.com/office/drawing/2014/main" id="{55989553-0448-4F30-A699-6EC24EBCA96B}"/>
              </a:ext>
            </a:extLst>
          </p:cNvPr>
          <p:cNvSpPr/>
          <p:nvPr/>
        </p:nvSpPr>
        <p:spPr>
          <a:xfrm>
            <a:off x="155575" y="3582608"/>
            <a:ext cx="4315727" cy="2618167"/>
          </a:xfrm>
          <a:prstGeom prst="wedgeEllipseCallout">
            <a:avLst>
              <a:gd name="adj1" fmla="val 73367"/>
              <a:gd name="adj2" fmla="val -3725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Sometimes Grandma comes and says: ‘Why are you looking at this stupid video?’ and right then she’s shutting down the computer. I tell her it’s interesting to me, but she won’t let me or doesn’t listen (CYP age 6)</a:t>
            </a:r>
            <a:endPar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8" name="Ovale Legende 6">
            <a:extLst>
              <a:ext uri="{FF2B5EF4-FFF2-40B4-BE49-F238E27FC236}">
                <a16:creationId xmlns:a16="http://schemas.microsoft.com/office/drawing/2014/main" id="{754CC897-F802-486D-A11F-0620CE00F92A}"/>
              </a:ext>
            </a:extLst>
          </p:cNvPr>
          <p:cNvSpPr/>
          <p:nvPr/>
        </p:nvSpPr>
        <p:spPr>
          <a:xfrm>
            <a:off x="6968262" y="2436896"/>
            <a:ext cx="5315178" cy="3917189"/>
          </a:xfrm>
          <a:prstGeom prst="wedgeEllipseCallout">
            <a:avLst>
              <a:gd name="adj1" fmla="val -58339"/>
              <a:gd name="adj2" fmla="val -15226"/>
            </a:avLst>
          </a:prstGeom>
          <a:solidFill>
            <a:srgbClr val="EBEBFF"/>
          </a:solidFill>
          <a:ln w="28575">
            <a:solidFill>
              <a:srgbClr val="A93983"/>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Teachers are often not on social media, and if they want to have a lesson about being bullied, they do not know how it is to be bullied on social media, and they think it only happens at school. The explanations from teachers are just like “be nice to each other”, but they do not understand (</a:t>
            </a:r>
            <a:r>
              <a:rPr kumimoji="0" lang="nb-NO"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12)</a:t>
            </a:r>
          </a:p>
        </p:txBody>
      </p:sp>
      <p:sp>
        <p:nvSpPr>
          <p:cNvPr id="9" name="Ovale Legende 5">
            <a:extLst>
              <a:ext uri="{FF2B5EF4-FFF2-40B4-BE49-F238E27FC236}">
                <a16:creationId xmlns:a16="http://schemas.microsoft.com/office/drawing/2014/main" id="{7E49928A-FBD1-457E-A8DD-C3DC27F7E4F7}"/>
              </a:ext>
            </a:extLst>
          </p:cNvPr>
          <p:cNvSpPr/>
          <p:nvPr/>
        </p:nvSpPr>
        <p:spPr>
          <a:xfrm>
            <a:off x="227013" y="954794"/>
            <a:ext cx="4532079" cy="2538214"/>
          </a:xfrm>
          <a:prstGeom prst="wedgeEllipseCallout">
            <a:avLst>
              <a:gd name="adj1" fmla="val 64541"/>
              <a:gd name="adj2" fmla="val 4284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I think it’s like a child wants to go play with dad, but dad wants to watch the computer instead. I think he’s actually done all the work, but he’s watching a video on YouTube (CYP age 8)</a:t>
            </a:r>
            <a:endPar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2" name="Picture 1">
            <a:extLst>
              <a:ext uri="{FF2B5EF4-FFF2-40B4-BE49-F238E27FC236}">
                <a16:creationId xmlns:a16="http://schemas.microsoft.com/office/drawing/2014/main" id="{6A8CFA25-2A9E-4F9C-4106-3434917403D1}"/>
              </a:ext>
            </a:extLst>
          </p:cNvPr>
          <p:cNvPicPr>
            <a:picLocks noChangeAspect="1"/>
          </p:cNvPicPr>
          <p:nvPr/>
        </p:nvPicPr>
        <p:blipFill>
          <a:blip r:embed="rId4"/>
          <a:stretch>
            <a:fillRect/>
          </a:stretch>
        </p:blipFill>
        <p:spPr>
          <a:xfrm>
            <a:off x="6096000" y="224556"/>
            <a:ext cx="4602480" cy="2311751"/>
          </a:xfrm>
          <a:prstGeom prst="rect">
            <a:avLst/>
          </a:prstGeom>
        </p:spPr>
      </p:pic>
      <p:sp>
        <p:nvSpPr>
          <p:cNvPr id="4" name="TextBox 3">
            <a:extLst>
              <a:ext uri="{FF2B5EF4-FFF2-40B4-BE49-F238E27FC236}">
                <a16:creationId xmlns:a16="http://schemas.microsoft.com/office/drawing/2014/main" id="{78D3C51E-09B2-4A7E-D348-D43C39F7B3D1}"/>
              </a:ext>
            </a:extLst>
          </p:cNvPr>
          <p:cNvSpPr txBox="1"/>
          <p:nvPr/>
        </p:nvSpPr>
        <p:spPr>
          <a:xfrm>
            <a:off x="6700715" y="718713"/>
            <a:ext cx="39323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mn-cs"/>
              </a:rPr>
              <a:t>I would listen to what my parents had to say, but after I started searching for information [online] I decided that their view doesn’t really work for me (CYP age 16)</a:t>
            </a:r>
            <a:endPar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5896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platzhalter 2">
            <a:extLst>
              <a:ext uri="{FF2B5EF4-FFF2-40B4-BE49-F238E27FC236}">
                <a16:creationId xmlns:a16="http://schemas.microsoft.com/office/drawing/2014/main" id="{ED9F4FEF-1870-49C4-87CD-06320FC6D6C2}"/>
              </a:ext>
            </a:extLst>
          </p:cNvPr>
          <p:cNvSpPr txBox="1">
            <a:spLocks/>
          </p:cNvSpPr>
          <p:nvPr/>
        </p:nvSpPr>
        <p:spPr>
          <a:xfrm>
            <a:off x="2152650" y="1290300"/>
            <a:ext cx="7886700" cy="280987"/>
          </a:xfrm>
          <a:prstGeom prst="rect">
            <a:avLst/>
          </a:prstGeom>
        </p:spPr>
        <p:txBody>
          <a:bodyPr vert="horz" lIns="91440" tIns="45720" rIns="91440" bIns="45720" rtlCol="0" anchor="ctr">
            <a:noAutofit/>
          </a:bodyPr>
          <a:lstStyle>
            <a:lvl1pPr marL="0" indent="0" algn="l" defTabSz="914400" rtl="0" eaLnBrk="1" latinLnBrk="0" hangingPunct="1">
              <a:lnSpc>
                <a:spcPts val="2600"/>
              </a:lnSpc>
              <a:spcBef>
                <a:spcPts val="1000"/>
              </a:spcBef>
              <a:buSzPct val="75000"/>
              <a:buFont typeface="Wingdings" panose="05000000000000000000" pitchFamily="2" charset="2"/>
              <a:buNone/>
              <a:defRPr sz="2000" b="1" kern="1200">
                <a:solidFill>
                  <a:srgbClr val="555555"/>
                </a:solidFill>
                <a:latin typeface="Arial Narrow" panose="020B0606020202030204" pitchFamily="34" charset="0"/>
                <a:ea typeface="+mn-ea"/>
                <a:cs typeface="+mn-cs"/>
              </a:defRPr>
            </a:lvl1pPr>
            <a:lvl2pPr marL="6858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
                <a:srgbClr val="000000"/>
              </a:buClr>
              <a:buSzPct val="75000"/>
              <a:buFont typeface="Wingdings" panose="05000000000000000000" pitchFamily="2" charset="2"/>
              <a:buNone/>
              <a:tabLst/>
              <a:defRPr/>
            </a:pPr>
            <a:endParaRPr kumimoji="0" lang="en-US" sz="2000" b="1" i="0" u="none" strike="noStrike" kern="1200" cap="none" spc="0" normalizeH="0" baseline="0" noProof="0" dirty="0">
              <a:ln>
                <a:noFill/>
              </a:ln>
              <a:solidFill>
                <a:srgbClr val="555555"/>
              </a:solidFill>
              <a:effectLst/>
              <a:uLnTx/>
              <a:uFillTx/>
              <a:latin typeface="Arial Narrow" panose="020B0606020202030204" pitchFamily="34" charset="0"/>
              <a:ea typeface="+mn-ea"/>
              <a:cs typeface="+mn-cs"/>
              <a:sym typeface="Arial"/>
            </a:endParaRPr>
          </a:p>
        </p:txBody>
      </p:sp>
      <p:sp>
        <p:nvSpPr>
          <p:cNvPr id="25" name="Titel 1">
            <a:extLst>
              <a:ext uri="{FF2B5EF4-FFF2-40B4-BE49-F238E27FC236}">
                <a16:creationId xmlns:a16="http://schemas.microsoft.com/office/drawing/2014/main" id="{91B67D12-97A5-4D7E-86F4-0E11532DE381}"/>
              </a:ext>
            </a:extLst>
          </p:cNvPr>
          <p:cNvSpPr txBox="1">
            <a:spLocks/>
          </p:cNvSpPr>
          <p:nvPr/>
        </p:nvSpPr>
        <p:spPr>
          <a:xfrm>
            <a:off x="323385" y="301083"/>
            <a:ext cx="11407697" cy="7698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A93983"/>
                </a:solidFill>
                <a:latin typeface="Arial Narrow" panose="020B0606020202030204" pitchFamily="34" charset="0"/>
                <a:ea typeface="+mj-ea"/>
                <a:cs typeface="+mj-cs"/>
              </a:defRPr>
            </a:lvl1pPr>
          </a:lstStyle>
          <a:p>
            <a:pPr marL="0" marR="0" lvl="0" indent="0" algn="l" defTabSz="914400" rtl="0" eaLnBrk="1" fontAlgn="auto" latinLnBrk="0" hangingPunct="1">
              <a:lnSpc>
                <a:spcPct val="130000"/>
              </a:lnSpc>
              <a:spcBef>
                <a:spcPct val="0"/>
              </a:spcBef>
              <a:spcAft>
                <a:spcPts val="0"/>
              </a:spcAft>
              <a:buClr>
                <a:srgbClr val="000000"/>
              </a:buClr>
              <a:buSzPct val="100000"/>
              <a:buFont typeface="Arial"/>
              <a:buNone/>
              <a:tabLst/>
              <a:defRPr/>
            </a:pPr>
            <a:r>
              <a:rPr kumimoji="0" lang="en-US" sz="3200" b="1" i="0" u="none" strike="noStrike" kern="1200" cap="none" spc="0" normalizeH="0" baseline="0" noProof="0" dirty="0">
                <a:ln>
                  <a:noFill/>
                </a:ln>
                <a:solidFill>
                  <a:srgbClr val="002060"/>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Children’s voices – positive aspects</a:t>
            </a:r>
            <a:endParaRPr kumimoji="0" lang="en-US" sz="3200" b="1" i="0" u="none" strike="noStrike" kern="1200" cap="none" spc="0" normalizeH="0" baseline="0" noProof="0" dirty="0">
              <a:ln>
                <a:noFill/>
              </a:ln>
              <a:solidFill>
                <a:srgbClr val="F47920">
                  <a:lumMod val="75000"/>
                </a:srgbClr>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endParaRPr>
          </a:p>
        </p:txBody>
      </p:sp>
      <p:pic>
        <p:nvPicPr>
          <p:cNvPr id="6" name="Grafik 5">
            <a:extLst>
              <a:ext uri="{FF2B5EF4-FFF2-40B4-BE49-F238E27FC236}">
                <a16:creationId xmlns:a16="http://schemas.microsoft.com/office/drawing/2014/main" id="{9E23BD95-947D-4F1C-97C2-AF18551AB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08" y="2826291"/>
            <a:ext cx="1578791" cy="3138401"/>
          </a:xfrm>
          <a:prstGeom prst="rect">
            <a:avLst/>
          </a:prstGeom>
        </p:spPr>
      </p:pic>
      <p:sp>
        <p:nvSpPr>
          <p:cNvPr id="7" name="Ovale Legende 5">
            <a:extLst>
              <a:ext uri="{FF2B5EF4-FFF2-40B4-BE49-F238E27FC236}">
                <a16:creationId xmlns:a16="http://schemas.microsoft.com/office/drawing/2014/main" id="{55989553-0448-4F30-A699-6EC24EBCA96B}"/>
              </a:ext>
            </a:extLst>
          </p:cNvPr>
          <p:cNvSpPr/>
          <p:nvPr/>
        </p:nvSpPr>
        <p:spPr>
          <a:xfrm>
            <a:off x="155575" y="3582608"/>
            <a:ext cx="4315727" cy="2618167"/>
          </a:xfrm>
          <a:prstGeom prst="wedgeEllipseCallout">
            <a:avLst>
              <a:gd name="adj1" fmla="val 73367"/>
              <a:gd name="adj2" fmla="val -3725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Saturday night is family film night and my favourite thing is to watch a movie with my parents on the HBO or Netflix app (CYP age 9) </a:t>
            </a:r>
            <a:endPar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8" name="Ovale Legende 6">
            <a:extLst>
              <a:ext uri="{FF2B5EF4-FFF2-40B4-BE49-F238E27FC236}">
                <a16:creationId xmlns:a16="http://schemas.microsoft.com/office/drawing/2014/main" id="{754CC897-F802-486D-A11F-0620CE00F92A}"/>
              </a:ext>
            </a:extLst>
          </p:cNvPr>
          <p:cNvSpPr/>
          <p:nvPr/>
        </p:nvSpPr>
        <p:spPr>
          <a:xfrm>
            <a:off x="6968262" y="2955851"/>
            <a:ext cx="4980583" cy="3398235"/>
          </a:xfrm>
          <a:prstGeom prst="wedgeEllipseCallout">
            <a:avLst>
              <a:gd name="adj1" fmla="val -58339"/>
              <a:gd name="adj2" fmla="val -15226"/>
            </a:avLst>
          </a:prstGeom>
          <a:solidFill>
            <a:srgbClr val="EBEBFF"/>
          </a:solidFill>
          <a:ln w="28575">
            <a:solidFill>
              <a:srgbClr val="A93983"/>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The smartphones are useful to make calls, take pictures, send messages. I also made video calls with ten people during vacation. The robots can help us to clean the house, the smartwatch is useful to listen to music and make calls </a:t>
            </a: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a:t>
            </a:r>
            <a:r>
              <a:rPr kumimoji="0" lang="nb-NO"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9)</a:t>
            </a:r>
          </a:p>
        </p:txBody>
      </p:sp>
      <p:sp>
        <p:nvSpPr>
          <p:cNvPr id="9" name="Ovale Legende 5">
            <a:extLst>
              <a:ext uri="{FF2B5EF4-FFF2-40B4-BE49-F238E27FC236}">
                <a16:creationId xmlns:a16="http://schemas.microsoft.com/office/drawing/2014/main" id="{7E49928A-FBD1-457E-A8DD-C3DC27F7E4F7}"/>
              </a:ext>
            </a:extLst>
          </p:cNvPr>
          <p:cNvSpPr/>
          <p:nvPr/>
        </p:nvSpPr>
        <p:spPr>
          <a:xfrm>
            <a:off x="1214459" y="1306091"/>
            <a:ext cx="3200167" cy="1540918"/>
          </a:xfrm>
          <a:prstGeom prst="wedgeEllipseCallout">
            <a:avLst>
              <a:gd name="adj1" fmla="val 64541"/>
              <a:gd name="adj2" fmla="val 4284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I really like TikTok it makes me very happy (CYP age 10)</a:t>
            </a:r>
            <a:endPar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2" name="Picture 1">
            <a:extLst>
              <a:ext uri="{FF2B5EF4-FFF2-40B4-BE49-F238E27FC236}">
                <a16:creationId xmlns:a16="http://schemas.microsoft.com/office/drawing/2014/main" id="{6A8CFA25-2A9E-4F9C-4106-3434917403D1}"/>
              </a:ext>
            </a:extLst>
          </p:cNvPr>
          <p:cNvPicPr>
            <a:picLocks noChangeAspect="1"/>
          </p:cNvPicPr>
          <p:nvPr/>
        </p:nvPicPr>
        <p:blipFill>
          <a:blip r:embed="rId4"/>
          <a:stretch>
            <a:fillRect/>
          </a:stretch>
        </p:blipFill>
        <p:spPr>
          <a:xfrm>
            <a:off x="6321972" y="1070890"/>
            <a:ext cx="4115894" cy="1665551"/>
          </a:xfrm>
          <a:prstGeom prst="rect">
            <a:avLst/>
          </a:prstGeom>
        </p:spPr>
      </p:pic>
      <p:sp>
        <p:nvSpPr>
          <p:cNvPr id="4" name="TextBox 3">
            <a:extLst>
              <a:ext uri="{FF2B5EF4-FFF2-40B4-BE49-F238E27FC236}">
                <a16:creationId xmlns:a16="http://schemas.microsoft.com/office/drawing/2014/main" id="{78D3C51E-09B2-4A7E-D348-D43C39F7B3D1}"/>
              </a:ext>
            </a:extLst>
          </p:cNvPr>
          <p:cNvSpPr txBox="1"/>
          <p:nvPr/>
        </p:nvSpPr>
        <p:spPr>
          <a:xfrm>
            <a:off x="7078770" y="1394539"/>
            <a:ext cx="301035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mn-cs"/>
              </a:rPr>
              <a:t>It’s nice to relax in bed with my iPad and cuddle with my teddy bears (CPY age 6)</a:t>
            </a:r>
            <a:endPar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49778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platzhalter 2">
            <a:extLst>
              <a:ext uri="{FF2B5EF4-FFF2-40B4-BE49-F238E27FC236}">
                <a16:creationId xmlns:a16="http://schemas.microsoft.com/office/drawing/2014/main" id="{ED9F4FEF-1870-49C4-87CD-06320FC6D6C2}"/>
              </a:ext>
            </a:extLst>
          </p:cNvPr>
          <p:cNvSpPr txBox="1">
            <a:spLocks/>
          </p:cNvSpPr>
          <p:nvPr/>
        </p:nvSpPr>
        <p:spPr>
          <a:xfrm>
            <a:off x="2152650" y="1290300"/>
            <a:ext cx="7886700" cy="280987"/>
          </a:xfrm>
          <a:prstGeom prst="rect">
            <a:avLst/>
          </a:prstGeom>
        </p:spPr>
        <p:txBody>
          <a:bodyPr vert="horz" lIns="91440" tIns="45720" rIns="91440" bIns="45720" rtlCol="0" anchor="ctr">
            <a:noAutofit/>
          </a:bodyPr>
          <a:lstStyle>
            <a:lvl1pPr marL="0" indent="0" algn="l" defTabSz="914400" rtl="0" eaLnBrk="1" latinLnBrk="0" hangingPunct="1">
              <a:lnSpc>
                <a:spcPts val="2600"/>
              </a:lnSpc>
              <a:spcBef>
                <a:spcPts val="1000"/>
              </a:spcBef>
              <a:buSzPct val="75000"/>
              <a:buFont typeface="Wingdings" panose="05000000000000000000" pitchFamily="2" charset="2"/>
              <a:buNone/>
              <a:defRPr sz="2000" b="1" kern="1200">
                <a:solidFill>
                  <a:srgbClr val="555555"/>
                </a:solidFill>
                <a:latin typeface="Arial Narrow" panose="020B0606020202030204" pitchFamily="34" charset="0"/>
                <a:ea typeface="+mn-ea"/>
                <a:cs typeface="+mn-cs"/>
              </a:defRPr>
            </a:lvl1pPr>
            <a:lvl2pPr marL="6858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
                <a:srgbClr val="000000"/>
              </a:buClr>
              <a:buSzPct val="75000"/>
              <a:buFont typeface="Wingdings" panose="05000000000000000000" pitchFamily="2" charset="2"/>
              <a:buNone/>
              <a:tabLst/>
              <a:defRPr/>
            </a:pPr>
            <a:endParaRPr kumimoji="0" lang="en-US" sz="2000" b="1" i="0" u="none" strike="noStrike" kern="1200" cap="none" spc="0" normalizeH="0" baseline="0" noProof="0" dirty="0">
              <a:ln>
                <a:noFill/>
              </a:ln>
              <a:solidFill>
                <a:srgbClr val="555555"/>
              </a:solidFill>
              <a:effectLst/>
              <a:uLnTx/>
              <a:uFillTx/>
              <a:latin typeface="Arial Narrow" panose="020B0606020202030204" pitchFamily="34" charset="0"/>
              <a:ea typeface="+mn-ea"/>
              <a:cs typeface="+mn-cs"/>
              <a:sym typeface="Arial"/>
            </a:endParaRPr>
          </a:p>
        </p:txBody>
      </p:sp>
      <p:sp>
        <p:nvSpPr>
          <p:cNvPr id="25" name="Titel 1">
            <a:extLst>
              <a:ext uri="{FF2B5EF4-FFF2-40B4-BE49-F238E27FC236}">
                <a16:creationId xmlns:a16="http://schemas.microsoft.com/office/drawing/2014/main" id="{91B67D12-97A5-4D7E-86F4-0E11532DE381}"/>
              </a:ext>
            </a:extLst>
          </p:cNvPr>
          <p:cNvSpPr txBox="1">
            <a:spLocks/>
          </p:cNvSpPr>
          <p:nvPr/>
        </p:nvSpPr>
        <p:spPr>
          <a:xfrm>
            <a:off x="683701" y="530806"/>
            <a:ext cx="10188226" cy="476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A93983"/>
                </a:solidFill>
                <a:latin typeface="Arial Narrow" panose="020B0606020202030204" pitchFamily="34" charset="0"/>
                <a:ea typeface="+mj-ea"/>
                <a:cs typeface="+mj-cs"/>
              </a:defRPr>
            </a:lvl1pPr>
          </a:lstStyle>
          <a:p>
            <a:pPr marL="0" marR="0" lvl="0" indent="0" algn="l" defTabSz="914400" rtl="0" eaLnBrk="1" fontAlgn="auto" latinLnBrk="0" hangingPunct="1">
              <a:lnSpc>
                <a:spcPct val="130000"/>
              </a:lnSpc>
              <a:spcBef>
                <a:spcPct val="0"/>
              </a:spcBef>
              <a:spcAft>
                <a:spcPts val="0"/>
              </a:spcAft>
              <a:buClr>
                <a:srgbClr val="000000"/>
              </a:buClr>
              <a:buSzPct val="100000"/>
              <a:buFont typeface="Arial"/>
              <a:buNone/>
              <a:tabLst/>
              <a:defRPr/>
            </a:pPr>
            <a:r>
              <a:rPr kumimoji="0" lang="en-US" sz="3200" b="1" i="0" u="none" strike="noStrike" kern="1200" cap="none" spc="0" normalizeH="0" baseline="0" noProof="0" dirty="0">
                <a:ln>
                  <a:noFill/>
                </a:ln>
                <a:solidFill>
                  <a:srgbClr val="002060"/>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Children’s voices on  </a:t>
            </a:r>
            <a:r>
              <a:rPr kumimoji="0" lang="en-US" sz="3200" b="1" i="0" u="none" strike="noStrike" kern="1200" cap="none" spc="0" normalizeH="0" baseline="0" noProof="0" dirty="0">
                <a:ln>
                  <a:noFill/>
                </a:ln>
                <a:solidFill>
                  <a:srgbClr val="F47920">
                    <a:lumMod val="75000"/>
                  </a:srgbClr>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risks and responsibilities</a:t>
            </a:r>
          </a:p>
        </p:txBody>
      </p:sp>
      <p:pic>
        <p:nvPicPr>
          <p:cNvPr id="6" name="Grafik 5">
            <a:extLst>
              <a:ext uri="{FF2B5EF4-FFF2-40B4-BE49-F238E27FC236}">
                <a16:creationId xmlns:a16="http://schemas.microsoft.com/office/drawing/2014/main" id="{9E23BD95-947D-4F1C-97C2-AF18551AB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125" y="2722930"/>
            <a:ext cx="1578791" cy="3138401"/>
          </a:xfrm>
          <a:prstGeom prst="rect">
            <a:avLst/>
          </a:prstGeom>
        </p:spPr>
      </p:pic>
      <p:sp>
        <p:nvSpPr>
          <p:cNvPr id="7" name="Ovale Legende 5">
            <a:extLst>
              <a:ext uri="{FF2B5EF4-FFF2-40B4-BE49-F238E27FC236}">
                <a16:creationId xmlns:a16="http://schemas.microsoft.com/office/drawing/2014/main" id="{55989553-0448-4F30-A699-6EC24EBCA96B}"/>
              </a:ext>
            </a:extLst>
          </p:cNvPr>
          <p:cNvSpPr/>
          <p:nvPr/>
        </p:nvSpPr>
        <p:spPr>
          <a:xfrm>
            <a:off x="451408" y="3822827"/>
            <a:ext cx="3883272" cy="2139066"/>
          </a:xfrm>
          <a:prstGeom prst="wedgeEllipseCallout">
            <a:avLst>
              <a:gd name="adj1" fmla="val 73367"/>
              <a:gd name="adj2" fmla="val -3725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If my dad can Google how to put on the parent control, then I can Google how to remove it (</a:t>
            </a:r>
            <a:r>
              <a:rPr kumimoji="0" lang="nb-NO"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 </a:t>
            </a: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9)</a:t>
            </a:r>
          </a:p>
        </p:txBody>
      </p:sp>
      <p:sp>
        <p:nvSpPr>
          <p:cNvPr id="8" name="Ovale Legende 6">
            <a:extLst>
              <a:ext uri="{FF2B5EF4-FFF2-40B4-BE49-F238E27FC236}">
                <a16:creationId xmlns:a16="http://schemas.microsoft.com/office/drawing/2014/main" id="{754CC897-F802-486D-A11F-0620CE00F92A}"/>
              </a:ext>
            </a:extLst>
          </p:cNvPr>
          <p:cNvSpPr/>
          <p:nvPr/>
        </p:nvSpPr>
        <p:spPr>
          <a:xfrm>
            <a:off x="6988655" y="2905377"/>
            <a:ext cx="5047769" cy="3421817"/>
          </a:xfrm>
          <a:prstGeom prst="wedgeEllipseCallout">
            <a:avLst>
              <a:gd name="adj1" fmla="val -61585"/>
              <a:gd name="adj2" fmla="val -39891"/>
            </a:avLst>
          </a:prstGeom>
          <a:solidFill>
            <a:srgbClr val="EBEBFF"/>
          </a:solidFill>
          <a:ln w="28575">
            <a:solidFill>
              <a:srgbClr val="A93983"/>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Many parents don’t know that much about Roblox and they don’t know why it’s our favourite. There are a billion games and if parents say no about a game due to age limit then you can just go on Roblox and you can play what you want like GTA. I don’t think they know about that (</a:t>
            </a:r>
            <a:r>
              <a:rPr kumimoji="0" lang="nb-NO"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9)</a:t>
            </a:r>
          </a:p>
        </p:txBody>
      </p:sp>
      <p:sp>
        <p:nvSpPr>
          <p:cNvPr id="9" name="Ovale Legende 5">
            <a:extLst>
              <a:ext uri="{FF2B5EF4-FFF2-40B4-BE49-F238E27FC236}">
                <a16:creationId xmlns:a16="http://schemas.microsoft.com/office/drawing/2014/main" id="{7E49928A-FBD1-457E-A8DD-C3DC27F7E4F7}"/>
              </a:ext>
            </a:extLst>
          </p:cNvPr>
          <p:cNvSpPr/>
          <p:nvPr/>
        </p:nvSpPr>
        <p:spPr>
          <a:xfrm>
            <a:off x="896816" y="1286817"/>
            <a:ext cx="3781992" cy="2139066"/>
          </a:xfrm>
          <a:prstGeom prst="wedgeEllipseCallout">
            <a:avLst>
              <a:gd name="adj1" fmla="val 64541"/>
              <a:gd name="adj2" fmla="val 4284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It is important to think you should not comment on things you would not say to someone face to face (</a:t>
            </a:r>
            <a:r>
              <a:rPr kumimoji="0" lang="nb-NO"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US"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12)</a:t>
            </a:r>
          </a:p>
        </p:txBody>
      </p:sp>
      <p:sp>
        <p:nvSpPr>
          <p:cNvPr id="10" name="Ovale Legende 6">
            <a:extLst>
              <a:ext uri="{FF2B5EF4-FFF2-40B4-BE49-F238E27FC236}">
                <a16:creationId xmlns:a16="http://schemas.microsoft.com/office/drawing/2014/main" id="{2DDA9399-FF38-47ED-B30A-336C72F694F0}"/>
              </a:ext>
            </a:extLst>
          </p:cNvPr>
          <p:cNvSpPr/>
          <p:nvPr/>
        </p:nvSpPr>
        <p:spPr>
          <a:xfrm>
            <a:off x="6756361" y="1174088"/>
            <a:ext cx="2703840" cy="1731289"/>
          </a:xfrm>
          <a:prstGeom prst="wedgeEllipseCallout">
            <a:avLst>
              <a:gd name="adj1" fmla="val -60251"/>
              <a:gd name="adj2" fmla="val 36938"/>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060"/>
              </a:solidFill>
              <a:effectLst/>
              <a:uLnTx/>
              <a:uFillTx/>
              <a:latin typeface="Arial Narrow" panose="020B0606020202030204" pitchFamily="34" charset="0"/>
              <a:ea typeface="+mn-ea"/>
              <a:cs typeface="+mn-cs"/>
              <a:sym typeface="Arial"/>
            </a:endParaRPr>
          </a:p>
        </p:txBody>
      </p:sp>
      <p:sp>
        <p:nvSpPr>
          <p:cNvPr id="14" name="TekstSylinder 13">
            <a:extLst>
              <a:ext uri="{FF2B5EF4-FFF2-40B4-BE49-F238E27FC236}">
                <a16:creationId xmlns:a16="http://schemas.microsoft.com/office/drawing/2014/main" id="{19307E00-C38C-2A5A-C097-DB21357FAAB8}"/>
              </a:ext>
            </a:extLst>
          </p:cNvPr>
          <p:cNvSpPr txBox="1"/>
          <p:nvPr/>
        </p:nvSpPr>
        <p:spPr>
          <a:xfrm>
            <a:off x="5934642" y="1468006"/>
            <a:ext cx="440531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What is dangerous?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Hackers, people that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stalk you and </a:t>
            </a:r>
            <a:r>
              <a:rPr kumimoji="0" lang="en-GB" sz="1600" b="0" i="0" u="none" strike="noStrike" kern="0" cap="none" spc="0" normalizeH="0" baseline="0" noProof="0" dirty="0" err="1">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pedos</a:t>
            </a: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b-NO"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 </a:t>
            </a:r>
            <a:r>
              <a:rPr kumimoji="0" lang="en-GB"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13)</a:t>
            </a:r>
          </a:p>
        </p:txBody>
      </p:sp>
    </p:spTree>
    <p:extLst>
      <p:ext uri="{BB962C8B-B14F-4D97-AF65-F5344CB8AC3E}">
        <p14:creationId xmlns:p14="http://schemas.microsoft.com/office/powerpoint/2010/main" val="22611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platzhalter 2">
            <a:extLst>
              <a:ext uri="{FF2B5EF4-FFF2-40B4-BE49-F238E27FC236}">
                <a16:creationId xmlns:a16="http://schemas.microsoft.com/office/drawing/2014/main" id="{ED9F4FEF-1870-49C4-87CD-06320FC6D6C2}"/>
              </a:ext>
            </a:extLst>
          </p:cNvPr>
          <p:cNvSpPr txBox="1">
            <a:spLocks/>
          </p:cNvSpPr>
          <p:nvPr/>
        </p:nvSpPr>
        <p:spPr>
          <a:xfrm>
            <a:off x="2152650" y="1290300"/>
            <a:ext cx="7886700" cy="280987"/>
          </a:xfrm>
          <a:prstGeom prst="rect">
            <a:avLst/>
          </a:prstGeom>
        </p:spPr>
        <p:txBody>
          <a:bodyPr vert="horz" lIns="91440" tIns="45720" rIns="91440" bIns="45720" rtlCol="0" anchor="ctr">
            <a:noAutofit/>
          </a:bodyPr>
          <a:lstStyle>
            <a:lvl1pPr marL="0" indent="0" algn="l" defTabSz="914400" rtl="0" eaLnBrk="1" latinLnBrk="0" hangingPunct="1">
              <a:lnSpc>
                <a:spcPts val="2600"/>
              </a:lnSpc>
              <a:spcBef>
                <a:spcPts val="1000"/>
              </a:spcBef>
              <a:buSzPct val="75000"/>
              <a:buFont typeface="Wingdings" panose="05000000000000000000" pitchFamily="2" charset="2"/>
              <a:buNone/>
              <a:defRPr sz="2000" b="1" kern="1200">
                <a:solidFill>
                  <a:srgbClr val="555555"/>
                </a:solidFill>
                <a:latin typeface="Arial Narrow" panose="020B0606020202030204" pitchFamily="34" charset="0"/>
                <a:ea typeface="+mn-ea"/>
                <a:cs typeface="+mn-cs"/>
              </a:defRPr>
            </a:lvl1pPr>
            <a:lvl2pPr marL="6858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2pPr>
            <a:lvl3pPr marL="11430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1900" kern="1200">
                <a:solidFill>
                  <a:srgbClr val="555555"/>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
                <a:srgbClr val="000000"/>
              </a:buClr>
              <a:buSzPct val="75000"/>
              <a:buFont typeface="Wingdings" panose="05000000000000000000" pitchFamily="2" charset="2"/>
              <a:buNone/>
              <a:tabLst/>
              <a:defRPr/>
            </a:pPr>
            <a:endParaRPr kumimoji="0" lang="en-US" sz="2000" b="1" i="0" u="none" strike="noStrike" kern="1200" cap="none" spc="0" normalizeH="0" baseline="0" noProof="0" dirty="0">
              <a:ln>
                <a:noFill/>
              </a:ln>
              <a:solidFill>
                <a:srgbClr val="555555"/>
              </a:solidFill>
              <a:effectLst/>
              <a:uLnTx/>
              <a:uFillTx/>
              <a:latin typeface="Arial Narrow" panose="020B0606020202030204" pitchFamily="34" charset="0"/>
              <a:ea typeface="+mn-ea"/>
              <a:cs typeface="+mn-cs"/>
              <a:sym typeface="Arial"/>
            </a:endParaRPr>
          </a:p>
        </p:txBody>
      </p:sp>
      <p:pic>
        <p:nvPicPr>
          <p:cNvPr id="6" name="Grafik 5">
            <a:extLst>
              <a:ext uri="{FF2B5EF4-FFF2-40B4-BE49-F238E27FC236}">
                <a16:creationId xmlns:a16="http://schemas.microsoft.com/office/drawing/2014/main" id="{9E23BD95-947D-4F1C-97C2-AF18551AB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390" y="2767568"/>
            <a:ext cx="1578791" cy="3138401"/>
          </a:xfrm>
          <a:prstGeom prst="rect">
            <a:avLst/>
          </a:prstGeom>
        </p:spPr>
      </p:pic>
      <p:sp>
        <p:nvSpPr>
          <p:cNvPr id="7" name="Ovale Legende 5">
            <a:extLst>
              <a:ext uri="{FF2B5EF4-FFF2-40B4-BE49-F238E27FC236}">
                <a16:creationId xmlns:a16="http://schemas.microsoft.com/office/drawing/2014/main" id="{55989553-0448-4F30-A699-6EC24EBCA96B}"/>
              </a:ext>
            </a:extLst>
          </p:cNvPr>
          <p:cNvSpPr/>
          <p:nvPr/>
        </p:nvSpPr>
        <p:spPr>
          <a:xfrm>
            <a:off x="342716" y="3886282"/>
            <a:ext cx="4140596" cy="2195615"/>
          </a:xfrm>
          <a:prstGeom prst="wedgeEllipseCallout">
            <a:avLst>
              <a:gd name="adj1" fmla="val 73367"/>
              <a:gd name="adj2" fmla="val -3725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It would be nice to use a little bit more gaming and stuff like that. …maybe something more practical like VR to learn Greek history. Then we could learn a lot. Even those least motivated would be interested to learn (</a:t>
            </a:r>
            <a:r>
              <a:rPr kumimoji="0" lang="nb-NO" sz="14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US" sz="14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13)</a:t>
            </a:r>
          </a:p>
        </p:txBody>
      </p:sp>
      <p:sp>
        <p:nvSpPr>
          <p:cNvPr id="8" name="Ovale Legende 6">
            <a:extLst>
              <a:ext uri="{FF2B5EF4-FFF2-40B4-BE49-F238E27FC236}">
                <a16:creationId xmlns:a16="http://schemas.microsoft.com/office/drawing/2014/main" id="{754CC897-F802-486D-A11F-0620CE00F92A}"/>
              </a:ext>
            </a:extLst>
          </p:cNvPr>
          <p:cNvSpPr/>
          <p:nvPr/>
        </p:nvSpPr>
        <p:spPr>
          <a:xfrm>
            <a:off x="7186431" y="3299111"/>
            <a:ext cx="4776967" cy="2933404"/>
          </a:xfrm>
          <a:prstGeom prst="wedgeEllipseCallout">
            <a:avLst>
              <a:gd name="adj1" fmla="val -61585"/>
              <a:gd name="adj2" fmla="val -39891"/>
            </a:avLst>
          </a:prstGeom>
          <a:solidFill>
            <a:srgbClr val="EBEBFF"/>
          </a:solidFill>
          <a:ln w="28575">
            <a:solidFill>
              <a:srgbClr val="A93983"/>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In the future people who did not grow up with an iPhone, they do not understand as much, and it gets harder or it gets more complicated for them I think (</a:t>
            </a:r>
            <a:r>
              <a:rPr kumimoji="0" lang="nb-NO"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GB" sz="18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12)</a:t>
            </a:r>
          </a:p>
        </p:txBody>
      </p:sp>
      <p:sp>
        <p:nvSpPr>
          <p:cNvPr id="9" name="Ovale Legende 5">
            <a:extLst>
              <a:ext uri="{FF2B5EF4-FFF2-40B4-BE49-F238E27FC236}">
                <a16:creationId xmlns:a16="http://schemas.microsoft.com/office/drawing/2014/main" id="{7E49928A-FBD1-457E-A8DD-C3DC27F7E4F7}"/>
              </a:ext>
            </a:extLst>
          </p:cNvPr>
          <p:cNvSpPr/>
          <p:nvPr/>
        </p:nvSpPr>
        <p:spPr>
          <a:xfrm>
            <a:off x="1949925" y="1641991"/>
            <a:ext cx="2862659" cy="1761970"/>
          </a:xfrm>
          <a:prstGeom prst="wedgeEllipseCallout">
            <a:avLst>
              <a:gd name="adj1" fmla="val 64541"/>
              <a:gd name="adj2" fmla="val 42844"/>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NO"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I think we will have much more VR (virtual reality)”</a:t>
            </a:r>
            <a:r>
              <a:rPr kumimoji="0" lang="nb-NO"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(CYP age 12)</a:t>
            </a:r>
            <a:endPar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0" name="Ovale Legende 6">
            <a:extLst>
              <a:ext uri="{FF2B5EF4-FFF2-40B4-BE49-F238E27FC236}">
                <a16:creationId xmlns:a16="http://schemas.microsoft.com/office/drawing/2014/main" id="{2DDA9399-FF38-47ED-B30A-336C72F694F0}"/>
              </a:ext>
            </a:extLst>
          </p:cNvPr>
          <p:cNvSpPr/>
          <p:nvPr/>
        </p:nvSpPr>
        <p:spPr>
          <a:xfrm>
            <a:off x="6876820" y="1571287"/>
            <a:ext cx="2577731" cy="1727824"/>
          </a:xfrm>
          <a:prstGeom prst="wedgeEllipseCallout">
            <a:avLst>
              <a:gd name="adj1" fmla="val -60251"/>
              <a:gd name="adj2" fmla="val 36938"/>
            </a:avLst>
          </a:prstGeom>
          <a:noFill/>
          <a:ln w="28575">
            <a:solidFill>
              <a:srgbClr val="A93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Maybe in the future some PCs will have a chip linked to our brains (</a:t>
            </a:r>
            <a:r>
              <a:rPr kumimoji="0" lang="nb-NO"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CYP age</a:t>
            </a:r>
            <a:r>
              <a:rPr kumimoji="0" lang="en-US" sz="1600" b="0"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13)</a:t>
            </a:r>
          </a:p>
        </p:txBody>
      </p:sp>
      <p:sp>
        <p:nvSpPr>
          <p:cNvPr id="11" name="Titel 1">
            <a:extLst>
              <a:ext uri="{FF2B5EF4-FFF2-40B4-BE49-F238E27FC236}">
                <a16:creationId xmlns:a16="http://schemas.microsoft.com/office/drawing/2014/main" id="{58A3AC42-F9AE-BE80-CA57-A3E7A0CDC16A}"/>
              </a:ext>
            </a:extLst>
          </p:cNvPr>
          <p:cNvSpPr txBox="1">
            <a:spLocks/>
          </p:cNvSpPr>
          <p:nvPr/>
        </p:nvSpPr>
        <p:spPr>
          <a:xfrm>
            <a:off x="486677" y="743132"/>
            <a:ext cx="9552673" cy="476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A93983"/>
                </a:solidFill>
                <a:latin typeface="Arial Narrow" panose="020B0606020202030204" pitchFamily="34" charset="0"/>
                <a:ea typeface="+mj-ea"/>
                <a:cs typeface="+mj-cs"/>
              </a:defRPr>
            </a:lvl1pPr>
          </a:lstStyle>
          <a:p>
            <a:pPr marL="0" marR="0" lvl="0" indent="0" algn="l" defTabSz="914400" rtl="0" eaLnBrk="1" fontAlgn="auto" latinLnBrk="0" hangingPunct="1">
              <a:lnSpc>
                <a:spcPct val="130000"/>
              </a:lnSpc>
              <a:spcBef>
                <a:spcPct val="0"/>
              </a:spcBef>
              <a:spcAft>
                <a:spcPts val="0"/>
              </a:spcAft>
              <a:buClr>
                <a:srgbClr val="000000"/>
              </a:buClr>
              <a:buSzPct val="100000"/>
              <a:buFont typeface="Arial"/>
              <a:buNone/>
              <a:tabLst/>
              <a:defRPr/>
            </a:pPr>
            <a:r>
              <a:rPr kumimoji="0" lang="en-US" sz="3200" b="1" i="0" u="none" strike="noStrike" kern="1200" cap="none" spc="0" normalizeH="0" baseline="0" noProof="0" dirty="0">
                <a:ln>
                  <a:noFill/>
                </a:ln>
                <a:solidFill>
                  <a:srgbClr val="002060"/>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Children’s voices on </a:t>
            </a:r>
            <a:r>
              <a:rPr kumimoji="0" lang="en-US" sz="3200" b="1" i="0" u="none" strike="noStrike" kern="1200" cap="none" spc="0" normalizeH="0" baseline="0" noProof="0" dirty="0">
                <a:ln>
                  <a:noFill/>
                </a:ln>
                <a:solidFill>
                  <a:srgbClr val="F47920">
                    <a:lumMod val="75000"/>
                  </a:srgbClr>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technology in the future</a:t>
            </a:r>
          </a:p>
        </p:txBody>
      </p:sp>
    </p:spTree>
    <p:extLst>
      <p:ext uri="{BB962C8B-B14F-4D97-AF65-F5344CB8AC3E}">
        <p14:creationId xmlns:p14="http://schemas.microsoft.com/office/powerpoint/2010/main" val="423194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1193074" y="1733550"/>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6684916" y="1733550"/>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C7A5BB8C-8510-1344-81BB-835C0BCD9B7F}"/>
              </a:ext>
            </a:extLst>
          </p:cNvPr>
          <p:cNvSpPr/>
          <p:nvPr/>
        </p:nvSpPr>
        <p:spPr>
          <a:xfrm>
            <a:off x="1193075" y="232682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4" name="Rounded Rectangle 3">
            <a:extLst>
              <a:ext uri="{FF2B5EF4-FFF2-40B4-BE49-F238E27FC236}">
                <a16:creationId xmlns:a16="http://schemas.microsoft.com/office/drawing/2014/main" id="{D781FDEA-C204-E548-A775-062F2E0EEF99}"/>
              </a:ext>
            </a:extLst>
          </p:cNvPr>
          <p:cNvSpPr/>
          <p:nvPr/>
        </p:nvSpPr>
        <p:spPr>
          <a:xfrm>
            <a:off x="1193075" y="3132455"/>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6" name="Rounded Rectangle 5">
            <a:extLst>
              <a:ext uri="{FF2B5EF4-FFF2-40B4-BE49-F238E27FC236}">
                <a16:creationId xmlns:a16="http://schemas.microsoft.com/office/drawing/2014/main" id="{ED7B0A12-3F84-494A-A143-055695EC5BAC}"/>
              </a:ext>
            </a:extLst>
          </p:cNvPr>
          <p:cNvSpPr/>
          <p:nvPr/>
        </p:nvSpPr>
        <p:spPr>
          <a:xfrm>
            <a:off x="1193075" y="3935549"/>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8" name="Rounded Rectangle 7">
            <a:extLst>
              <a:ext uri="{FF2B5EF4-FFF2-40B4-BE49-F238E27FC236}">
                <a16:creationId xmlns:a16="http://schemas.microsoft.com/office/drawing/2014/main" id="{90A8F19F-ECD9-BE43-9954-3874A983D8D7}"/>
              </a:ext>
            </a:extLst>
          </p:cNvPr>
          <p:cNvSpPr/>
          <p:nvPr/>
        </p:nvSpPr>
        <p:spPr>
          <a:xfrm>
            <a:off x="1193075" y="473610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0" name="Rounded Rectangle 9">
            <a:extLst>
              <a:ext uri="{FF2B5EF4-FFF2-40B4-BE49-F238E27FC236}">
                <a16:creationId xmlns:a16="http://schemas.microsoft.com/office/drawing/2014/main" id="{FF078FF9-71F3-DF44-9FA7-51BD059300A1}"/>
              </a:ext>
            </a:extLst>
          </p:cNvPr>
          <p:cNvSpPr/>
          <p:nvPr/>
        </p:nvSpPr>
        <p:spPr>
          <a:xfrm>
            <a:off x="1193075" y="553411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2" name="Rounded Rectangle 11">
            <a:extLst>
              <a:ext uri="{FF2B5EF4-FFF2-40B4-BE49-F238E27FC236}">
                <a16:creationId xmlns:a16="http://schemas.microsoft.com/office/drawing/2014/main" id="{DD2D2912-0BB1-A741-8337-164A3C237213}"/>
              </a:ext>
            </a:extLst>
          </p:cNvPr>
          <p:cNvSpPr/>
          <p:nvPr/>
        </p:nvSpPr>
        <p:spPr>
          <a:xfrm>
            <a:off x="6684917" y="232682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4" name="Rounded Rectangle 13">
            <a:extLst>
              <a:ext uri="{FF2B5EF4-FFF2-40B4-BE49-F238E27FC236}">
                <a16:creationId xmlns:a16="http://schemas.microsoft.com/office/drawing/2014/main" id="{B1D41D74-E6FD-994A-B77F-041D2805CB13}"/>
              </a:ext>
            </a:extLst>
          </p:cNvPr>
          <p:cNvSpPr/>
          <p:nvPr/>
        </p:nvSpPr>
        <p:spPr>
          <a:xfrm>
            <a:off x="6684917" y="3132455"/>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6" name="Rounded Rectangle 15">
            <a:extLst>
              <a:ext uri="{FF2B5EF4-FFF2-40B4-BE49-F238E27FC236}">
                <a16:creationId xmlns:a16="http://schemas.microsoft.com/office/drawing/2014/main" id="{6677F9D6-1B9F-D64E-A32C-6A1E07D74FE9}"/>
              </a:ext>
            </a:extLst>
          </p:cNvPr>
          <p:cNvSpPr/>
          <p:nvPr/>
        </p:nvSpPr>
        <p:spPr>
          <a:xfrm>
            <a:off x="6684917" y="3935549"/>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8" name="Rounded Rectangle 17">
            <a:extLst>
              <a:ext uri="{FF2B5EF4-FFF2-40B4-BE49-F238E27FC236}">
                <a16:creationId xmlns:a16="http://schemas.microsoft.com/office/drawing/2014/main" id="{59A0BEAF-8F08-E84D-8CD1-CD9A8B3111E6}"/>
              </a:ext>
            </a:extLst>
          </p:cNvPr>
          <p:cNvSpPr/>
          <p:nvPr/>
        </p:nvSpPr>
        <p:spPr>
          <a:xfrm>
            <a:off x="6684917" y="473610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20" name="Rounded Rectangle 19">
            <a:extLst>
              <a:ext uri="{FF2B5EF4-FFF2-40B4-BE49-F238E27FC236}">
                <a16:creationId xmlns:a16="http://schemas.microsoft.com/office/drawing/2014/main" id="{65B08553-FE7C-C342-A881-7D6D53AF7965}"/>
              </a:ext>
            </a:extLst>
          </p:cNvPr>
          <p:cNvSpPr/>
          <p:nvPr/>
        </p:nvSpPr>
        <p:spPr>
          <a:xfrm>
            <a:off x="6684917" y="553411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22" name="Chevron 21">
            <a:extLst>
              <a:ext uri="{FF2B5EF4-FFF2-40B4-BE49-F238E27FC236}">
                <a16:creationId xmlns:a16="http://schemas.microsoft.com/office/drawing/2014/main" id="{78BAEA5B-153C-AD4A-ADAD-46DC67630261}"/>
              </a:ext>
            </a:extLst>
          </p:cNvPr>
          <p:cNvSpPr/>
          <p:nvPr/>
        </p:nvSpPr>
        <p:spPr>
          <a:xfrm>
            <a:off x="1578096" y="1494408"/>
            <a:ext cx="3338440" cy="484095"/>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mn-cs"/>
              <a:sym typeface="Arial"/>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7275466" y="1494408"/>
            <a:ext cx="3095069" cy="484095"/>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mn-cs"/>
              <a:sym typeface="Arial"/>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5673040"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6096001"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6096000" y="2326822"/>
            <a:ext cx="0" cy="3797844"/>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Freeform 735">
            <a:extLst>
              <a:ext uri="{FF2B5EF4-FFF2-40B4-BE49-F238E27FC236}">
                <a16:creationId xmlns:a16="http://schemas.microsoft.com/office/drawing/2014/main" id="{73980EFB-0983-3D4D-A286-B12B8D866C93}"/>
              </a:ext>
            </a:extLst>
          </p:cNvPr>
          <p:cNvSpPr>
            <a:spLocks noChangeArrowheads="1"/>
          </p:cNvSpPr>
          <p:nvPr/>
        </p:nvSpPr>
        <p:spPr bwMode="auto">
          <a:xfrm>
            <a:off x="1348027" y="2461239"/>
            <a:ext cx="280646" cy="321716"/>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37" name="Freeform 734">
            <a:extLst>
              <a:ext uri="{FF2B5EF4-FFF2-40B4-BE49-F238E27FC236}">
                <a16:creationId xmlns:a16="http://schemas.microsoft.com/office/drawing/2014/main" id="{0C510773-0392-404E-B11C-C6A6CE9A761B}"/>
              </a:ext>
            </a:extLst>
          </p:cNvPr>
          <p:cNvSpPr>
            <a:spLocks noChangeArrowheads="1"/>
          </p:cNvSpPr>
          <p:nvPr/>
        </p:nvSpPr>
        <p:spPr bwMode="auto">
          <a:xfrm>
            <a:off x="1327492" y="3276699"/>
            <a:ext cx="321716" cy="304603"/>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39" name="Freeform 732">
            <a:extLst>
              <a:ext uri="{FF2B5EF4-FFF2-40B4-BE49-F238E27FC236}">
                <a16:creationId xmlns:a16="http://schemas.microsoft.com/office/drawing/2014/main" id="{C7F5FD4C-AC92-E34D-B34D-5914E44DCB26}"/>
              </a:ext>
            </a:extLst>
          </p:cNvPr>
          <p:cNvSpPr>
            <a:spLocks noChangeArrowheads="1"/>
          </p:cNvSpPr>
          <p:nvPr/>
        </p:nvSpPr>
        <p:spPr bwMode="auto">
          <a:xfrm>
            <a:off x="1325781" y="4871375"/>
            <a:ext cx="321716" cy="320004"/>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0" name="Freeform 731">
            <a:extLst>
              <a:ext uri="{FF2B5EF4-FFF2-40B4-BE49-F238E27FC236}">
                <a16:creationId xmlns:a16="http://schemas.microsoft.com/office/drawing/2014/main" id="{50CDC9FD-F22E-9B47-AEA2-73F8571482B0}"/>
              </a:ext>
            </a:extLst>
          </p:cNvPr>
          <p:cNvSpPr>
            <a:spLocks noChangeArrowheads="1"/>
          </p:cNvSpPr>
          <p:nvPr/>
        </p:nvSpPr>
        <p:spPr bwMode="auto">
          <a:xfrm>
            <a:off x="1332626" y="5667677"/>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1" name="Freeform 735">
            <a:extLst>
              <a:ext uri="{FF2B5EF4-FFF2-40B4-BE49-F238E27FC236}">
                <a16:creationId xmlns:a16="http://schemas.microsoft.com/office/drawing/2014/main" id="{BE3C304B-3D48-E842-92AF-B0E15D2A5410}"/>
              </a:ext>
            </a:extLst>
          </p:cNvPr>
          <p:cNvSpPr>
            <a:spLocks noChangeArrowheads="1"/>
          </p:cNvSpPr>
          <p:nvPr/>
        </p:nvSpPr>
        <p:spPr bwMode="auto">
          <a:xfrm>
            <a:off x="6844331" y="2461239"/>
            <a:ext cx="280646" cy="321716"/>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2" name="Freeform 734">
            <a:extLst>
              <a:ext uri="{FF2B5EF4-FFF2-40B4-BE49-F238E27FC236}">
                <a16:creationId xmlns:a16="http://schemas.microsoft.com/office/drawing/2014/main" id="{F428EF3F-8888-AE4C-95EA-B4997B779683}"/>
              </a:ext>
            </a:extLst>
          </p:cNvPr>
          <p:cNvSpPr>
            <a:spLocks noChangeArrowheads="1"/>
          </p:cNvSpPr>
          <p:nvPr/>
        </p:nvSpPr>
        <p:spPr bwMode="auto">
          <a:xfrm>
            <a:off x="6823796" y="3276699"/>
            <a:ext cx="321716" cy="304603"/>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3" name="Freeform 733">
            <a:extLst>
              <a:ext uri="{FF2B5EF4-FFF2-40B4-BE49-F238E27FC236}">
                <a16:creationId xmlns:a16="http://schemas.microsoft.com/office/drawing/2014/main" id="{D65BF5FD-2434-514A-A90E-D08BDCA9444C}"/>
              </a:ext>
            </a:extLst>
          </p:cNvPr>
          <p:cNvSpPr>
            <a:spLocks noChangeArrowheads="1"/>
          </p:cNvSpPr>
          <p:nvPr/>
        </p:nvSpPr>
        <p:spPr bwMode="auto">
          <a:xfrm>
            <a:off x="6823796" y="4069966"/>
            <a:ext cx="320005" cy="321716"/>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4" name="Freeform 732">
            <a:extLst>
              <a:ext uri="{FF2B5EF4-FFF2-40B4-BE49-F238E27FC236}">
                <a16:creationId xmlns:a16="http://schemas.microsoft.com/office/drawing/2014/main" id="{763DC41A-1F47-C84B-87D4-5358E324C7D6}"/>
              </a:ext>
            </a:extLst>
          </p:cNvPr>
          <p:cNvSpPr>
            <a:spLocks noChangeArrowheads="1"/>
          </p:cNvSpPr>
          <p:nvPr/>
        </p:nvSpPr>
        <p:spPr bwMode="auto">
          <a:xfrm>
            <a:off x="6822085" y="4871375"/>
            <a:ext cx="321716" cy="320004"/>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6828930" y="5667677"/>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6" name="Subtitle 2">
            <a:extLst>
              <a:ext uri="{FF2B5EF4-FFF2-40B4-BE49-F238E27FC236}">
                <a16:creationId xmlns:a16="http://schemas.microsoft.com/office/drawing/2014/main" id="{CBF749C7-3947-124A-8E78-FCF5767165A9}"/>
              </a:ext>
            </a:extLst>
          </p:cNvPr>
          <p:cNvSpPr txBox="1">
            <a:spLocks/>
          </p:cNvSpPr>
          <p:nvPr/>
        </p:nvSpPr>
        <p:spPr>
          <a:xfrm>
            <a:off x="1889756" y="2345757"/>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Children want adults who understand their use of digital technology and adults they can talk to
</a:t>
            </a:r>
            <a:endParaRPr kumimoji="0" lang="is-IS"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47" name="Subtitle 2">
            <a:extLst>
              <a:ext uri="{FF2B5EF4-FFF2-40B4-BE49-F238E27FC236}">
                <a16:creationId xmlns:a16="http://schemas.microsoft.com/office/drawing/2014/main" id="{8BDA0FC2-2D2A-EF4D-BC48-E898D1DBBE98}"/>
              </a:ext>
            </a:extLst>
          </p:cNvPr>
          <p:cNvSpPr txBox="1">
            <a:spLocks/>
          </p:cNvSpPr>
          <p:nvPr/>
        </p:nvSpPr>
        <p:spPr>
          <a:xfrm>
            <a:off x="1897816" y="3212647"/>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They are unsure about adults' digital competence and often think they are better than adults
</a:t>
            </a:r>
            <a:endParaRPr kumimoji="0" lang="is-IS"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50" name="Subtitle 2">
            <a:extLst>
              <a:ext uri="{FF2B5EF4-FFF2-40B4-BE49-F238E27FC236}">
                <a16:creationId xmlns:a16="http://schemas.microsoft.com/office/drawing/2014/main" id="{FECBB0CB-AA25-8D49-A987-5BE45C32A576}"/>
              </a:ext>
            </a:extLst>
          </p:cNvPr>
          <p:cNvSpPr txBox="1">
            <a:spLocks/>
          </p:cNvSpPr>
          <p:nvPr/>
        </p:nvSpPr>
        <p:spPr>
          <a:xfrm>
            <a:off x="1897816" y="3958880"/>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They are unsure of what adults can contribute and therefore do not seek advice
</a:t>
            </a:r>
            <a:endParaRPr kumimoji="0" lang="is-IS"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51" name="Subtitle 2">
            <a:extLst>
              <a:ext uri="{FF2B5EF4-FFF2-40B4-BE49-F238E27FC236}">
                <a16:creationId xmlns:a16="http://schemas.microsoft.com/office/drawing/2014/main" id="{439F6C61-917B-4E4F-875C-0B767294B845}"/>
              </a:ext>
            </a:extLst>
          </p:cNvPr>
          <p:cNvSpPr txBox="1">
            <a:spLocks/>
          </p:cNvSpPr>
          <p:nvPr/>
        </p:nvSpPr>
        <p:spPr>
          <a:xfrm>
            <a:off x="1897816" y="4794916"/>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Blurred distinctions between online/offline;  use between different microsystems
</a:t>
            </a:r>
            <a:endParaRPr kumimoji="0" lang="nb-NO"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52" name="Subtitle 2">
            <a:extLst>
              <a:ext uri="{FF2B5EF4-FFF2-40B4-BE49-F238E27FC236}">
                <a16:creationId xmlns:a16="http://schemas.microsoft.com/office/drawing/2014/main" id="{18BC4B07-6B96-3342-BA89-8FE00ACA0FC0}"/>
              </a:ext>
            </a:extLst>
          </p:cNvPr>
          <p:cNvSpPr txBox="1">
            <a:spLocks/>
          </p:cNvSpPr>
          <p:nvPr/>
        </p:nvSpPr>
        <p:spPr>
          <a:xfrm>
            <a:off x="1863355" y="5573090"/>
            <a:ext cx="3495076" cy="7506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The lonely child who is ignored or not invited to participate (excluded)
</a:t>
            </a:r>
            <a:endParaRPr kumimoji="0" lang="en-US" sz="1200" b="0" i="0" u="none" strike="noStrike" kern="1200" cap="none" spc="0" normalizeH="0" baseline="0" noProof="0" dirty="0">
              <a:ln>
                <a:noFill/>
              </a:ln>
              <a:solidFill>
                <a:srgbClr val="FFFFFF">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3" name="Subtitle 2">
            <a:extLst>
              <a:ext uri="{FF2B5EF4-FFF2-40B4-BE49-F238E27FC236}">
                <a16:creationId xmlns:a16="http://schemas.microsoft.com/office/drawing/2014/main" id="{F7AC84C5-CF41-6F43-B1B1-3DC00BD4CB97}"/>
              </a:ext>
            </a:extLst>
          </p:cNvPr>
          <p:cNvSpPr txBox="1">
            <a:spLocks/>
          </p:cNvSpPr>
          <p:nvPr/>
        </p:nvSpPr>
        <p:spPr>
          <a:xfrm>
            <a:off x="7371143" y="2391474"/>
            <a:ext cx="3495076" cy="72814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mn-ea"/>
                <a:cs typeface="Open Sans Light"/>
                <a:sym typeface="Arial"/>
              </a:rPr>
              <a:t>Adults focus heavily on online dangers and/or screen time
</a:t>
            </a:r>
          </a:p>
        </p:txBody>
      </p:sp>
      <p:sp>
        <p:nvSpPr>
          <p:cNvPr id="54" name="Subtitle 2">
            <a:extLst>
              <a:ext uri="{FF2B5EF4-FFF2-40B4-BE49-F238E27FC236}">
                <a16:creationId xmlns:a16="http://schemas.microsoft.com/office/drawing/2014/main" id="{196753E0-4E34-974E-B702-83850DC33ACC}"/>
              </a:ext>
            </a:extLst>
          </p:cNvPr>
          <p:cNvSpPr txBox="1">
            <a:spLocks/>
          </p:cNvSpPr>
          <p:nvPr/>
        </p:nvSpPr>
        <p:spPr>
          <a:xfrm>
            <a:off x="7389658" y="3134260"/>
            <a:ext cx="3609265" cy="72814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mn-ea"/>
                <a:cs typeface="Open Sans Light"/>
                <a:sym typeface="Arial"/>
              </a:rPr>
              <a:t>Adults may think that children are super users, while they often lack basic digital skills
</a:t>
            </a:r>
          </a:p>
        </p:txBody>
      </p:sp>
      <p:sp>
        <p:nvSpPr>
          <p:cNvPr id="55" name="Subtitle 2">
            <a:extLst>
              <a:ext uri="{FF2B5EF4-FFF2-40B4-BE49-F238E27FC236}">
                <a16:creationId xmlns:a16="http://schemas.microsoft.com/office/drawing/2014/main" id="{4708E119-EA15-B640-97F1-E99263C32B8A}"/>
              </a:ext>
            </a:extLst>
          </p:cNvPr>
          <p:cNvSpPr txBox="1">
            <a:spLocks/>
          </p:cNvSpPr>
          <p:nvPr/>
        </p:nvSpPr>
        <p:spPr>
          <a:xfrm>
            <a:off x="7389658" y="3994254"/>
            <a:ext cx="3495076" cy="72814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mn-ea"/>
                <a:cs typeface="Open Sans Light"/>
                <a:sym typeface="Arial"/>
              </a:rPr>
              <a:t>Adults have limited access to the digital lives of children and young people
</a:t>
            </a:r>
          </a:p>
        </p:txBody>
      </p:sp>
      <p:sp>
        <p:nvSpPr>
          <p:cNvPr id="56" name="Subtitle 2">
            <a:extLst>
              <a:ext uri="{FF2B5EF4-FFF2-40B4-BE49-F238E27FC236}">
                <a16:creationId xmlns:a16="http://schemas.microsoft.com/office/drawing/2014/main" id="{6F6A9778-CDB7-8542-BEA7-F4E4E85FA722}"/>
              </a:ext>
            </a:extLst>
          </p:cNvPr>
          <p:cNvSpPr txBox="1">
            <a:spLocks/>
          </p:cNvSpPr>
          <p:nvPr/>
        </p:nvSpPr>
        <p:spPr>
          <a:xfrm>
            <a:off x="7389658" y="4753336"/>
            <a:ext cx="3495076" cy="7506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Open Sans"/>
                <a:cs typeface="Open Sans"/>
                <a:sym typeface="Open Sans"/>
              </a:rPr>
              <a:t>Use in one microsystem can greatly affect other microsystems
</a:t>
            </a:r>
            <a:endParaRPr kumimoji="0" lang="en-US" sz="1200" b="0" i="0" u="none" strike="noStrike" kern="1200" cap="none" spc="0" normalizeH="0" baseline="0" noProof="0" dirty="0">
              <a:ln>
                <a:noFill/>
              </a:ln>
              <a:solidFill>
                <a:srgbClr val="000000">
                  <a:lumMod val="85000"/>
                  <a:lumOff val="15000"/>
                </a:srgbClr>
              </a:solidFill>
              <a:effectLst/>
              <a:uLnTx/>
              <a:uFillTx/>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7" name="Subtitle 2">
            <a:extLst>
              <a:ext uri="{FF2B5EF4-FFF2-40B4-BE49-F238E27FC236}">
                <a16:creationId xmlns:a16="http://schemas.microsoft.com/office/drawing/2014/main" id="{B4730610-8C43-AC4D-A041-EAF334A8BFED}"/>
              </a:ext>
            </a:extLst>
          </p:cNvPr>
          <p:cNvSpPr txBox="1">
            <a:spLocks/>
          </p:cNvSpPr>
          <p:nvPr/>
        </p:nvSpPr>
        <p:spPr>
          <a:xfrm>
            <a:off x="7389658" y="5534116"/>
            <a:ext cx="3495076" cy="7506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Open Sans"/>
                <a:cs typeface="Open Sans"/>
                <a:sym typeface="Open Sans"/>
              </a:rPr>
              <a:t>The importance of working with exclusion, inclusion and seeing the lonely child – also online
</a:t>
            </a:r>
            <a:endParaRPr kumimoji="0" lang="en-US" sz="1200" b="0" i="0" u="none" strike="noStrike" kern="1200" cap="none" spc="0" normalizeH="0" baseline="0" noProof="0" dirty="0">
              <a:ln>
                <a:noFill/>
              </a:ln>
              <a:solidFill>
                <a:srgbClr val="000000">
                  <a:lumMod val="85000"/>
                  <a:lumOff val="15000"/>
                </a:srgbClr>
              </a:solidFill>
              <a:effectLst/>
              <a:uLnTx/>
              <a:uFillTx/>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8" name="TextBox 57">
            <a:extLst>
              <a:ext uri="{FF2B5EF4-FFF2-40B4-BE49-F238E27FC236}">
                <a16:creationId xmlns:a16="http://schemas.microsoft.com/office/drawing/2014/main" id="{4CBF6C0E-7DE5-FC41-8940-644E34B76DE8}"/>
              </a:ext>
            </a:extLst>
          </p:cNvPr>
          <p:cNvSpPr txBox="1"/>
          <p:nvPr/>
        </p:nvSpPr>
        <p:spPr>
          <a:xfrm>
            <a:off x="1821463" y="1568522"/>
            <a:ext cx="3057247" cy="33855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Georgia" panose="02040502050405020303" pitchFamily="18" charset="0"/>
                <a:ea typeface="League Spartan" charset="0"/>
                <a:cs typeface="Poppins" pitchFamily="2" charset="77"/>
                <a:sym typeface="Arial"/>
              </a:rPr>
              <a:t>Children and young people</a:t>
            </a:r>
          </a:p>
        </p:txBody>
      </p:sp>
      <p:sp>
        <p:nvSpPr>
          <p:cNvPr id="59" name="TextBox 58">
            <a:extLst>
              <a:ext uri="{FF2B5EF4-FFF2-40B4-BE49-F238E27FC236}">
                <a16:creationId xmlns:a16="http://schemas.microsoft.com/office/drawing/2014/main" id="{3725B544-4E10-B54E-822C-7EEA5EF1AADA}"/>
              </a:ext>
            </a:extLst>
          </p:cNvPr>
          <p:cNvSpPr txBox="1"/>
          <p:nvPr/>
        </p:nvSpPr>
        <p:spPr>
          <a:xfrm>
            <a:off x="8404943" y="1568522"/>
            <a:ext cx="87395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Georgia" panose="02040502050405020303" pitchFamily="18" charset="0"/>
                <a:ea typeface="League Spartan" charset="0"/>
                <a:cs typeface="Poppins" pitchFamily="2" charset="77"/>
                <a:sym typeface="Arial"/>
              </a:rPr>
              <a:t>Adults</a:t>
            </a:r>
          </a:p>
        </p:txBody>
      </p:sp>
      <p:sp>
        <p:nvSpPr>
          <p:cNvPr id="60" name="TextBox 59">
            <a:extLst>
              <a:ext uri="{FF2B5EF4-FFF2-40B4-BE49-F238E27FC236}">
                <a16:creationId xmlns:a16="http://schemas.microsoft.com/office/drawing/2014/main" id="{F7558040-E877-874F-A5E1-3C6AD1CE5F53}"/>
              </a:ext>
            </a:extLst>
          </p:cNvPr>
          <p:cNvSpPr txBox="1"/>
          <p:nvPr/>
        </p:nvSpPr>
        <p:spPr>
          <a:xfrm>
            <a:off x="2225416" y="306186"/>
            <a:ext cx="774122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lumMod val="85000"/>
                    <a:lumOff val="15000"/>
                  </a:srgbClr>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Summary and implications</a:t>
            </a:r>
          </a:p>
        </p:txBody>
      </p:sp>
      <p:sp>
        <p:nvSpPr>
          <p:cNvPr id="2" name="Oval 1">
            <a:extLst>
              <a:ext uri="{FF2B5EF4-FFF2-40B4-BE49-F238E27FC236}">
                <a16:creationId xmlns:a16="http://schemas.microsoft.com/office/drawing/2014/main" id="{7CBC00E3-1825-374A-86B8-61E465BBAFF4}"/>
              </a:ext>
            </a:extLst>
          </p:cNvPr>
          <p:cNvSpPr/>
          <p:nvPr/>
        </p:nvSpPr>
        <p:spPr>
          <a:xfrm>
            <a:off x="1193075" y="2326822"/>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1</a:t>
            </a:r>
          </a:p>
        </p:txBody>
      </p:sp>
      <p:sp>
        <p:nvSpPr>
          <p:cNvPr id="13" name="Oval 12">
            <a:extLst>
              <a:ext uri="{FF2B5EF4-FFF2-40B4-BE49-F238E27FC236}">
                <a16:creationId xmlns:a16="http://schemas.microsoft.com/office/drawing/2014/main" id="{3F626941-A6D6-FF4E-980B-4AE2A33FFD99}"/>
              </a:ext>
            </a:extLst>
          </p:cNvPr>
          <p:cNvSpPr/>
          <p:nvPr/>
        </p:nvSpPr>
        <p:spPr>
          <a:xfrm>
            <a:off x="6684917" y="2326822"/>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1</a:t>
            </a:r>
          </a:p>
        </p:txBody>
      </p:sp>
      <p:sp>
        <p:nvSpPr>
          <p:cNvPr id="5" name="Oval 4">
            <a:extLst>
              <a:ext uri="{FF2B5EF4-FFF2-40B4-BE49-F238E27FC236}">
                <a16:creationId xmlns:a16="http://schemas.microsoft.com/office/drawing/2014/main" id="{D7BBF6B3-C1B8-F04B-B236-056E681C8686}"/>
              </a:ext>
            </a:extLst>
          </p:cNvPr>
          <p:cNvSpPr/>
          <p:nvPr/>
        </p:nvSpPr>
        <p:spPr>
          <a:xfrm>
            <a:off x="1193075" y="3132455"/>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2</a:t>
            </a:r>
          </a:p>
        </p:txBody>
      </p:sp>
      <p:sp>
        <p:nvSpPr>
          <p:cNvPr id="15" name="Oval 14">
            <a:extLst>
              <a:ext uri="{FF2B5EF4-FFF2-40B4-BE49-F238E27FC236}">
                <a16:creationId xmlns:a16="http://schemas.microsoft.com/office/drawing/2014/main" id="{4DADD9DD-8D40-894B-AB28-B7184E3F202D}"/>
              </a:ext>
            </a:extLst>
          </p:cNvPr>
          <p:cNvSpPr/>
          <p:nvPr/>
        </p:nvSpPr>
        <p:spPr>
          <a:xfrm>
            <a:off x="6684917" y="3132455"/>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2</a:t>
            </a:r>
            <a:endParaRPr kumimoji="0" lang="en-US" sz="8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endParaRPr>
          </a:p>
        </p:txBody>
      </p:sp>
      <p:sp>
        <p:nvSpPr>
          <p:cNvPr id="38" name="Freeform 733">
            <a:extLst>
              <a:ext uri="{FF2B5EF4-FFF2-40B4-BE49-F238E27FC236}">
                <a16:creationId xmlns:a16="http://schemas.microsoft.com/office/drawing/2014/main" id="{20829E07-F790-DE4B-BFD5-0CD982893E37}"/>
              </a:ext>
            </a:extLst>
          </p:cNvPr>
          <p:cNvSpPr>
            <a:spLocks noChangeArrowheads="1"/>
          </p:cNvSpPr>
          <p:nvPr/>
        </p:nvSpPr>
        <p:spPr bwMode="auto">
          <a:xfrm>
            <a:off x="1327492" y="4069966"/>
            <a:ext cx="320005" cy="321716"/>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Georgia" panose="02040502050405020303" pitchFamily="18" charset="0"/>
              <a:ea typeface="+mn-ea"/>
              <a:cs typeface="Arial"/>
              <a:sym typeface="Arial"/>
            </a:endParaRPr>
          </a:p>
        </p:txBody>
      </p:sp>
      <p:sp>
        <p:nvSpPr>
          <p:cNvPr id="7" name="Oval 6">
            <a:extLst>
              <a:ext uri="{FF2B5EF4-FFF2-40B4-BE49-F238E27FC236}">
                <a16:creationId xmlns:a16="http://schemas.microsoft.com/office/drawing/2014/main" id="{902CE3C2-9AFA-2B4E-B584-8600E2F56B94}"/>
              </a:ext>
            </a:extLst>
          </p:cNvPr>
          <p:cNvSpPr/>
          <p:nvPr/>
        </p:nvSpPr>
        <p:spPr>
          <a:xfrm>
            <a:off x="1193075" y="3935549"/>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3</a:t>
            </a:r>
          </a:p>
        </p:txBody>
      </p:sp>
      <p:sp>
        <p:nvSpPr>
          <p:cNvPr id="17" name="Oval 16">
            <a:extLst>
              <a:ext uri="{FF2B5EF4-FFF2-40B4-BE49-F238E27FC236}">
                <a16:creationId xmlns:a16="http://schemas.microsoft.com/office/drawing/2014/main" id="{F296CEF1-85A7-A74A-A8F3-1ECA62EA1014}"/>
              </a:ext>
            </a:extLst>
          </p:cNvPr>
          <p:cNvSpPr/>
          <p:nvPr/>
        </p:nvSpPr>
        <p:spPr>
          <a:xfrm>
            <a:off x="6684917" y="3935549"/>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3</a:t>
            </a:r>
          </a:p>
        </p:txBody>
      </p:sp>
      <p:sp>
        <p:nvSpPr>
          <p:cNvPr id="9" name="Oval 8">
            <a:extLst>
              <a:ext uri="{FF2B5EF4-FFF2-40B4-BE49-F238E27FC236}">
                <a16:creationId xmlns:a16="http://schemas.microsoft.com/office/drawing/2014/main" id="{0FD47B87-BB88-C845-83C5-89A793317227}"/>
              </a:ext>
            </a:extLst>
          </p:cNvPr>
          <p:cNvSpPr/>
          <p:nvPr/>
        </p:nvSpPr>
        <p:spPr>
          <a:xfrm>
            <a:off x="1193075" y="4736102"/>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4</a:t>
            </a:r>
          </a:p>
        </p:txBody>
      </p:sp>
      <p:sp>
        <p:nvSpPr>
          <p:cNvPr id="19" name="Oval 18">
            <a:extLst>
              <a:ext uri="{FF2B5EF4-FFF2-40B4-BE49-F238E27FC236}">
                <a16:creationId xmlns:a16="http://schemas.microsoft.com/office/drawing/2014/main" id="{644B8134-C858-4C4F-AF30-5EEEEF41E482}"/>
              </a:ext>
            </a:extLst>
          </p:cNvPr>
          <p:cNvSpPr/>
          <p:nvPr/>
        </p:nvSpPr>
        <p:spPr>
          <a:xfrm>
            <a:off x="6684917" y="4736102"/>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4</a:t>
            </a:r>
          </a:p>
        </p:txBody>
      </p:sp>
      <p:sp>
        <p:nvSpPr>
          <p:cNvPr id="11" name="Oval 10">
            <a:extLst>
              <a:ext uri="{FF2B5EF4-FFF2-40B4-BE49-F238E27FC236}">
                <a16:creationId xmlns:a16="http://schemas.microsoft.com/office/drawing/2014/main" id="{5F322B17-13B8-6E44-AAF6-05BB211E9725}"/>
              </a:ext>
            </a:extLst>
          </p:cNvPr>
          <p:cNvSpPr/>
          <p:nvPr/>
        </p:nvSpPr>
        <p:spPr>
          <a:xfrm>
            <a:off x="1193075" y="5534116"/>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5</a:t>
            </a:r>
          </a:p>
        </p:txBody>
      </p:sp>
      <p:sp>
        <p:nvSpPr>
          <p:cNvPr id="21" name="Oval 20">
            <a:extLst>
              <a:ext uri="{FF2B5EF4-FFF2-40B4-BE49-F238E27FC236}">
                <a16:creationId xmlns:a16="http://schemas.microsoft.com/office/drawing/2014/main" id="{172E6395-56CA-454A-9BEE-C1F3E59CFBCE}"/>
              </a:ext>
            </a:extLst>
          </p:cNvPr>
          <p:cNvSpPr/>
          <p:nvPr/>
        </p:nvSpPr>
        <p:spPr>
          <a:xfrm>
            <a:off x="6684917" y="5534116"/>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5</a:t>
            </a:r>
          </a:p>
        </p:txBody>
      </p:sp>
    </p:spTree>
    <p:extLst>
      <p:ext uri="{BB962C8B-B14F-4D97-AF65-F5344CB8AC3E}">
        <p14:creationId xmlns:p14="http://schemas.microsoft.com/office/powerpoint/2010/main" val="14361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10" grpId="0" animBg="1"/>
      <p:bldP spid="12" grpId="0" animBg="1"/>
      <p:bldP spid="14" grpId="0" animBg="1"/>
      <p:bldP spid="16" grpId="0" animBg="1"/>
      <p:bldP spid="18" grpId="0" animBg="1"/>
      <p:bldP spid="20" grpId="0" animBg="1"/>
      <p:bldP spid="46" grpId="0"/>
      <p:bldP spid="47" grpId="0"/>
      <p:bldP spid="50" grpId="0"/>
      <p:bldP spid="51" grpId="0"/>
      <p:bldP spid="52" grpId="0"/>
      <p:bldP spid="53" grpId="0"/>
      <p:bldP spid="54" grpId="0"/>
      <p:bldP spid="55" grpId="0"/>
      <p:bldP spid="56" grpId="0"/>
      <p:bldP spid="57" grpId="0"/>
      <p:bldP spid="2" grpId="0" animBg="1"/>
      <p:bldP spid="13" grpId="0" animBg="1"/>
      <p:bldP spid="5" grpId="0" animBg="1"/>
      <p:bldP spid="15" grpId="0" animBg="1"/>
      <p:bldP spid="7" grpId="0" animBg="1"/>
      <p:bldP spid="17" grpId="0" animBg="1"/>
      <p:bldP spid="9" grpId="0" animBg="1"/>
      <p:bldP spid="19" grpId="0" animBg="1"/>
      <p:bldP spid="11"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1193074" y="1733550"/>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6684916" y="1733550"/>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C7A5BB8C-8510-1344-81BB-835C0BCD9B7F}"/>
              </a:ext>
            </a:extLst>
          </p:cNvPr>
          <p:cNvSpPr/>
          <p:nvPr/>
        </p:nvSpPr>
        <p:spPr>
          <a:xfrm>
            <a:off x="1193075" y="232682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4" name="Rounded Rectangle 3">
            <a:extLst>
              <a:ext uri="{FF2B5EF4-FFF2-40B4-BE49-F238E27FC236}">
                <a16:creationId xmlns:a16="http://schemas.microsoft.com/office/drawing/2014/main" id="{D781FDEA-C204-E548-A775-062F2E0EEF99}"/>
              </a:ext>
            </a:extLst>
          </p:cNvPr>
          <p:cNvSpPr/>
          <p:nvPr/>
        </p:nvSpPr>
        <p:spPr>
          <a:xfrm>
            <a:off x="1193075" y="3132455"/>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6" name="Rounded Rectangle 5">
            <a:extLst>
              <a:ext uri="{FF2B5EF4-FFF2-40B4-BE49-F238E27FC236}">
                <a16:creationId xmlns:a16="http://schemas.microsoft.com/office/drawing/2014/main" id="{ED7B0A12-3F84-494A-A143-055695EC5BAC}"/>
              </a:ext>
            </a:extLst>
          </p:cNvPr>
          <p:cNvSpPr/>
          <p:nvPr/>
        </p:nvSpPr>
        <p:spPr>
          <a:xfrm>
            <a:off x="1193075" y="3935549"/>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8" name="Rounded Rectangle 7">
            <a:extLst>
              <a:ext uri="{FF2B5EF4-FFF2-40B4-BE49-F238E27FC236}">
                <a16:creationId xmlns:a16="http://schemas.microsoft.com/office/drawing/2014/main" id="{90A8F19F-ECD9-BE43-9954-3874A983D8D7}"/>
              </a:ext>
            </a:extLst>
          </p:cNvPr>
          <p:cNvSpPr/>
          <p:nvPr/>
        </p:nvSpPr>
        <p:spPr>
          <a:xfrm>
            <a:off x="1193075" y="473610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0" name="Rounded Rectangle 9">
            <a:extLst>
              <a:ext uri="{FF2B5EF4-FFF2-40B4-BE49-F238E27FC236}">
                <a16:creationId xmlns:a16="http://schemas.microsoft.com/office/drawing/2014/main" id="{FF078FF9-71F3-DF44-9FA7-51BD059300A1}"/>
              </a:ext>
            </a:extLst>
          </p:cNvPr>
          <p:cNvSpPr/>
          <p:nvPr/>
        </p:nvSpPr>
        <p:spPr>
          <a:xfrm>
            <a:off x="1193075" y="553411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2" name="Rounded Rectangle 11">
            <a:extLst>
              <a:ext uri="{FF2B5EF4-FFF2-40B4-BE49-F238E27FC236}">
                <a16:creationId xmlns:a16="http://schemas.microsoft.com/office/drawing/2014/main" id="{DD2D2912-0BB1-A741-8337-164A3C237213}"/>
              </a:ext>
            </a:extLst>
          </p:cNvPr>
          <p:cNvSpPr/>
          <p:nvPr/>
        </p:nvSpPr>
        <p:spPr>
          <a:xfrm>
            <a:off x="6684917" y="232682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4" name="Rounded Rectangle 13">
            <a:extLst>
              <a:ext uri="{FF2B5EF4-FFF2-40B4-BE49-F238E27FC236}">
                <a16:creationId xmlns:a16="http://schemas.microsoft.com/office/drawing/2014/main" id="{B1D41D74-E6FD-994A-B77F-041D2805CB13}"/>
              </a:ext>
            </a:extLst>
          </p:cNvPr>
          <p:cNvSpPr/>
          <p:nvPr/>
        </p:nvSpPr>
        <p:spPr>
          <a:xfrm>
            <a:off x="6684917" y="3132455"/>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6" name="Rounded Rectangle 15">
            <a:extLst>
              <a:ext uri="{FF2B5EF4-FFF2-40B4-BE49-F238E27FC236}">
                <a16:creationId xmlns:a16="http://schemas.microsoft.com/office/drawing/2014/main" id="{6677F9D6-1B9F-D64E-A32C-6A1E07D74FE9}"/>
              </a:ext>
            </a:extLst>
          </p:cNvPr>
          <p:cNvSpPr/>
          <p:nvPr/>
        </p:nvSpPr>
        <p:spPr>
          <a:xfrm>
            <a:off x="6684917" y="3935549"/>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18" name="Rounded Rectangle 17">
            <a:extLst>
              <a:ext uri="{FF2B5EF4-FFF2-40B4-BE49-F238E27FC236}">
                <a16:creationId xmlns:a16="http://schemas.microsoft.com/office/drawing/2014/main" id="{59A0BEAF-8F08-E84D-8CD1-CD9A8B3111E6}"/>
              </a:ext>
            </a:extLst>
          </p:cNvPr>
          <p:cNvSpPr/>
          <p:nvPr/>
        </p:nvSpPr>
        <p:spPr>
          <a:xfrm>
            <a:off x="6684917" y="4736102"/>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20" name="Rounded Rectangle 19">
            <a:extLst>
              <a:ext uri="{FF2B5EF4-FFF2-40B4-BE49-F238E27FC236}">
                <a16:creationId xmlns:a16="http://schemas.microsoft.com/office/drawing/2014/main" id="{65B08553-FE7C-C342-A881-7D6D53AF7965}"/>
              </a:ext>
            </a:extLst>
          </p:cNvPr>
          <p:cNvSpPr/>
          <p:nvPr/>
        </p:nvSpPr>
        <p:spPr>
          <a:xfrm>
            <a:off x="6684917" y="553411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22" name="Chevron 21">
            <a:extLst>
              <a:ext uri="{FF2B5EF4-FFF2-40B4-BE49-F238E27FC236}">
                <a16:creationId xmlns:a16="http://schemas.microsoft.com/office/drawing/2014/main" id="{78BAEA5B-153C-AD4A-ADAD-46DC67630261}"/>
              </a:ext>
            </a:extLst>
          </p:cNvPr>
          <p:cNvSpPr/>
          <p:nvPr/>
        </p:nvSpPr>
        <p:spPr>
          <a:xfrm>
            <a:off x="1578096" y="1494408"/>
            <a:ext cx="3338440" cy="484095"/>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mn-cs"/>
              <a:sym typeface="Arial"/>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7275466" y="1494408"/>
            <a:ext cx="3095069" cy="484095"/>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mn-cs"/>
              <a:sym typeface="Arial"/>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5673040"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6096001" y="1305209"/>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sym typeface="Arial"/>
            </a:endParaRPr>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6096000" y="2326822"/>
            <a:ext cx="0" cy="3797844"/>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Freeform 735">
            <a:extLst>
              <a:ext uri="{FF2B5EF4-FFF2-40B4-BE49-F238E27FC236}">
                <a16:creationId xmlns:a16="http://schemas.microsoft.com/office/drawing/2014/main" id="{73980EFB-0983-3D4D-A286-B12B8D866C93}"/>
              </a:ext>
            </a:extLst>
          </p:cNvPr>
          <p:cNvSpPr>
            <a:spLocks noChangeArrowheads="1"/>
          </p:cNvSpPr>
          <p:nvPr/>
        </p:nvSpPr>
        <p:spPr bwMode="auto">
          <a:xfrm>
            <a:off x="1348027" y="2461239"/>
            <a:ext cx="280646" cy="321716"/>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37" name="Freeform 734">
            <a:extLst>
              <a:ext uri="{FF2B5EF4-FFF2-40B4-BE49-F238E27FC236}">
                <a16:creationId xmlns:a16="http://schemas.microsoft.com/office/drawing/2014/main" id="{0C510773-0392-404E-B11C-C6A6CE9A761B}"/>
              </a:ext>
            </a:extLst>
          </p:cNvPr>
          <p:cNvSpPr>
            <a:spLocks noChangeArrowheads="1"/>
          </p:cNvSpPr>
          <p:nvPr/>
        </p:nvSpPr>
        <p:spPr bwMode="auto">
          <a:xfrm>
            <a:off x="1327492" y="3276699"/>
            <a:ext cx="321716" cy="304603"/>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39" name="Freeform 732">
            <a:extLst>
              <a:ext uri="{FF2B5EF4-FFF2-40B4-BE49-F238E27FC236}">
                <a16:creationId xmlns:a16="http://schemas.microsoft.com/office/drawing/2014/main" id="{C7F5FD4C-AC92-E34D-B34D-5914E44DCB26}"/>
              </a:ext>
            </a:extLst>
          </p:cNvPr>
          <p:cNvSpPr>
            <a:spLocks noChangeArrowheads="1"/>
          </p:cNvSpPr>
          <p:nvPr/>
        </p:nvSpPr>
        <p:spPr bwMode="auto">
          <a:xfrm>
            <a:off x="1325781" y="4871375"/>
            <a:ext cx="321716" cy="320004"/>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0" name="Freeform 731">
            <a:extLst>
              <a:ext uri="{FF2B5EF4-FFF2-40B4-BE49-F238E27FC236}">
                <a16:creationId xmlns:a16="http://schemas.microsoft.com/office/drawing/2014/main" id="{50CDC9FD-F22E-9B47-AEA2-73F8571482B0}"/>
              </a:ext>
            </a:extLst>
          </p:cNvPr>
          <p:cNvSpPr>
            <a:spLocks noChangeArrowheads="1"/>
          </p:cNvSpPr>
          <p:nvPr/>
        </p:nvSpPr>
        <p:spPr bwMode="auto">
          <a:xfrm>
            <a:off x="1332626" y="5667677"/>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1" name="Freeform 735">
            <a:extLst>
              <a:ext uri="{FF2B5EF4-FFF2-40B4-BE49-F238E27FC236}">
                <a16:creationId xmlns:a16="http://schemas.microsoft.com/office/drawing/2014/main" id="{BE3C304B-3D48-E842-92AF-B0E15D2A5410}"/>
              </a:ext>
            </a:extLst>
          </p:cNvPr>
          <p:cNvSpPr>
            <a:spLocks noChangeArrowheads="1"/>
          </p:cNvSpPr>
          <p:nvPr/>
        </p:nvSpPr>
        <p:spPr bwMode="auto">
          <a:xfrm>
            <a:off x="6844331" y="2461239"/>
            <a:ext cx="280646" cy="321716"/>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2" name="Freeform 734">
            <a:extLst>
              <a:ext uri="{FF2B5EF4-FFF2-40B4-BE49-F238E27FC236}">
                <a16:creationId xmlns:a16="http://schemas.microsoft.com/office/drawing/2014/main" id="{F428EF3F-8888-AE4C-95EA-B4997B779683}"/>
              </a:ext>
            </a:extLst>
          </p:cNvPr>
          <p:cNvSpPr>
            <a:spLocks noChangeArrowheads="1"/>
          </p:cNvSpPr>
          <p:nvPr/>
        </p:nvSpPr>
        <p:spPr bwMode="auto">
          <a:xfrm>
            <a:off x="6823796" y="3276699"/>
            <a:ext cx="321716" cy="304603"/>
          </a:xfrm>
          <a:custGeom>
            <a:avLst/>
            <a:gdLst/>
            <a:ahLst/>
            <a:cxnLst/>
            <a:rect l="0" t="0" r="r" b="b"/>
            <a:pathLst>
              <a:path w="298090" h="282212">
                <a:moveTo>
                  <a:pt x="23926" y="233476"/>
                </a:moveTo>
                <a:cubicBezTo>
                  <a:pt x="25627" y="231775"/>
                  <a:pt x="28348" y="231775"/>
                  <a:pt x="29709" y="233476"/>
                </a:cubicBezTo>
                <a:cubicBezTo>
                  <a:pt x="31410" y="234837"/>
                  <a:pt x="31410" y="237558"/>
                  <a:pt x="29709" y="239259"/>
                </a:cubicBezTo>
                <a:cubicBezTo>
                  <a:pt x="28348" y="240960"/>
                  <a:pt x="25627" y="240960"/>
                  <a:pt x="23926" y="239259"/>
                </a:cubicBezTo>
                <a:cubicBezTo>
                  <a:pt x="22225" y="237558"/>
                  <a:pt x="22225" y="234837"/>
                  <a:pt x="23926" y="233476"/>
                </a:cubicBezTo>
                <a:close/>
                <a:moveTo>
                  <a:pt x="50366" y="231775"/>
                </a:moveTo>
                <a:lnTo>
                  <a:pt x="226726" y="231775"/>
                </a:lnTo>
                <a:cubicBezTo>
                  <a:pt x="229251" y="231775"/>
                  <a:pt x="231414" y="233607"/>
                  <a:pt x="231414" y="236538"/>
                </a:cubicBezTo>
                <a:cubicBezTo>
                  <a:pt x="231414" y="239102"/>
                  <a:pt x="229251" y="240934"/>
                  <a:pt x="226726" y="240934"/>
                </a:cubicBezTo>
                <a:lnTo>
                  <a:pt x="50366" y="240934"/>
                </a:lnTo>
                <a:cubicBezTo>
                  <a:pt x="48202" y="240934"/>
                  <a:pt x="46038" y="239102"/>
                  <a:pt x="46038" y="236538"/>
                </a:cubicBezTo>
                <a:cubicBezTo>
                  <a:pt x="46038" y="233607"/>
                  <a:pt x="48202" y="231775"/>
                  <a:pt x="50366" y="231775"/>
                </a:cubicBezTo>
                <a:close/>
                <a:moveTo>
                  <a:pt x="271056" y="218996"/>
                </a:moveTo>
                <a:cubicBezTo>
                  <a:pt x="260964" y="218996"/>
                  <a:pt x="252673" y="226989"/>
                  <a:pt x="252673" y="237162"/>
                </a:cubicBezTo>
                <a:cubicBezTo>
                  <a:pt x="252673" y="246971"/>
                  <a:pt x="260964" y="255327"/>
                  <a:pt x="271056" y="255327"/>
                </a:cubicBezTo>
                <a:cubicBezTo>
                  <a:pt x="281149" y="255327"/>
                  <a:pt x="289079" y="246971"/>
                  <a:pt x="289079" y="237162"/>
                </a:cubicBezTo>
                <a:cubicBezTo>
                  <a:pt x="289079" y="226989"/>
                  <a:pt x="281149" y="218996"/>
                  <a:pt x="271056" y="218996"/>
                </a:cubicBezTo>
                <a:close/>
                <a:moveTo>
                  <a:pt x="27033" y="218996"/>
                </a:moveTo>
                <a:cubicBezTo>
                  <a:pt x="16941" y="218996"/>
                  <a:pt x="9011" y="226989"/>
                  <a:pt x="9011" y="237162"/>
                </a:cubicBezTo>
                <a:cubicBezTo>
                  <a:pt x="9011" y="246971"/>
                  <a:pt x="16941" y="255327"/>
                  <a:pt x="27033" y="255327"/>
                </a:cubicBezTo>
                <a:lnTo>
                  <a:pt x="250511" y="255327"/>
                </a:lnTo>
                <a:cubicBezTo>
                  <a:pt x="246546" y="250604"/>
                  <a:pt x="244023" y="244065"/>
                  <a:pt x="244023" y="237162"/>
                </a:cubicBezTo>
                <a:cubicBezTo>
                  <a:pt x="244023" y="229895"/>
                  <a:pt x="246546" y="223355"/>
                  <a:pt x="250511" y="218996"/>
                </a:cubicBezTo>
                <a:lnTo>
                  <a:pt x="27033" y="218996"/>
                </a:lnTo>
                <a:close/>
                <a:moveTo>
                  <a:pt x="27033" y="209550"/>
                </a:moveTo>
                <a:lnTo>
                  <a:pt x="271056" y="209550"/>
                </a:lnTo>
                <a:cubicBezTo>
                  <a:pt x="285835" y="209550"/>
                  <a:pt x="298090" y="221902"/>
                  <a:pt x="298090" y="237162"/>
                </a:cubicBezTo>
                <a:cubicBezTo>
                  <a:pt x="298090" y="252057"/>
                  <a:pt x="285835" y="264410"/>
                  <a:pt x="271056" y="264410"/>
                </a:cubicBezTo>
                <a:lnTo>
                  <a:pt x="244023" y="264410"/>
                </a:lnTo>
                <a:lnTo>
                  <a:pt x="244023" y="277852"/>
                </a:lnTo>
                <a:cubicBezTo>
                  <a:pt x="244023" y="280395"/>
                  <a:pt x="241860" y="282212"/>
                  <a:pt x="239337" y="282212"/>
                </a:cubicBezTo>
                <a:cubicBezTo>
                  <a:pt x="236814" y="282212"/>
                  <a:pt x="234651" y="280395"/>
                  <a:pt x="234651" y="277852"/>
                </a:cubicBezTo>
                <a:lnTo>
                  <a:pt x="234651" y="264410"/>
                </a:lnTo>
                <a:lnTo>
                  <a:pt x="63078" y="264410"/>
                </a:lnTo>
                <a:lnTo>
                  <a:pt x="63078" y="277852"/>
                </a:lnTo>
                <a:cubicBezTo>
                  <a:pt x="63078" y="280395"/>
                  <a:pt x="60916" y="282212"/>
                  <a:pt x="58393" y="282212"/>
                </a:cubicBezTo>
                <a:cubicBezTo>
                  <a:pt x="56230" y="282212"/>
                  <a:pt x="54067" y="280395"/>
                  <a:pt x="54067" y="277852"/>
                </a:cubicBezTo>
                <a:lnTo>
                  <a:pt x="54067" y="264410"/>
                </a:lnTo>
                <a:lnTo>
                  <a:pt x="27033" y="264410"/>
                </a:lnTo>
                <a:cubicBezTo>
                  <a:pt x="11895" y="264410"/>
                  <a:pt x="0" y="252057"/>
                  <a:pt x="0" y="237162"/>
                </a:cubicBezTo>
                <a:cubicBezTo>
                  <a:pt x="0" y="221902"/>
                  <a:pt x="11895" y="209550"/>
                  <a:pt x="27033" y="209550"/>
                </a:cubicBezTo>
                <a:close/>
                <a:moveTo>
                  <a:pt x="227436" y="0"/>
                </a:moveTo>
                <a:lnTo>
                  <a:pt x="256846" y="0"/>
                </a:lnTo>
                <a:cubicBezTo>
                  <a:pt x="258639" y="0"/>
                  <a:pt x="260432" y="1079"/>
                  <a:pt x="260791" y="2879"/>
                </a:cubicBezTo>
                <a:cubicBezTo>
                  <a:pt x="261867" y="4319"/>
                  <a:pt x="261508" y="6478"/>
                  <a:pt x="260074" y="7918"/>
                </a:cubicBezTo>
                <a:lnTo>
                  <a:pt x="226360" y="41749"/>
                </a:lnTo>
                <a:lnTo>
                  <a:pt x="297016" y="197949"/>
                </a:lnTo>
                <a:cubicBezTo>
                  <a:pt x="298091" y="200109"/>
                  <a:pt x="297016" y="202988"/>
                  <a:pt x="294864" y="204068"/>
                </a:cubicBezTo>
                <a:cubicBezTo>
                  <a:pt x="294146" y="204068"/>
                  <a:pt x="293429" y="204428"/>
                  <a:pt x="292712" y="204428"/>
                </a:cubicBezTo>
                <a:cubicBezTo>
                  <a:pt x="291277" y="204428"/>
                  <a:pt x="289484" y="203348"/>
                  <a:pt x="288766" y="201549"/>
                </a:cubicBezTo>
                <a:lnTo>
                  <a:pt x="219545" y="48228"/>
                </a:lnTo>
                <a:lnTo>
                  <a:pt x="203765" y="64423"/>
                </a:lnTo>
                <a:lnTo>
                  <a:pt x="247879" y="193990"/>
                </a:lnTo>
                <a:cubicBezTo>
                  <a:pt x="248597" y="196150"/>
                  <a:pt x="247162" y="198669"/>
                  <a:pt x="244652" y="199749"/>
                </a:cubicBezTo>
                <a:cubicBezTo>
                  <a:pt x="244293" y="199749"/>
                  <a:pt x="243934" y="199749"/>
                  <a:pt x="243576" y="199749"/>
                </a:cubicBezTo>
                <a:cubicBezTo>
                  <a:pt x="241424" y="199749"/>
                  <a:pt x="239630" y="198669"/>
                  <a:pt x="238913" y="196870"/>
                </a:cubicBezTo>
                <a:lnTo>
                  <a:pt x="195157" y="68022"/>
                </a:lnTo>
                <a:lnTo>
                  <a:pt x="127729" y="68022"/>
                </a:lnTo>
                <a:cubicBezTo>
                  <a:pt x="120197" y="68022"/>
                  <a:pt x="113742" y="74141"/>
                  <a:pt x="113742" y="81699"/>
                </a:cubicBezTo>
                <a:cubicBezTo>
                  <a:pt x="113742" y="89617"/>
                  <a:pt x="120197" y="95376"/>
                  <a:pt x="127729" y="95376"/>
                </a:cubicBezTo>
                <a:lnTo>
                  <a:pt x="183321" y="95376"/>
                </a:lnTo>
                <a:cubicBezTo>
                  <a:pt x="185832" y="95376"/>
                  <a:pt x="187625" y="97535"/>
                  <a:pt x="187625" y="100414"/>
                </a:cubicBezTo>
                <a:cubicBezTo>
                  <a:pt x="187625" y="102574"/>
                  <a:pt x="185832" y="104733"/>
                  <a:pt x="183321" y="104733"/>
                </a:cubicBezTo>
                <a:lnTo>
                  <a:pt x="127729" y="104733"/>
                </a:lnTo>
                <a:cubicBezTo>
                  <a:pt x="114818" y="104733"/>
                  <a:pt x="104775" y="94296"/>
                  <a:pt x="104775" y="81699"/>
                </a:cubicBezTo>
                <a:cubicBezTo>
                  <a:pt x="104775" y="69102"/>
                  <a:pt x="114818" y="58665"/>
                  <a:pt x="127729" y="58665"/>
                </a:cubicBezTo>
                <a:lnTo>
                  <a:pt x="196591" y="58665"/>
                </a:lnTo>
                <a:lnTo>
                  <a:pt x="246086" y="8997"/>
                </a:lnTo>
                <a:lnTo>
                  <a:pt x="229229" y="8997"/>
                </a:lnTo>
                <a:lnTo>
                  <a:pt x="177224" y="47508"/>
                </a:lnTo>
                <a:cubicBezTo>
                  <a:pt x="175072" y="48947"/>
                  <a:pt x="172203" y="48228"/>
                  <a:pt x="170768" y="46428"/>
                </a:cubicBezTo>
                <a:cubicBezTo>
                  <a:pt x="169333" y="44269"/>
                  <a:pt x="169692" y="41389"/>
                  <a:pt x="171844" y="39950"/>
                </a:cubicBezTo>
                <a:lnTo>
                  <a:pt x="224925" y="720"/>
                </a:lnTo>
                <a:cubicBezTo>
                  <a:pt x="225643" y="360"/>
                  <a:pt x="226719" y="0"/>
                  <a:pt x="22743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3" name="Freeform 733">
            <a:extLst>
              <a:ext uri="{FF2B5EF4-FFF2-40B4-BE49-F238E27FC236}">
                <a16:creationId xmlns:a16="http://schemas.microsoft.com/office/drawing/2014/main" id="{D65BF5FD-2434-514A-A90E-D08BDCA9444C}"/>
              </a:ext>
            </a:extLst>
          </p:cNvPr>
          <p:cNvSpPr>
            <a:spLocks noChangeArrowheads="1"/>
          </p:cNvSpPr>
          <p:nvPr/>
        </p:nvSpPr>
        <p:spPr bwMode="auto">
          <a:xfrm>
            <a:off x="6823796" y="4069966"/>
            <a:ext cx="320005" cy="321716"/>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4" name="Freeform 732">
            <a:extLst>
              <a:ext uri="{FF2B5EF4-FFF2-40B4-BE49-F238E27FC236}">
                <a16:creationId xmlns:a16="http://schemas.microsoft.com/office/drawing/2014/main" id="{763DC41A-1F47-C84B-87D4-5358E324C7D6}"/>
              </a:ext>
            </a:extLst>
          </p:cNvPr>
          <p:cNvSpPr>
            <a:spLocks noChangeArrowheads="1"/>
          </p:cNvSpPr>
          <p:nvPr/>
        </p:nvSpPr>
        <p:spPr bwMode="auto">
          <a:xfrm>
            <a:off x="6822085" y="4871375"/>
            <a:ext cx="321716" cy="320004"/>
          </a:xfrm>
          <a:custGeom>
            <a:avLst/>
            <a:gdLst/>
            <a:ahLst/>
            <a:cxnLst/>
            <a:rect l="0" t="0" r="r" b="b"/>
            <a:pathLst>
              <a:path w="298090" h="296522">
                <a:moveTo>
                  <a:pt x="229743" y="289038"/>
                </a:moveTo>
                <a:cubicBezTo>
                  <a:pt x="231648" y="287337"/>
                  <a:pt x="234696" y="287337"/>
                  <a:pt x="236601" y="289038"/>
                </a:cubicBezTo>
                <a:cubicBezTo>
                  <a:pt x="237363" y="289718"/>
                  <a:pt x="237744" y="291079"/>
                  <a:pt x="237744" y="292100"/>
                </a:cubicBezTo>
                <a:cubicBezTo>
                  <a:pt x="237744" y="293120"/>
                  <a:pt x="237363" y="294481"/>
                  <a:pt x="236601" y="295161"/>
                </a:cubicBezTo>
                <a:cubicBezTo>
                  <a:pt x="235839" y="295842"/>
                  <a:pt x="234315" y="296522"/>
                  <a:pt x="233172" y="296522"/>
                </a:cubicBezTo>
                <a:cubicBezTo>
                  <a:pt x="232029" y="296522"/>
                  <a:pt x="230886" y="295842"/>
                  <a:pt x="229743" y="295161"/>
                </a:cubicBezTo>
                <a:cubicBezTo>
                  <a:pt x="228981" y="294481"/>
                  <a:pt x="228600" y="293120"/>
                  <a:pt x="228600" y="292100"/>
                </a:cubicBezTo>
                <a:cubicBezTo>
                  <a:pt x="228600" y="291079"/>
                  <a:pt x="228981" y="289718"/>
                  <a:pt x="229743" y="289038"/>
                </a:cubicBezTo>
                <a:close/>
                <a:moveTo>
                  <a:pt x="271018" y="279223"/>
                </a:moveTo>
                <a:cubicBezTo>
                  <a:pt x="272923" y="277812"/>
                  <a:pt x="275971" y="277812"/>
                  <a:pt x="277876" y="279223"/>
                </a:cubicBezTo>
                <a:cubicBezTo>
                  <a:pt x="278638" y="279929"/>
                  <a:pt x="279019" y="281340"/>
                  <a:pt x="279019" y="282398"/>
                </a:cubicBezTo>
                <a:cubicBezTo>
                  <a:pt x="279019" y="283457"/>
                  <a:pt x="278638" y="284868"/>
                  <a:pt x="277876" y="285573"/>
                </a:cubicBezTo>
                <a:cubicBezTo>
                  <a:pt x="277114" y="286279"/>
                  <a:pt x="275971" y="286984"/>
                  <a:pt x="274447" y="286984"/>
                </a:cubicBezTo>
                <a:cubicBezTo>
                  <a:pt x="273304" y="286984"/>
                  <a:pt x="272161" y="286279"/>
                  <a:pt x="271018" y="285573"/>
                </a:cubicBezTo>
                <a:cubicBezTo>
                  <a:pt x="270256" y="284868"/>
                  <a:pt x="269875" y="283457"/>
                  <a:pt x="269875" y="282398"/>
                </a:cubicBezTo>
                <a:cubicBezTo>
                  <a:pt x="269875" y="281340"/>
                  <a:pt x="270256" y="279929"/>
                  <a:pt x="271018" y="279223"/>
                </a:cubicBezTo>
                <a:close/>
                <a:moveTo>
                  <a:pt x="190378" y="279223"/>
                </a:moveTo>
                <a:cubicBezTo>
                  <a:pt x="191844" y="277812"/>
                  <a:pt x="195141" y="277812"/>
                  <a:pt x="196606" y="279223"/>
                </a:cubicBezTo>
                <a:cubicBezTo>
                  <a:pt x="197705" y="280282"/>
                  <a:pt x="198072" y="281340"/>
                  <a:pt x="198072" y="282398"/>
                </a:cubicBezTo>
                <a:cubicBezTo>
                  <a:pt x="198072" y="283457"/>
                  <a:pt x="197705" y="284868"/>
                  <a:pt x="196606" y="285573"/>
                </a:cubicBezTo>
                <a:cubicBezTo>
                  <a:pt x="195873" y="286279"/>
                  <a:pt x="194408" y="286984"/>
                  <a:pt x="193675" y="286984"/>
                </a:cubicBezTo>
                <a:cubicBezTo>
                  <a:pt x="192210" y="286984"/>
                  <a:pt x="191111" y="286279"/>
                  <a:pt x="190378" y="285573"/>
                </a:cubicBezTo>
                <a:cubicBezTo>
                  <a:pt x="189279" y="284868"/>
                  <a:pt x="188913" y="283457"/>
                  <a:pt x="188913" y="282398"/>
                </a:cubicBezTo>
                <a:cubicBezTo>
                  <a:pt x="188913" y="281340"/>
                  <a:pt x="189279" y="280282"/>
                  <a:pt x="190378" y="279223"/>
                </a:cubicBezTo>
                <a:close/>
                <a:moveTo>
                  <a:pt x="233172" y="265112"/>
                </a:moveTo>
                <a:cubicBezTo>
                  <a:pt x="235839" y="265112"/>
                  <a:pt x="237744" y="266943"/>
                  <a:pt x="237744" y="269508"/>
                </a:cubicBezTo>
                <a:cubicBezTo>
                  <a:pt x="237744" y="272072"/>
                  <a:pt x="235839" y="274270"/>
                  <a:pt x="233172" y="274270"/>
                </a:cubicBezTo>
                <a:cubicBezTo>
                  <a:pt x="230505" y="274270"/>
                  <a:pt x="228600" y="272072"/>
                  <a:pt x="228600" y="269508"/>
                </a:cubicBezTo>
                <a:cubicBezTo>
                  <a:pt x="228600" y="266943"/>
                  <a:pt x="230505" y="265112"/>
                  <a:pt x="233172" y="265112"/>
                </a:cubicBezTo>
                <a:close/>
                <a:moveTo>
                  <a:pt x="272522" y="257528"/>
                </a:moveTo>
                <a:cubicBezTo>
                  <a:pt x="274991" y="257175"/>
                  <a:pt x="277108" y="259291"/>
                  <a:pt x="277460" y="261408"/>
                </a:cubicBezTo>
                <a:cubicBezTo>
                  <a:pt x="277460" y="263878"/>
                  <a:pt x="275697" y="265994"/>
                  <a:pt x="273227" y="266347"/>
                </a:cubicBezTo>
                <a:lnTo>
                  <a:pt x="272874" y="266347"/>
                </a:lnTo>
                <a:cubicBezTo>
                  <a:pt x="270758" y="266347"/>
                  <a:pt x="268641" y="264583"/>
                  <a:pt x="268288" y="262466"/>
                </a:cubicBezTo>
                <a:cubicBezTo>
                  <a:pt x="268288" y="259644"/>
                  <a:pt x="270052" y="257880"/>
                  <a:pt x="272522" y="257528"/>
                </a:cubicBezTo>
                <a:close/>
                <a:moveTo>
                  <a:pt x="195439" y="257528"/>
                </a:moveTo>
                <a:cubicBezTo>
                  <a:pt x="197908" y="257880"/>
                  <a:pt x="199672" y="259644"/>
                  <a:pt x="199672" y="262466"/>
                </a:cubicBezTo>
                <a:cubicBezTo>
                  <a:pt x="199672" y="264583"/>
                  <a:pt x="197555" y="266347"/>
                  <a:pt x="195086" y="266347"/>
                </a:cubicBezTo>
                <a:lnTo>
                  <a:pt x="194733" y="266347"/>
                </a:lnTo>
                <a:cubicBezTo>
                  <a:pt x="192617" y="265994"/>
                  <a:pt x="190500" y="263878"/>
                  <a:pt x="190853" y="261408"/>
                </a:cubicBezTo>
                <a:cubicBezTo>
                  <a:pt x="190853" y="259291"/>
                  <a:pt x="192969" y="257175"/>
                  <a:pt x="195439" y="257528"/>
                </a:cubicBezTo>
                <a:close/>
                <a:moveTo>
                  <a:pt x="233172" y="242887"/>
                </a:moveTo>
                <a:cubicBezTo>
                  <a:pt x="235839" y="242887"/>
                  <a:pt x="237744" y="245003"/>
                  <a:pt x="237744" y="247473"/>
                </a:cubicBezTo>
                <a:cubicBezTo>
                  <a:pt x="237744" y="249942"/>
                  <a:pt x="235839" y="252059"/>
                  <a:pt x="233172" y="252059"/>
                </a:cubicBezTo>
                <a:cubicBezTo>
                  <a:pt x="230505" y="252059"/>
                  <a:pt x="228600" y="249942"/>
                  <a:pt x="228600" y="247473"/>
                </a:cubicBezTo>
                <a:cubicBezTo>
                  <a:pt x="228600" y="245003"/>
                  <a:pt x="230505" y="242887"/>
                  <a:pt x="233172" y="242887"/>
                </a:cubicBezTo>
                <a:close/>
                <a:moveTo>
                  <a:pt x="270934" y="238125"/>
                </a:moveTo>
                <a:cubicBezTo>
                  <a:pt x="273403" y="238125"/>
                  <a:pt x="275520" y="239956"/>
                  <a:pt x="275520" y="242521"/>
                </a:cubicBezTo>
                <a:cubicBezTo>
                  <a:pt x="275872" y="244719"/>
                  <a:pt x="274109" y="247283"/>
                  <a:pt x="271639" y="247283"/>
                </a:cubicBezTo>
                <a:lnTo>
                  <a:pt x="271286" y="247283"/>
                </a:lnTo>
                <a:cubicBezTo>
                  <a:pt x="269169" y="247283"/>
                  <a:pt x="267053" y="245818"/>
                  <a:pt x="267053" y="242887"/>
                </a:cubicBezTo>
                <a:cubicBezTo>
                  <a:pt x="266700" y="240689"/>
                  <a:pt x="268464" y="238491"/>
                  <a:pt x="270934" y="238125"/>
                </a:cubicBezTo>
                <a:close/>
                <a:moveTo>
                  <a:pt x="197380" y="238125"/>
                </a:moveTo>
                <a:cubicBezTo>
                  <a:pt x="199496" y="238491"/>
                  <a:pt x="201260" y="240689"/>
                  <a:pt x="201260" y="242887"/>
                </a:cubicBezTo>
                <a:cubicBezTo>
                  <a:pt x="200907" y="245818"/>
                  <a:pt x="199143" y="247283"/>
                  <a:pt x="197027" y="247283"/>
                </a:cubicBezTo>
                <a:lnTo>
                  <a:pt x="196321" y="247283"/>
                </a:lnTo>
                <a:cubicBezTo>
                  <a:pt x="193852" y="247283"/>
                  <a:pt x="192088" y="244719"/>
                  <a:pt x="192441" y="242521"/>
                </a:cubicBezTo>
                <a:cubicBezTo>
                  <a:pt x="192793" y="239956"/>
                  <a:pt x="194910" y="238125"/>
                  <a:pt x="197380" y="238125"/>
                </a:cubicBezTo>
                <a:close/>
                <a:moveTo>
                  <a:pt x="233172" y="220662"/>
                </a:moveTo>
                <a:cubicBezTo>
                  <a:pt x="235839" y="220662"/>
                  <a:pt x="237744" y="222778"/>
                  <a:pt x="237744" y="225248"/>
                </a:cubicBezTo>
                <a:cubicBezTo>
                  <a:pt x="237744" y="227717"/>
                  <a:pt x="235839" y="229834"/>
                  <a:pt x="233172" y="229834"/>
                </a:cubicBezTo>
                <a:cubicBezTo>
                  <a:pt x="230505" y="229834"/>
                  <a:pt x="228600" y="227717"/>
                  <a:pt x="228600" y="225248"/>
                </a:cubicBezTo>
                <a:cubicBezTo>
                  <a:pt x="228600" y="222778"/>
                  <a:pt x="230505" y="220662"/>
                  <a:pt x="233172" y="220662"/>
                </a:cubicBezTo>
                <a:close/>
                <a:moveTo>
                  <a:pt x="267758" y="217487"/>
                </a:moveTo>
                <a:cubicBezTo>
                  <a:pt x="270228" y="217487"/>
                  <a:pt x="272345" y="219318"/>
                  <a:pt x="272697" y="221883"/>
                </a:cubicBezTo>
                <a:cubicBezTo>
                  <a:pt x="272697" y="224447"/>
                  <a:pt x="270934" y="226645"/>
                  <a:pt x="268464" y="226645"/>
                </a:cubicBezTo>
                <a:lnTo>
                  <a:pt x="268111" y="226645"/>
                </a:lnTo>
                <a:cubicBezTo>
                  <a:pt x="265994" y="226645"/>
                  <a:pt x="263878" y="224814"/>
                  <a:pt x="263525" y="222616"/>
                </a:cubicBezTo>
                <a:cubicBezTo>
                  <a:pt x="263525" y="220051"/>
                  <a:pt x="265289" y="217853"/>
                  <a:pt x="267758" y="217487"/>
                </a:cubicBezTo>
                <a:close/>
                <a:moveTo>
                  <a:pt x="198437" y="217487"/>
                </a:moveTo>
                <a:cubicBezTo>
                  <a:pt x="200819" y="217853"/>
                  <a:pt x="202860" y="220051"/>
                  <a:pt x="202520" y="222616"/>
                </a:cubicBezTo>
                <a:cubicBezTo>
                  <a:pt x="202520" y="224814"/>
                  <a:pt x="200478" y="226645"/>
                  <a:pt x="198097" y="226645"/>
                </a:cubicBezTo>
                <a:lnTo>
                  <a:pt x="197757" y="226645"/>
                </a:lnTo>
                <a:cubicBezTo>
                  <a:pt x="195716" y="226645"/>
                  <a:pt x="193675" y="224447"/>
                  <a:pt x="194015" y="221883"/>
                </a:cubicBezTo>
                <a:cubicBezTo>
                  <a:pt x="194015" y="219318"/>
                  <a:pt x="196396" y="217487"/>
                  <a:pt x="198437" y="217487"/>
                </a:cubicBezTo>
                <a:close/>
                <a:moveTo>
                  <a:pt x="233172" y="198437"/>
                </a:moveTo>
                <a:cubicBezTo>
                  <a:pt x="235839" y="198437"/>
                  <a:pt x="237744" y="200268"/>
                  <a:pt x="237744" y="202833"/>
                </a:cubicBezTo>
                <a:cubicBezTo>
                  <a:pt x="237744" y="205397"/>
                  <a:pt x="235839" y="207595"/>
                  <a:pt x="233172" y="207595"/>
                </a:cubicBezTo>
                <a:cubicBezTo>
                  <a:pt x="230505" y="207595"/>
                  <a:pt x="228600" y="205397"/>
                  <a:pt x="228600" y="202833"/>
                </a:cubicBezTo>
                <a:cubicBezTo>
                  <a:pt x="228600" y="200268"/>
                  <a:pt x="230505" y="198437"/>
                  <a:pt x="233172" y="198437"/>
                </a:cubicBezTo>
                <a:close/>
                <a:moveTo>
                  <a:pt x="266171" y="197203"/>
                </a:moveTo>
                <a:cubicBezTo>
                  <a:pt x="268641" y="196850"/>
                  <a:pt x="270758" y="198614"/>
                  <a:pt x="270758" y="201083"/>
                </a:cubicBezTo>
                <a:cubicBezTo>
                  <a:pt x="271110" y="203553"/>
                  <a:pt x="269346" y="205669"/>
                  <a:pt x="266877" y="206022"/>
                </a:cubicBezTo>
                <a:cubicBezTo>
                  <a:pt x="266877" y="206022"/>
                  <a:pt x="266877" y="206022"/>
                  <a:pt x="266524" y="206022"/>
                </a:cubicBezTo>
                <a:cubicBezTo>
                  <a:pt x="264407" y="206022"/>
                  <a:pt x="262291" y="204258"/>
                  <a:pt x="262291" y="201789"/>
                </a:cubicBezTo>
                <a:cubicBezTo>
                  <a:pt x="261938" y="199672"/>
                  <a:pt x="263702" y="197203"/>
                  <a:pt x="266171" y="197203"/>
                </a:cubicBezTo>
                <a:close/>
                <a:moveTo>
                  <a:pt x="200392" y="197203"/>
                </a:moveTo>
                <a:cubicBezTo>
                  <a:pt x="202956" y="197203"/>
                  <a:pt x="204422" y="199672"/>
                  <a:pt x="204422" y="201789"/>
                </a:cubicBezTo>
                <a:cubicBezTo>
                  <a:pt x="204055" y="204258"/>
                  <a:pt x="202223" y="206022"/>
                  <a:pt x="200025" y="206022"/>
                </a:cubicBezTo>
                <a:cubicBezTo>
                  <a:pt x="199659" y="206022"/>
                  <a:pt x="199659" y="206022"/>
                  <a:pt x="199293" y="206022"/>
                </a:cubicBezTo>
                <a:cubicBezTo>
                  <a:pt x="196728" y="205669"/>
                  <a:pt x="195263" y="203553"/>
                  <a:pt x="195263" y="201083"/>
                </a:cubicBezTo>
                <a:cubicBezTo>
                  <a:pt x="195629" y="198614"/>
                  <a:pt x="197461" y="196850"/>
                  <a:pt x="200392" y="197203"/>
                </a:cubicBezTo>
                <a:close/>
                <a:moveTo>
                  <a:pt x="71729" y="132310"/>
                </a:moveTo>
                <a:cubicBezTo>
                  <a:pt x="67403" y="132310"/>
                  <a:pt x="63799" y="135896"/>
                  <a:pt x="63799" y="140199"/>
                </a:cubicBezTo>
                <a:cubicBezTo>
                  <a:pt x="63799" y="144143"/>
                  <a:pt x="67043" y="147370"/>
                  <a:pt x="71008" y="147729"/>
                </a:cubicBezTo>
                <a:lnTo>
                  <a:pt x="180584" y="159561"/>
                </a:lnTo>
                <a:cubicBezTo>
                  <a:pt x="183107" y="153107"/>
                  <a:pt x="187072" y="147012"/>
                  <a:pt x="192118" y="141633"/>
                </a:cubicBezTo>
                <a:cubicBezTo>
                  <a:pt x="193920" y="139840"/>
                  <a:pt x="196804" y="139482"/>
                  <a:pt x="198606" y="141275"/>
                </a:cubicBezTo>
                <a:cubicBezTo>
                  <a:pt x="200408" y="143067"/>
                  <a:pt x="200408" y="145936"/>
                  <a:pt x="198606" y="147729"/>
                </a:cubicBezTo>
                <a:cubicBezTo>
                  <a:pt x="191037" y="155617"/>
                  <a:pt x="186711" y="165657"/>
                  <a:pt x="185630" y="176414"/>
                </a:cubicBezTo>
                <a:lnTo>
                  <a:pt x="282951" y="176414"/>
                </a:lnTo>
                <a:cubicBezTo>
                  <a:pt x="280788" y="151673"/>
                  <a:pt x="259882" y="132310"/>
                  <a:pt x="234290" y="132310"/>
                </a:cubicBezTo>
                <a:lnTo>
                  <a:pt x="71729" y="132310"/>
                </a:lnTo>
                <a:close/>
                <a:moveTo>
                  <a:pt x="121470" y="0"/>
                </a:moveTo>
                <a:lnTo>
                  <a:pt x="257719" y="0"/>
                </a:lnTo>
                <a:cubicBezTo>
                  <a:pt x="276823" y="0"/>
                  <a:pt x="292323" y="15060"/>
                  <a:pt x="292323" y="34063"/>
                </a:cubicBezTo>
                <a:cubicBezTo>
                  <a:pt x="292323" y="52709"/>
                  <a:pt x="276823" y="68127"/>
                  <a:pt x="257719" y="68127"/>
                </a:cubicBezTo>
                <a:lnTo>
                  <a:pt x="42893" y="68127"/>
                </a:lnTo>
                <a:cubicBezTo>
                  <a:pt x="24150" y="68127"/>
                  <a:pt x="9011" y="83187"/>
                  <a:pt x="9011" y="101832"/>
                </a:cubicBezTo>
                <a:cubicBezTo>
                  <a:pt x="9011" y="120119"/>
                  <a:pt x="24150" y="135538"/>
                  <a:pt x="42893" y="135538"/>
                </a:cubicBezTo>
                <a:lnTo>
                  <a:pt x="55869" y="135538"/>
                </a:lnTo>
                <a:cubicBezTo>
                  <a:pt x="58032" y="128366"/>
                  <a:pt x="64159" y="123346"/>
                  <a:pt x="71729" y="123346"/>
                </a:cubicBezTo>
                <a:lnTo>
                  <a:pt x="234290" y="123346"/>
                </a:lnTo>
                <a:cubicBezTo>
                  <a:pt x="264568" y="123346"/>
                  <a:pt x="289439" y="146653"/>
                  <a:pt x="291962" y="176414"/>
                </a:cubicBezTo>
                <a:lnTo>
                  <a:pt x="293764" y="176414"/>
                </a:lnTo>
                <a:cubicBezTo>
                  <a:pt x="296288" y="176414"/>
                  <a:pt x="298090" y="178565"/>
                  <a:pt x="298090" y="180717"/>
                </a:cubicBezTo>
                <a:cubicBezTo>
                  <a:pt x="298090" y="183585"/>
                  <a:pt x="296288" y="185378"/>
                  <a:pt x="293764" y="185378"/>
                </a:cubicBezTo>
                <a:lnTo>
                  <a:pt x="287637" y="185378"/>
                </a:lnTo>
                <a:lnTo>
                  <a:pt x="180944" y="185378"/>
                </a:lnTo>
                <a:lnTo>
                  <a:pt x="175177" y="185378"/>
                </a:lnTo>
                <a:cubicBezTo>
                  <a:pt x="172654" y="185378"/>
                  <a:pt x="170491" y="183585"/>
                  <a:pt x="170491" y="180717"/>
                </a:cubicBezTo>
                <a:cubicBezTo>
                  <a:pt x="170491" y="178565"/>
                  <a:pt x="172654" y="176414"/>
                  <a:pt x="175177" y="176414"/>
                </a:cubicBezTo>
                <a:lnTo>
                  <a:pt x="176619" y="176414"/>
                </a:lnTo>
                <a:cubicBezTo>
                  <a:pt x="176979" y="173546"/>
                  <a:pt x="177340" y="171036"/>
                  <a:pt x="178061" y="168526"/>
                </a:cubicBezTo>
                <a:lnTo>
                  <a:pt x="70287" y="157052"/>
                </a:lnTo>
                <a:cubicBezTo>
                  <a:pt x="63078" y="155976"/>
                  <a:pt x="57311" y="150956"/>
                  <a:pt x="55869" y="144502"/>
                </a:cubicBezTo>
                <a:lnTo>
                  <a:pt x="42893" y="144502"/>
                </a:lnTo>
                <a:cubicBezTo>
                  <a:pt x="19104" y="144502"/>
                  <a:pt x="0" y="125498"/>
                  <a:pt x="0" y="101832"/>
                </a:cubicBezTo>
                <a:cubicBezTo>
                  <a:pt x="0" y="78167"/>
                  <a:pt x="19104" y="59163"/>
                  <a:pt x="42893" y="59163"/>
                </a:cubicBezTo>
                <a:lnTo>
                  <a:pt x="257719" y="59163"/>
                </a:lnTo>
                <a:cubicBezTo>
                  <a:pt x="271777" y="59163"/>
                  <a:pt x="282951" y="47689"/>
                  <a:pt x="282951" y="34063"/>
                </a:cubicBezTo>
                <a:cubicBezTo>
                  <a:pt x="282951" y="20079"/>
                  <a:pt x="271777" y="8964"/>
                  <a:pt x="257719" y="8964"/>
                </a:cubicBezTo>
                <a:lnTo>
                  <a:pt x="121470" y="8964"/>
                </a:lnTo>
                <a:cubicBezTo>
                  <a:pt x="118947" y="8964"/>
                  <a:pt x="116785" y="6812"/>
                  <a:pt x="116785" y="4661"/>
                </a:cubicBezTo>
                <a:cubicBezTo>
                  <a:pt x="116785" y="1793"/>
                  <a:pt x="118947" y="0"/>
                  <a:pt x="12147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6828930" y="5667677"/>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000000"/>
              </a:solidFill>
              <a:effectLst/>
              <a:uLnTx/>
              <a:uFillTx/>
              <a:latin typeface="Lato Light" panose="020F0502020204030203" pitchFamily="34" charset="0"/>
              <a:ea typeface="+mn-ea"/>
              <a:cs typeface="Arial"/>
              <a:sym typeface="Arial"/>
            </a:endParaRPr>
          </a:p>
        </p:txBody>
      </p:sp>
      <p:sp>
        <p:nvSpPr>
          <p:cNvPr id="46" name="Subtitle 2">
            <a:extLst>
              <a:ext uri="{FF2B5EF4-FFF2-40B4-BE49-F238E27FC236}">
                <a16:creationId xmlns:a16="http://schemas.microsoft.com/office/drawing/2014/main" id="{CBF749C7-3947-124A-8E78-FCF5767165A9}"/>
              </a:ext>
            </a:extLst>
          </p:cNvPr>
          <p:cNvSpPr txBox="1">
            <a:spLocks/>
          </p:cNvSpPr>
          <p:nvPr/>
        </p:nvSpPr>
        <p:spPr>
          <a:xfrm>
            <a:off x="1889756" y="2345757"/>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Children want adults who understand their use of digital technology and adults they can talk to
</a:t>
            </a:r>
            <a:endParaRPr kumimoji="0" lang="is-IS"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47" name="Subtitle 2">
            <a:extLst>
              <a:ext uri="{FF2B5EF4-FFF2-40B4-BE49-F238E27FC236}">
                <a16:creationId xmlns:a16="http://schemas.microsoft.com/office/drawing/2014/main" id="{8BDA0FC2-2D2A-EF4D-BC48-E898D1DBBE98}"/>
              </a:ext>
            </a:extLst>
          </p:cNvPr>
          <p:cNvSpPr txBox="1">
            <a:spLocks/>
          </p:cNvSpPr>
          <p:nvPr/>
        </p:nvSpPr>
        <p:spPr>
          <a:xfrm>
            <a:off x="1897816" y="3212647"/>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They are unsure about adults' digital competence and often think they are better than adults
</a:t>
            </a:r>
            <a:endParaRPr kumimoji="0" lang="is-IS"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50" name="Subtitle 2">
            <a:extLst>
              <a:ext uri="{FF2B5EF4-FFF2-40B4-BE49-F238E27FC236}">
                <a16:creationId xmlns:a16="http://schemas.microsoft.com/office/drawing/2014/main" id="{FECBB0CB-AA25-8D49-A987-5BE45C32A576}"/>
              </a:ext>
            </a:extLst>
          </p:cNvPr>
          <p:cNvSpPr txBox="1">
            <a:spLocks/>
          </p:cNvSpPr>
          <p:nvPr/>
        </p:nvSpPr>
        <p:spPr>
          <a:xfrm>
            <a:off x="1897816" y="3958880"/>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They are unsure of what adults can contribute and therefore do not seek advice
</a:t>
            </a:r>
            <a:endParaRPr kumimoji="0" lang="is-IS"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51" name="Subtitle 2">
            <a:extLst>
              <a:ext uri="{FF2B5EF4-FFF2-40B4-BE49-F238E27FC236}">
                <a16:creationId xmlns:a16="http://schemas.microsoft.com/office/drawing/2014/main" id="{439F6C61-917B-4E4F-875C-0B767294B845}"/>
              </a:ext>
            </a:extLst>
          </p:cNvPr>
          <p:cNvSpPr txBox="1">
            <a:spLocks/>
          </p:cNvSpPr>
          <p:nvPr/>
        </p:nvSpPr>
        <p:spPr>
          <a:xfrm>
            <a:off x="1897816" y="4794916"/>
            <a:ext cx="3495076" cy="60016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Blurred distinctions between online/offline;  use between different microsystems
</a:t>
            </a:r>
            <a:endParaRPr kumimoji="0" lang="nb-NO"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endParaRPr>
          </a:p>
        </p:txBody>
      </p:sp>
      <p:sp>
        <p:nvSpPr>
          <p:cNvPr id="52" name="Subtitle 2">
            <a:extLst>
              <a:ext uri="{FF2B5EF4-FFF2-40B4-BE49-F238E27FC236}">
                <a16:creationId xmlns:a16="http://schemas.microsoft.com/office/drawing/2014/main" id="{18BC4B07-6B96-3342-BA89-8FE00ACA0FC0}"/>
              </a:ext>
            </a:extLst>
          </p:cNvPr>
          <p:cNvSpPr txBox="1">
            <a:spLocks/>
          </p:cNvSpPr>
          <p:nvPr/>
        </p:nvSpPr>
        <p:spPr>
          <a:xfrm>
            <a:off x="1863355" y="5573090"/>
            <a:ext cx="3495076" cy="7506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solidFill>
                <a:effectLst/>
                <a:uLnTx/>
                <a:uFillTx/>
                <a:latin typeface="Georgia" panose="02040502050405020303" pitchFamily="18" charset="0"/>
                <a:ea typeface="Open Sans"/>
                <a:cs typeface="Open Sans"/>
                <a:sym typeface="Open Sans"/>
              </a:rPr>
              <a:t>The lonely child who is ignored or not invited to participate (excluded)
</a:t>
            </a:r>
            <a:endParaRPr kumimoji="0" lang="en-US" sz="1200" b="0" i="0" u="none" strike="noStrike" kern="1200" cap="none" spc="0" normalizeH="0" baseline="0" noProof="0" dirty="0">
              <a:ln>
                <a:noFill/>
              </a:ln>
              <a:solidFill>
                <a:srgbClr val="FFFFFF">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3" name="Subtitle 2">
            <a:extLst>
              <a:ext uri="{FF2B5EF4-FFF2-40B4-BE49-F238E27FC236}">
                <a16:creationId xmlns:a16="http://schemas.microsoft.com/office/drawing/2014/main" id="{F7AC84C5-CF41-6F43-B1B1-3DC00BD4CB97}"/>
              </a:ext>
            </a:extLst>
          </p:cNvPr>
          <p:cNvSpPr txBox="1">
            <a:spLocks/>
          </p:cNvSpPr>
          <p:nvPr/>
        </p:nvSpPr>
        <p:spPr>
          <a:xfrm>
            <a:off x="7371143" y="2391474"/>
            <a:ext cx="3495076" cy="72814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mn-ea"/>
                <a:cs typeface="Open Sans Light"/>
                <a:sym typeface="Arial"/>
              </a:rPr>
              <a:t>Adults focus heavily on online dangers and/or screen time
</a:t>
            </a:r>
          </a:p>
        </p:txBody>
      </p:sp>
      <p:sp>
        <p:nvSpPr>
          <p:cNvPr id="54" name="Subtitle 2">
            <a:extLst>
              <a:ext uri="{FF2B5EF4-FFF2-40B4-BE49-F238E27FC236}">
                <a16:creationId xmlns:a16="http://schemas.microsoft.com/office/drawing/2014/main" id="{196753E0-4E34-974E-B702-83850DC33ACC}"/>
              </a:ext>
            </a:extLst>
          </p:cNvPr>
          <p:cNvSpPr txBox="1">
            <a:spLocks/>
          </p:cNvSpPr>
          <p:nvPr/>
        </p:nvSpPr>
        <p:spPr>
          <a:xfrm>
            <a:off x="7389658" y="3134260"/>
            <a:ext cx="3609265" cy="72814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mn-ea"/>
                <a:cs typeface="Open Sans Light"/>
                <a:sym typeface="Arial"/>
              </a:rPr>
              <a:t>Adults may think that children are super users, while they often lack basic digital skills
</a:t>
            </a:r>
          </a:p>
        </p:txBody>
      </p:sp>
      <p:sp>
        <p:nvSpPr>
          <p:cNvPr id="55" name="Subtitle 2">
            <a:extLst>
              <a:ext uri="{FF2B5EF4-FFF2-40B4-BE49-F238E27FC236}">
                <a16:creationId xmlns:a16="http://schemas.microsoft.com/office/drawing/2014/main" id="{4708E119-EA15-B640-97F1-E99263C32B8A}"/>
              </a:ext>
            </a:extLst>
          </p:cNvPr>
          <p:cNvSpPr txBox="1">
            <a:spLocks/>
          </p:cNvSpPr>
          <p:nvPr/>
        </p:nvSpPr>
        <p:spPr>
          <a:xfrm>
            <a:off x="7389658" y="3994254"/>
            <a:ext cx="3495076" cy="72814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mn-ea"/>
                <a:cs typeface="Open Sans Light"/>
                <a:sym typeface="Arial"/>
              </a:rPr>
              <a:t>Adults have limited access to the digital lives of children and young people
</a:t>
            </a:r>
          </a:p>
        </p:txBody>
      </p:sp>
      <p:sp>
        <p:nvSpPr>
          <p:cNvPr id="56" name="Subtitle 2">
            <a:extLst>
              <a:ext uri="{FF2B5EF4-FFF2-40B4-BE49-F238E27FC236}">
                <a16:creationId xmlns:a16="http://schemas.microsoft.com/office/drawing/2014/main" id="{6F6A9778-CDB7-8542-BEA7-F4E4E85FA722}"/>
              </a:ext>
            </a:extLst>
          </p:cNvPr>
          <p:cNvSpPr txBox="1">
            <a:spLocks/>
          </p:cNvSpPr>
          <p:nvPr/>
        </p:nvSpPr>
        <p:spPr>
          <a:xfrm>
            <a:off x="7389658" y="4753336"/>
            <a:ext cx="3495076" cy="7506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Open Sans"/>
                <a:cs typeface="Open Sans"/>
                <a:sym typeface="Open Sans"/>
              </a:rPr>
              <a:t>Use in one microsystem can greatly affect other microsystems
</a:t>
            </a:r>
            <a:endParaRPr kumimoji="0" lang="en-US" sz="1200" b="0" i="0" u="none" strike="noStrike" kern="1200" cap="none" spc="0" normalizeH="0" baseline="0" noProof="0" dirty="0">
              <a:ln>
                <a:noFill/>
              </a:ln>
              <a:solidFill>
                <a:srgbClr val="000000">
                  <a:lumMod val="85000"/>
                  <a:lumOff val="15000"/>
                </a:srgbClr>
              </a:solidFill>
              <a:effectLst/>
              <a:uLnTx/>
              <a:uFillTx/>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7" name="Subtitle 2">
            <a:extLst>
              <a:ext uri="{FF2B5EF4-FFF2-40B4-BE49-F238E27FC236}">
                <a16:creationId xmlns:a16="http://schemas.microsoft.com/office/drawing/2014/main" id="{B4730610-8C43-AC4D-A041-EAF334A8BFED}"/>
              </a:ext>
            </a:extLst>
          </p:cNvPr>
          <p:cNvSpPr txBox="1">
            <a:spLocks/>
          </p:cNvSpPr>
          <p:nvPr/>
        </p:nvSpPr>
        <p:spPr>
          <a:xfrm>
            <a:off x="7389658" y="5534116"/>
            <a:ext cx="3495076" cy="7506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eorgia" panose="02040502050405020303" pitchFamily="18" charset="0"/>
                <a:ea typeface="Open Sans"/>
                <a:cs typeface="Open Sans"/>
                <a:sym typeface="Open Sans"/>
              </a:rPr>
              <a:t>The importance of working with exclusion, inclusion and seeing the lonely child – also online
</a:t>
            </a:r>
            <a:endParaRPr kumimoji="0" lang="en-US" sz="1200" b="0" i="0" u="none" strike="noStrike" kern="1200" cap="none" spc="0" normalizeH="0" baseline="0" noProof="0" dirty="0">
              <a:ln>
                <a:noFill/>
              </a:ln>
              <a:solidFill>
                <a:srgbClr val="000000">
                  <a:lumMod val="85000"/>
                  <a:lumOff val="15000"/>
                </a:srgbClr>
              </a:solidFill>
              <a:effectLst/>
              <a:uLnTx/>
              <a:uFillTx/>
              <a:latin typeface="Lato Light" panose="020F0502020204030203" pitchFamily="34" charset="0"/>
              <a:ea typeface="Lato Light" panose="020F0502020204030203" pitchFamily="34" charset="0"/>
              <a:cs typeface="Lato Light" panose="020F0502020204030203" pitchFamily="34" charset="0"/>
              <a:sym typeface="Arial"/>
            </a:endParaRPr>
          </a:p>
        </p:txBody>
      </p:sp>
      <p:sp>
        <p:nvSpPr>
          <p:cNvPr id="58" name="TextBox 57">
            <a:extLst>
              <a:ext uri="{FF2B5EF4-FFF2-40B4-BE49-F238E27FC236}">
                <a16:creationId xmlns:a16="http://schemas.microsoft.com/office/drawing/2014/main" id="{4CBF6C0E-7DE5-FC41-8940-644E34B76DE8}"/>
              </a:ext>
            </a:extLst>
          </p:cNvPr>
          <p:cNvSpPr txBox="1"/>
          <p:nvPr/>
        </p:nvSpPr>
        <p:spPr>
          <a:xfrm>
            <a:off x="1821463" y="1568522"/>
            <a:ext cx="3057247" cy="33855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Georgia" panose="02040502050405020303" pitchFamily="18" charset="0"/>
                <a:ea typeface="League Spartan" charset="0"/>
                <a:cs typeface="Poppins" pitchFamily="2" charset="77"/>
                <a:sym typeface="Arial"/>
              </a:rPr>
              <a:t>Children and young people</a:t>
            </a:r>
          </a:p>
        </p:txBody>
      </p:sp>
      <p:sp>
        <p:nvSpPr>
          <p:cNvPr id="59" name="TextBox 58">
            <a:extLst>
              <a:ext uri="{FF2B5EF4-FFF2-40B4-BE49-F238E27FC236}">
                <a16:creationId xmlns:a16="http://schemas.microsoft.com/office/drawing/2014/main" id="{3725B544-4E10-B54E-822C-7EEA5EF1AADA}"/>
              </a:ext>
            </a:extLst>
          </p:cNvPr>
          <p:cNvSpPr txBox="1"/>
          <p:nvPr/>
        </p:nvSpPr>
        <p:spPr>
          <a:xfrm>
            <a:off x="8404943" y="1568522"/>
            <a:ext cx="87395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Georgia" panose="02040502050405020303" pitchFamily="18" charset="0"/>
                <a:ea typeface="League Spartan" charset="0"/>
                <a:cs typeface="Poppins" pitchFamily="2" charset="77"/>
                <a:sym typeface="Arial"/>
              </a:rPr>
              <a:t>Adults</a:t>
            </a:r>
          </a:p>
        </p:txBody>
      </p:sp>
      <p:sp>
        <p:nvSpPr>
          <p:cNvPr id="60" name="TextBox 59">
            <a:extLst>
              <a:ext uri="{FF2B5EF4-FFF2-40B4-BE49-F238E27FC236}">
                <a16:creationId xmlns:a16="http://schemas.microsoft.com/office/drawing/2014/main" id="{F7558040-E877-874F-A5E1-3C6AD1CE5F53}"/>
              </a:ext>
            </a:extLst>
          </p:cNvPr>
          <p:cNvSpPr txBox="1"/>
          <p:nvPr/>
        </p:nvSpPr>
        <p:spPr>
          <a:xfrm>
            <a:off x="2225416" y="306186"/>
            <a:ext cx="774122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lumMod val="85000"/>
                    <a:lumOff val="15000"/>
                  </a:srgbClr>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Summary and implications</a:t>
            </a:r>
          </a:p>
        </p:txBody>
      </p:sp>
      <p:sp>
        <p:nvSpPr>
          <p:cNvPr id="2" name="Oval 1">
            <a:extLst>
              <a:ext uri="{FF2B5EF4-FFF2-40B4-BE49-F238E27FC236}">
                <a16:creationId xmlns:a16="http://schemas.microsoft.com/office/drawing/2014/main" id="{7CBC00E3-1825-374A-86B8-61E465BBAFF4}"/>
              </a:ext>
            </a:extLst>
          </p:cNvPr>
          <p:cNvSpPr/>
          <p:nvPr/>
        </p:nvSpPr>
        <p:spPr>
          <a:xfrm>
            <a:off x="1193075" y="2326822"/>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1</a:t>
            </a:r>
          </a:p>
        </p:txBody>
      </p:sp>
      <p:sp>
        <p:nvSpPr>
          <p:cNvPr id="13" name="Oval 12">
            <a:extLst>
              <a:ext uri="{FF2B5EF4-FFF2-40B4-BE49-F238E27FC236}">
                <a16:creationId xmlns:a16="http://schemas.microsoft.com/office/drawing/2014/main" id="{3F626941-A6D6-FF4E-980B-4AE2A33FFD99}"/>
              </a:ext>
            </a:extLst>
          </p:cNvPr>
          <p:cNvSpPr/>
          <p:nvPr/>
        </p:nvSpPr>
        <p:spPr>
          <a:xfrm>
            <a:off x="6684917" y="2326822"/>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1</a:t>
            </a:r>
          </a:p>
        </p:txBody>
      </p:sp>
      <p:sp>
        <p:nvSpPr>
          <p:cNvPr id="5" name="Oval 4">
            <a:extLst>
              <a:ext uri="{FF2B5EF4-FFF2-40B4-BE49-F238E27FC236}">
                <a16:creationId xmlns:a16="http://schemas.microsoft.com/office/drawing/2014/main" id="{D7BBF6B3-C1B8-F04B-B236-056E681C8686}"/>
              </a:ext>
            </a:extLst>
          </p:cNvPr>
          <p:cNvSpPr/>
          <p:nvPr/>
        </p:nvSpPr>
        <p:spPr>
          <a:xfrm>
            <a:off x="1193075" y="3132455"/>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2</a:t>
            </a:r>
          </a:p>
        </p:txBody>
      </p:sp>
      <p:sp>
        <p:nvSpPr>
          <p:cNvPr id="15" name="Oval 14">
            <a:extLst>
              <a:ext uri="{FF2B5EF4-FFF2-40B4-BE49-F238E27FC236}">
                <a16:creationId xmlns:a16="http://schemas.microsoft.com/office/drawing/2014/main" id="{4DADD9DD-8D40-894B-AB28-B7184E3F202D}"/>
              </a:ext>
            </a:extLst>
          </p:cNvPr>
          <p:cNvSpPr/>
          <p:nvPr/>
        </p:nvSpPr>
        <p:spPr>
          <a:xfrm>
            <a:off x="6684917" y="3132455"/>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2</a:t>
            </a:r>
            <a:endParaRPr kumimoji="0" lang="en-US" sz="8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endParaRPr>
          </a:p>
        </p:txBody>
      </p:sp>
      <p:sp>
        <p:nvSpPr>
          <p:cNvPr id="38" name="Freeform 733">
            <a:extLst>
              <a:ext uri="{FF2B5EF4-FFF2-40B4-BE49-F238E27FC236}">
                <a16:creationId xmlns:a16="http://schemas.microsoft.com/office/drawing/2014/main" id="{20829E07-F790-DE4B-BFD5-0CD982893E37}"/>
              </a:ext>
            </a:extLst>
          </p:cNvPr>
          <p:cNvSpPr>
            <a:spLocks noChangeArrowheads="1"/>
          </p:cNvSpPr>
          <p:nvPr/>
        </p:nvSpPr>
        <p:spPr bwMode="auto">
          <a:xfrm>
            <a:off x="1327492" y="4069966"/>
            <a:ext cx="320005" cy="321716"/>
          </a:xfrm>
          <a:custGeom>
            <a:avLst/>
            <a:gdLst/>
            <a:ahLst/>
            <a:cxnLst/>
            <a:rect l="0" t="0" r="r" b="b"/>
            <a:pathLst>
              <a:path w="296500" h="298092">
                <a:moveTo>
                  <a:pt x="135191" y="228696"/>
                </a:moveTo>
                <a:cubicBezTo>
                  <a:pt x="143784" y="228696"/>
                  <a:pt x="152423" y="231967"/>
                  <a:pt x="159083" y="238508"/>
                </a:cubicBezTo>
                <a:cubicBezTo>
                  <a:pt x="163762" y="243232"/>
                  <a:pt x="169881" y="245776"/>
                  <a:pt x="176361" y="245776"/>
                </a:cubicBezTo>
                <a:cubicBezTo>
                  <a:pt x="183200" y="245776"/>
                  <a:pt x="189319" y="243232"/>
                  <a:pt x="193999" y="238508"/>
                </a:cubicBezTo>
                <a:cubicBezTo>
                  <a:pt x="205517" y="226879"/>
                  <a:pt x="223515" y="225425"/>
                  <a:pt x="236833" y="234510"/>
                </a:cubicBezTo>
                <a:cubicBezTo>
                  <a:pt x="238993" y="235964"/>
                  <a:pt x="239353" y="238871"/>
                  <a:pt x="237913" y="241052"/>
                </a:cubicBezTo>
                <a:cubicBezTo>
                  <a:pt x="236474" y="242869"/>
                  <a:pt x="233954" y="243596"/>
                  <a:pt x="231794" y="241779"/>
                </a:cubicBezTo>
                <a:cubicBezTo>
                  <a:pt x="222075" y="235237"/>
                  <a:pt x="208757" y="236328"/>
                  <a:pt x="200478" y="245049"/>
                </a:cubicBezTo>
                <a:cubicBezTo>
                  <a:pt x="193999" y="251591"/>
                  <a:pt x="185720" y="255225"/>
                  <a:pt x="176361" y="255225"/>
                </a:cubicBezTo>
                <a:cubicBezTo>
                  <a:pt x="167722" y="255225"/>
                  <a:pt x="159083" y="251591"/>
                  <a:pt x="152603" y="245049"/>
                </a:cubicBezTo>
                <a:cubicBezTo>
                  <a:pt x="143245" y="235237"/>
                  <a:pt x="127406" y="235237"/>
                  <a:pt x="117688" y="245049"/>
                </a:cubicBezTo>
                <a:cubicBezTo>
                  <a:pt x="111568" y="251591"/>
                  <a:pt x="102929" y="255225"/>
                  <a:pt x="94290" y="255225"/>
                </a:cubicBezTo>
                <a:cubicBezTo>
                  <a:pt x="84931" y="255225"/>
                  <a:pt x="76652" y="251591"/>
                  <a:pt x="70173" y="245049"/>
                </a:cubicBezTo>
                <a:cubicBezTo>
                  <a:pt x="66934" y="241415"/>
                  <a:pt x="62614" y="239235"/>
                  <a:pt x="57935" y="238145"/>
                </a:cubicBezTo>
                <a:cubicBezTo>
                  <a:pt x="55415" y="237781"/>
                  <a:pt x="53975" y="235237"/>
                  <a:pt x="54335" y="232693"/>
                </a:cubicBezTo>
                <a:cubicBezTo>
                  <a:pt x="55055" y="230513"/>
                  <a:pt x="57215" y="228696"/>
                  <a:pt x="59734" y="229423"/>
                </a:cubicBezTo>
                <a:cubicBezTo>
                  <a:pt x="66214" y="230513"/>
                  <a:pt x="71973" y="233784"/>
                  <a:pt x="76652" y="238508"/>
                </a:cubicBezTo>
                <a:cubicBezTo>
                  <a:pt x="81332" y="243232"/>
                  <a:pt x="87451" y="245776"/>
                  <a:pt x="94290" y="245776"/>
                </a:cubicBezTo>
                <a:cubicBezTo>
                  <a:pt x="100770" y="245776"/>
                  <a:pt x="106889" y="243232"/>
                  <a:pt x="111568" y="238508"/>
                </a:cubicBezTo>
                <a:cubicBezTo>
                  <a:pt x="118048" y="231967"/>
                  <a:pt x="126597" y="228696"/>
                  <a:pt x="135191" y="228696"/>
                </a:cubicBezTo>
                <a:close/>
                <a:moveTo>
                  <a:pt x="239257" y="187420"/>
                </a:moveTo>
                <a:cubicBezTo>
                  <a:pt x="248235" y="187420"/>
                  <a:pt x="256854" y="191055"/>
                  <a:pt x="262958" y="197232"/>
                </a:cubicBezTo>
                <a:cubicBezTo>
                  <a:pt x="264754" y="199050"/>
                  <a:pt x="264754" y="201957"/>
                  <a:pt x="262958" y="203774"/>
                </a:cubicBezTo>
                <a:cubicBezTo>
                  <a:pt x="261163" y="205591"/>
                  <a:pt x="258290" y="205591"/>
                  <a:pt x="256495" y="203774"/>
                </a:cubicBezTo>
                <a:cubicBezTo>
                  <a:pt x="247158" y="193962"/>
                  <a:pt x="231357" y="193962"/>
                  <a:pt x="221661" y="203774"/>
                </a:cubicBezTo>
                <a:cubicBezTo>
                  <a:pt x="215197" y="210315"/>
                  <a:pt x="206938" y="213949"/>
                  <a:pt x="197960" y="213949"/>
                </a:cubicBezTo>
                <a:cubicBezTo>
                  <a:pt x="188982" y="213949"/>
                  <a:pt x="180723" y="210315"/>
                  <a:pt x="174259" y="203774"/>
                </a:cubicBezTo>
                <a:cubicBezTo>
                  <a:pt x="164563" y="193962"/>
                  <a:pt x="149121" y="193962"/>
                  <a:pt x="139425" y="203774"/>
                </a:cubicBezTo>
                <a:cubicBezTo>
                  <a:pt x="133321" y="210315"/>
                  <a:pt x="124702" y="213949"/>
                  <a:pt x="115724" y="213949"/>
                </a:cubicBezTo>
                <a:cubicBezTo>
                  <a:pt x="106747" y="213949"/>
                  <a:pt x="98487" y="210315"/>
                  <a:pt x="92023" y="203774"/>
                </a:cubicBezTo>
                <a:cubicBezTo>
                  <a:pt x="82327" y="193962"/>
                  <a:pt x="66527" y="193962"/>
                  <a:pt x="57190" y="203774"/>
                </a:cubicBezTo>
                <a:cubicBezTo>
                  <a:pt x="52880" y="208135"/>
                  <a:pt x="47135" y="211405"/>
                  <a:pt x="41030" y="212859"/>
                </a:cubicBezTo>
                <a:cubicBezTo>
                  <a:pt x="38516" y="213223"/>
                  <a:pt x="36002" y="211769"/>
                  <a:pt x="35643" y="209588"/>
                </a:cubicBezTo>
                <a:cubicBezTo>
                  <a:pt x="34925" y="207045"/>
                  <a:pt x="36361" y="204501"/>
                  <a:pt x="38875" y="204137"/>
                </a:cubicBezTo>
                <a:cubicBezTo>
                  <a:pt x="43543" y="203047"/>
                  <a:pt x="47494" y="200503"/>
                  <a:pt x="50726" y="197232"/>
                </a:cubicBezTo>
                <a:cubicBezTo>
                  <a:pt x="64013" y="184150"/>
                  <a:pt x="85200" y="184150"/>
                  <a:pt x="98487" y="197232"/>
                </a:cubicBezTo>
                <a:cubicBezTo>
                  <a:pt x="102796" y="201957"/>
                  <a:pt x="109260" y="204501"/>
                  <a:pt x="115724" y="204501"/>
                </a:cubicBezTo>
                <a:cubicBezTo>
                  <a:pt x="122547" y="204501"/>
                  <a:pt x="128293" y="201957"/>
                  <a:pt x="133321" y="197232"/>
                </a:cubicBezTo>
                <a:cubicBezTo>
                  <a:pt x="146248" y="184150"/>
                  <a:pt x="167436" y="184150"/>
                  <a:pt x="180723" y="197232"/>
                </a:cubicBezTo>
                <a:cubicBezTo>
                  <a:pt x="185391" y="201957"/>
                  <a:pt x="191496" y="204501"/>
                  <a:pt x="197960" y="204501"/>
                </a:cubicBezTo>
                <a:cubicBezTo>
                  <a:pt x="204424" y="204501"/>
                  <a:pt x="210888" y="201957"/>
                  <a:pt x="215197" y="197232"/>
                </a:cubicBezTo>
                <a:cubicBezTo>
                  <a:pt x="221661" y="191055"/>
                  <a:pt x="230280" y="187420"/>
                  <a:pt x="239257" y="187420"/>
                </a:cubicBezTo>
                <a:close/>
                <a:moveTo>
                  <a:pt x="7140" y="181691"/>
                </a:moveTo>
                <a:cubicBezTo>
                  <a:pt x="9663" y="181333"/>
                  <a:pt x="11825" y="182407"/>
                  <a:pt x="12546" y="184914"/>
                </a:cubicBezTo>
                <a:cubicBezTo>
                  <a:pt x="28766" y="246160"/>
                  <a:pt x="84634" y="288780"/>
                  <a:pt x="148432" y="288780"/>
                </a:cubicBezTo>
                <a:cubicBezTo>
                  <a:pt x="211869" y="288780"/>
                  <a:pt x="267737" y="246160"/>
                  <a:pt x="283956" y="184914"/>
                </a:cubicBezTo>
                <a:cubicBezTo>
                  <a:pt x="284317" y="182407"/>
                  <a:pt x="286840" y="180975"/>
                  <a:pt x="289363" y="181691"/>
                </a:cubicBezTo>
                <a:cubicBezTo>
                  <a:pt x="291886" y="182407"/>
                  <a:pt x="293328" y="184914"/>
                  <a:pt x="292607" y="187063"/>
                </a:cubicBezTo>
                <a:cubicBezTo>
                  <a:pt x="275666" y="252606"/>
                  <a:pt x="216194" y="298092"/>
                  <a:pt x="148432" y="298092"/>
                </a:cubicBezTo>
                <a:cubicBezTo>
                  <a:pt x="80309" y="298092"/>
                  <a:pt x="21197" y="252606"/>
                  <a:pt x="3896" y="187063"/>
                </a:cubicBezTo>
                <a:cubicBezTo>
                  <a:pt x="3175" y="184914"/>
                  <a:pt x="4617" y="182407"/>
                  <a:pt x="7140" y="181691"/>
                </a:cubicBezTo>
                <a:close/>
                <a:moveTo>
                  <a:pt x="148432" y="147673"/>
                </a:moveTo>
                <a:cubicBezTo>
                  <a:pt x="157082" y="147673"/>
                  <a:pt x="165012" y="150884"/>
                  <a:pt x="171500" y="157305"/>
                </a:cubicBezTo>
                <a:cubicBezTo>
                  <a:pt x="180511" y="166224"/>
                  <a:pt x="196009" y="166224"/>
                  <a:pt x="205020" y="157305"/>
                </a:cubicBezTo>
                <a:cubicBezTo>
                  <a:pt x="211508" y="150884"/>
                  <a:pt x="219438" y="147673"/>
                  <a:pt x="228449" y="147673"/>
                </a:cubicBezTo>
                <a:cubicBezTo>
                  <a:pt x="237099" y="147673"/>
                  <a:pt x="245029" y="150884"/>
                  <a:pt x="251517" y="157305"/>
                </a:cubicBezTo>
                <a:cubicBezTo>
                  <a:pt x="255842" y="161586"/>
                  <a:pt x="261970" y="163727"/>
                  <a:pt x="268457" y="163727"/>
                </a:cubicBezTo>
                <a:cubicBezTo>
                  <a:pt x="274585" y="163727"/>
                  <a:pt x="280712" y="161586"/>
                  <a:pt x="285038" y="157305"/>
                </a:cubicBezTo>
                <a:cubicBezTo>
                  <a:pt x="286840" y="155165"/>
                  <a:pt x="289723" y="155165"/>
                  <a:pt x="291526" y="157305"/>
                </a:cubicBezTo>
                <a:cubicBezTo>
                  <a:pt x="293328" y="158732"/>
                  <a:pt x="293328" y="161586"/>
                  <a:pt x="291526" y="163370"/>
                </a:cubicBezTo>
                <a:cubicBezTo>
                  <a:pt x="285038" y="169435"/>
                  <a:pt x="277108" y="173002"/>
                  <a:pt x="268457" y="173002"/>
                </a:cubicBezTo>
                <a:cubicBezTo>
                  <a:pt x="259447" y="173002"/>
                  <a:pt x="251517" y="169435"/>
                  <a:pt x="245029" y="163370"/>
                </a:cubicBezTo>
                <a:cubicBezTo>
                  <a:pt x="240704" y="159089"/>
                  <a:pt x="234576" y="156592"/>
                  <a:pt x="228449" y="156592"/>
                </a:cubicBezTo>
                <a:cubicBezTo>
                  <a:pt x="221961" y="156592"/>
                  <a:pt x="215834" y="158732"/>
                  <a:pt x="211508" y="163370"/>
                </a:cubicBezTo>
                <a:cubicBezTo>
                  <a:pt x="198533" y="175856"/>
                  <a:pt x="177988" y="175856"/>
                  <a:pt x="165012" y="163370"/>
                </a:cubicBezTo>
                <a:cubicBezTo>
                  <a:pt x="160687" y="158732"/>
                  <a:pt x="154559" y="156592"/>
                  <a:pt x="148432" y="156592"/>
                </a:cubicBezTo>
                <a:cubicBezTo>
                  <a:pt x="141944" y="156592"/>
                  <a:pt x="135816" y="158732"/>
                  <a:pt x="131491" y="163370"/>
                </a:cubicBezTo>
                <a:cubicBezTo>
                  <a:pt x="118515" y="175856"/>
                  <a:pt x="97970" y="175856"/>
                  <a:pt x="84995" y="163370"/>
                </a:cubicBezTo>
                <a:cubicBezTo>
                  <a:pt x="75623" y="154095"/>
                  <a:pt x="60845" y="154095"/>
                  <a:pt x="51474" y="163370"/>
                </a:cubicBezTo>
                <a:cubicBezTo>
                  <a:pt x="38498" y="175856"/>
                  <a:pt x="17953" y="175856"/>
                  <a:pt x="4977" y="163370"/>
                </a:cubicBezTo>
                <a:cubicBezTo>
                  <a:pt x="3175" y="161586"/>
                  <a:pt x="3175" y="158732"/>
                  <a:pt x="4977" y="157305"/>
                </a:cubicBezTo>
                <a:cubicBezTo>
                  <a:pt x="6779" y="155165"/>
                  <a:pt x="9663" y="155165"/>
                  <a:pt x="11465" y="157305"/>
                </a:cubicBezTo>
                <a:cubicBezTo>
                  <a:pt x="15790" y="161586"/>
                  <a:pt x="21918" y="163727"/>
                  <a:pt x="28406" y="163727"/>
                </a:cubicBezTo>
                <a:cubicBezTo>
                  <a:pt x="34533" y="163727"/>
                  <a:pt x="40660" y="161586"/>
                  <a:pt x="44986" y="157305"/>
                </a:cubicBezTo>
                <a:cubicBezTo>
                  <a:pt x="57962" y="144463"/>
                  <a:pt x="78507" y="144463"/>
                  <a:pt x="91482" y="157305"/>
                </a:cubicBezTo>
                <a:cubicBezTo>
                  <a:pt x="100854" y="166224"/>
                  <a:pt x="115632" y="166224"/>
                  <a:pt x="125003" y="157305"/>
                </a:cubicBezTo>
                <a:cubicBezTo>
                  <a:pt x="131491" y="150884"/>
                  <a:pt x="139421" y="147673"/>
                  <a:pt x="148432" y="147673"/>
                </a:cubicBezTo>
                <a:close/>
                <a:moveTo>
                  <a:pt x="166149" y="90152"/>
                </a:moveTo>
                <a:lnTo>
                  <a:pt x="166149" y="114673"/>
                </a:lnTo>
                <a:lnTo>
                  <a:pt x="223658" y="114673"/>
                </a:lnTo>
                <a:lnTo>
                  <a:pt x="223658" y="90152"/>
                </a:lnTo>
                <a:lnTo>
                  <a:pt x="166149" y="90152"/>
                </a:lnTo>
                <a:close/>
                <a:moveTo>
                  <a:pt x="166149" y="56615"/>
                </a:moveTo>
                <a:lnTo>
                  <a:pt x="166149" y="81137"/>
                </a:lnTo>
                <a:lnTo>
                  <a:pt x="223658" y="81137"/>
                </a:lnTo>
                <a:lnTo>
                  <a:pt x="223658" y="56615"/>
                </a:lnTo>
                <a:lnTo>
                  <a:pt x="166149" y="56615"/>
                </a:lnTo>
                <a:close/>
                <a:moveTo>
                  <a:pt x="247877" y="45899"/>
                </a:moveTo>
                <a:cubicBezTo>
                  <a:pt x="249692" y="44450"/>
                  <a:pt x="252957" y="44450"/>
                  <a:pt x="254409" y="45899"/>
                </a:cubicBezTo>
                <a:cubicBezTo>
                  <a:pt x="279083" y="71265"/>
                  <a:pt x="293960" y="104240"/>
                  <a:pt x="296500" y="139390"/>
                </a:cubicBezTo>
                <a:cubicBezTo>
                  <a:pt x="296500" y="141926"/>
                  <a:pt x="294686" y="143738"/>
                  <a:pt x="292509" y="144100"/>
                </a:cubicBezTo>
                <a:cubicBezTo>
                  <a:pt x="292146" y="144100"/>
                  <a:pt x="292146" y="144100"/>
                  <a:pt x="291783" y="144100"/>
                </a:cubicBezTo>
                <a:cubicBezTo>
                  <a:pt x="289606" y="144100"/>
                  <a:pt x="287792" y="142289"/>
                  <a:pt x="287429" y="139752"/>
                </a:cubicBezTo>
                <a:cubicBezTo>
                  <a:pt x="284889" y="107139"/>
                  <a:pt x="270737" y="75976"/>
                  <a:pt x="247877" y="52422"/>
                </a:cubicBezTo>
                <a:cubicBezTo>
                  <a:pt x="246063" y="50610"/>
                  <a:pt x="246063" y="47711"/>
                  <a:pt x="247877" y="45899"/>
                </a:cubicBezTo>
                <a:close/>
                <a:moveTo>
                  <a:pt x="166149" y="23079"/>
                </a:moveTo>
                <a:lnTo>
                  <a:pt x="166149" y="47600"/>
                </a:lnTo>
                <a:lnTo>
                  <a:pt x="223658" y="47600"/>
                </a:lnTo>
                <a:lnTo>
                  <a:pt x="223658" y="23079"/>
                </a:lnTo>
                <a:lnTo>
                  <a:pt x="166149" y="23079"/>
                </a:lnTo>
                <a:close/>
                <a:moveTo>
                  <a:pt x="135895" y="1949"/>
                </a:moveTo>
                <a:cubicBezTo>
                  <a:pt x="138053" y="1588"/>
                  <a:pt x="140569" y="3392"/>
                  <a:pt x="140929" y="5917"/>
                </a:cubicBezTo>
                <a:cubicBezTo>
                  <a:pt x="140929" y="8443"/>
                  <a:pt x="139131" y="10608"/>
                  <a:pt x="136614" y="10968"/>
                </a:cubicBezTo>
                <a:cubicBezTo>
                  <a:pt x="67948" y="16380"/>
                  <a:pt x="14380" y="70860"/>
                  <a:pt x="8988" y="139772"/>
                </a:cubicBezTo>
                <a:cubicBezTo>
                  <a:pt x="8628" y="142298"/>
                  <a:pt x="6831" y="144102"/>
                  <a:pt x="4674" y="144102"/>
                </a:cubicBezTo>
                <a:cubicBezTo>
                  <a:pt x="4314" y="144102"/>
                  <a:pt x="4314" y="144102"/>
                  <a:pt x="3955" y="144102"/>
                </a:cubicBezTo>
                <a:cubicBezTo>
                  <a:pt x="1438" y="143741"/>
                  <a:pt x="0" y="141937"/>
                  <a:pt x="0" y="139412"/>
                </a:cubicBezTo>
                <a:cubicBezTo>
                  <a:pt x="5752" y="65809"/>
                  <a:pt x="62555" y="7721"/>
                  <a:pt x="135895" y="1949"/>
                </a:cubicBezTo>
                <a:close/>
                <a:moveTo>
                  <a:pt x="161476" y="0"/>
                </a:moveTo>
                <a:cubicBezTo>
                  <a:pt x="163992" y="0"/>
                  <a:pt x="166149" y="2163"/>
                  <a:pt x="166149" y="4688"/>
                </a:cubicBezTo>
                <a:lnTo>
                  <a:pt x="166149" y="14063"/>
                </a:lnTo>
                <a:lnTo>
                  <a:pt x="223658" y="14063"/>
                </a:lnTo>
                <a:lnTo>
                  <a:pt x="223658" y="4688"/>
                </a:lnTo>
                <a:cubicBezTo>
                  <a:pt x="223658" y="2163"/>
                  <a:pt x="225815" y="0"/>
                  <a:pt x="228331" y="0"/>
                </a:cubicBezTo>
                <a:cubicBezTo>
                  <a:pt x="230847" y="0"/>
                  <a:pt x="233004" y="2163"/>
                  <a:pt x="233004" y="4688"/>
                </a:cubicBezTo>
                <a:lnTo>
                  <a:pt x="233004" y="133064"/>
                </a:lnTo>
                <a:cubicBezTo>
                  <a:pt x="233004" y="135588"/>
                  <a:pt x="230847" y="137752"/>
                  <a:pt x="228331" y="137752"/>
                </a:cubicBezTo>
                <a:cubicBezTo>
                  <a:pt x="225815" y="137752"/>
                  <a:pt x="223658" y="135588"/>
                  <a:pt x="223658" y="133064"/>
                </a:cubicBezTo>
                <a:lnTo>
                  <a:pt x="223658" y="123688"/>
                </a:lnTo>
                <a:lnTo>
                  <a:pt x="166149" y="123688"/>
                </a:lnTo>
                <a:lnTo>
                  <a:pt x="166149" y="133064"/>
                </a:lnTo>
                <a:cubicBezTo>
                  <a:pt x="166149" y="135588"/>
                  <a:pt x="163992" y="137752"/>
                  <a:pt x="161476" y="137752"/>
                </a:cubicBezTo>
                <a:cubicBezTo>
                  <a:pt x="158960" y="137752"/>
                  <a:pt x="157163" y="135588"/>
                  <a:pt x="157163" y="133064"/>
                </a:cubicBezTo>
                <a:lnTo>
                  <a:pt x="157163" y="4688"/>
                </a:lnTo>
                <a:cubicBezTo>
                  <a:pt x="157163" y="2163"/>
                  <a:pt x="158960" y="0"/>
                  <a:pt x="161476" y="0"/>
                </a:cubicBezTo>
                <a:close/>
              </a:path>
            </a:pathLst>
          </a:custGeom>
          <a:solidFill>
            <a:schemeClr val="bg1"/>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Georgia" panose="02040502050405020303" pitchFamily="18" charset="0"/>
              <a:ea typeface="+mn-ea"/>
              <a:cs typeface="Arial"/>
              <a:sym typeface="Arial"/>
            </a:endParaRPr>
          </a:p>
        </p:txBody>
      </p:sp>
      <p:sp>
        <p:nvSpPr>
          <p:cNvPr id="7" name="Oval 6">
            <a:extLst>
              <a:ext uri="{FF2B5EF4-FFF2-40B4-BE49-F238E27FC236}">
                <a16:creationId xmlns:a16="http://schemas.microsoft.com/office/drawing/2014/main" id="{902CE3C2-9AFA-2B4E-B584-8600E2F56B94}"/>
              </a:ext>
            </a:extLst>
          </p:cNvPr>
          <p:cNvSpPr/>
          <p:nvPr/>
        </p:nvSpPr>
        <p:spPr>
          <a:xfrm>
            <a:off x="1193075" y="3935549"/>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3</a:t>
            </a:r>
          </a:p>
        </p:txBody>
      </p:sp>
      <p:sp>
        <p:nvSpPr>
          <p:cNvPr id="17" name="Oval 16">
            <a:extLst>
              <a:ext uri="{FF2B5EF4-FFF2-40B4-BE49-F238E27FC236}">
                <a16:creationId xmlns:a16="http://schemas.microsoft.com/office/drawing/2014/main" id="{F296CEF1-85A7-A74A-A8F3-1ECA62EA1014}"/>
              </a:ext>
            </a:extLst>
          </p:cNvPr>
          <p:cNvSpPr/>
          <p:nvPr/>
        </p:nvSpPr>
        <p:spPr>
          <a:xfrm>
            <a:off x="6684917" y="3935549"/>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3</a:t>
            </a:r>
          </a:p>
        </p:txBody>
      </p:sp>
      <p:sp>
        <p:nvSpPr>
          <p:cNvPr id="9" name="Oval 8">
            <a:extLst>
              <a:ext uri="{FF2B5EF4-FFF2-40B4-BE49-F238E27FC236}">
                <a16:creationId xmlns:a16="http://schemas.microsoft.com/office/drawing/2014/main" id="{0FD47B87-BB88-C845-83C5-89A793317227}"/>
              </a:ext>
            </a:extLst>
          </p:cNvPr>
          <p:cNvSpPr/>
          <p:nvPr/>
        </p:nvSpPr>
        <p:spPr>
          <a:xfrm>
            <a:off x="1193075" y="4736102"/>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4</a:t>
            </a:r>
          </a:p>
        </p:txBody>
      </p:sp>
      <p:sp>
        <p:nvSpPr>
          <p:cNvPr id="19" name="Oval 18">
            <a:extLst>
              <a:ext uri="{FF2B5EF4-FFF2-40B4-BE49-F238E27FC236}">
                <a16:creationId xmlns:a16="http://schemas.microsoft.com/office/drawing/2014/main" id="{644B8134-C858-4C4F-AF30-5EEEEF41E482}"/>
              </a:ext>
            </a:extLst>
          </p:cNvPr>
          <p:cNvSpPr/>
          <p:nvPr/>
        </p:nvSpPr>
        <p:spPr>
          <a:xfrm>
            <a:off x="6684917" y="4736102"/>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4</a:t>
            </a:r>
          </a:p>
        </p:txBody>
      </p:sp>
      <p:sp>
        <p:nvSpPr>
          <p:cNvPr id="11" name="Oval 10">
            <a:extLst>
              <a:ext uri="{FF2B5EF4-FFF2-40B4-BE49-F238E27FC236}">
                <a16:creationId xmlns:a16="http://schemas.microsoft.com/office/drawing/2014/main" id="{5F322B17-13B8-6E44-AAF6-05BB211E9725}"/>
              </a:ext>
            </a:extLst>
          </p:cNvPr>
          <p:cNvSpPr/>
          <p:nvPr/>
        </p:nvSpPr>
        <p:spPr>
          <a:xfrm>
            <a:off x="1193075" y="5534116"/>
            <a:ext cx="590550" cy="59055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5</a:t>
            </a:r>
          </a:p>
        </p:txBody>
      </p:sp>
      <p:sp>
        <p:nvSpPr>
          <p:cNvPr id="21" name="Oval 20">
            <a:extLst>
              <a:ext uri="{FF2B5EF4-FFF2-40B4-BE49-F238E27FC236}">
                <a16:creationId xmlns:a16="http://schemas.microsoft.com/office/drawing/2014/main" id="{172E6395-56CA-454A-9BEE-C1F3E59CFBCE}"/>
              </a:ext>
            </a:extLst>
          </p:cNvPr>
          <p:cNvSpPr/>
          <p:nvPr/>
        </p:nvSpPr>
        <p:spPr>
          <a:xfrm>
            <a:off x="6684917" y="5534116"/>
            <a:ext cx="590550" cy="59055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5</a:t>
            </a:r>
          </a:p>
        </p:txBody>
      </p:sp>
      <p:pic>
        <p:nvPicPr>
          <p:cNvPr id="24" name="Picture 23">
            <a:extLst>
              <a:ext uri="{FF2B5EF4-FFF2-40B4-BE49-F238E27FC236}">
                <a16:creationId xmlns:a16="http://schemas.microsoft.com/office/drawing/2014/main" id="{68DEFB0A-40DB-6C92-6FE4-8FE59CE36A44}"/>
              </a:ext>
            </a:extLst>
          </p:cNvPr>
          <p:cNvPicPr>
            <a:picLocks noChangeAspect="1"/>
          </p:cNvPicPr>
          <p:nvPr/>
        </p:nvPicPr>
        <p:blipFill>
          <a:blip r:embed="rId3"/>
          <a:stretch>
            <a:fillRect/>
          </a:stretch>
        </p:blipFill>
        <p:spPr>
          <a:xfrm>
            <a:off x="5304795" y="2500113"/>
            <a:ext cx="1524132" cy="3517697"/>
          </a:xfrm>
          <a:prstGeom prst="rect">
            <a:avLst/>
          </a:prstGeom>
        </p:spPr>
      </p:pic>
      <p:pic>
        <p:nvPicPr>
          <p:cNvPr id="25" name="Picture 24">
            <a:extLst>
              <a:ext uri="{FF2B5EF4-FFF2-40B4-BE49-F238E27FC236}">
                <a16:creationId xmlns:a16="http://schemas.microsoft.com/office/drawing/2014/main" id="{954C6A48-D7AA-B3AF-9C8A-4ED342BDDF23}"/>
              </a:ext>
            </a:extLst>
          </p:cNvPr>
          <p:cNvPicPr>
            <a:picLocks noChangeAspect="1"/>
          </p:cNvPicPr>
          <p:nvPr/>
        </p:nvPicPr>
        <p:blipFill>
          <a:blip r:embed="rId4"/>
          <a:stretch>
            <a:fillRect/>
          </a:stretch>
        </p:blipFill>
        <p:spPr>
          <a:xfrm>
            <a:off x="5224899" y="2878691"/>
            <a:ext cx="1676545" cy="2926334"/>
          </a:xfrm>
          <a:prstGeom prst="rect">
            <a:avLst/>
          </a:prstGeom>
        </p:spPr>
      </p:pic>
    </p:spTree>
    <p:extLst>
      <p:ext uri="{BB962C8B-B14F-4D97-AF65-F5344CB8AC3E}">
        <p14:creationId xmlns:p14="http://schemas.microsoft.com/office/powerpoint/2010/main" val="13805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6BE49-BAB2-42E0-84C9-BE19A1F9E530}"/>
              </a:ext>
            </a:extLst>
          </p:cNvPr>
          <p:cNvSpPr>
            <a:spLocks noGrp="1"/>
          </p:cNvSpPr>
          <p:nvPr>
            <p:ph type="title"/>
          </p:nvPr>
        </p:nvSpPr>
        <p:spPr/>
        <p:txBody>
          <a:bodyPr/>
          <a:lstStyle/>
          <a:p>
            <a:endParaRPr lang="nb-NO"/>
          </a:p>
        </p:txBody>
      </p:sp>
      <p:pic>
        <p:nvPicPr>
          <p:cNvPr id="4" name="Picture 3" descr="A picture containing company name&#10;&#10;Description automatically generated">
            <a:extLst>
              <a:ext uri="{FF2B5EF4-FFF2-40B4-BE49-F238E27FC236}">
                <a16:creationId xmlns:a16="http://schemas.microsoft.com/office/drawing/2014/main" id="{50A4A0FF-1493-4F88-8FF1-4DDFEEFCD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7" y="31452"/>
            <a:ext cx="12008046" cy="6795095"/>
          </a:xfrm>
          <a:prstGeom prst="rect">
            <a:avLst/>
          </a:prstGeom>
        </p:spPr>
      </p:pic>
    </p:spTree>
    <p:extLst>
      <p:ext uri="{BB962C8B-B14F-4D97-AF65-F5344CB8AC3E}">
        <p14:creationId xmlns:p14="http://schemas.microsoft.com/office/powerpoint/2010/main" val="1673662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A0C3-BD68-952C-078A-5B20A94188A8}"/>
              </a:ext>
            </a:extLst>
          </p:cNvPr>
          <p:cNvSpPr>
            <a:spLocks noGrp="1"/>
          </p:cNvSpPr>
          <p:nvPr>
            <p:ph type="title"/>
          </p:nvPr>
        </p:nvSpPr>
        <p:spPr/>
        <p:txBody>
          <a:bodyPr/>
          <a:lstStyle/>
          <a:p>
            <a:r>
              <a:rPr lang="en-US" dirty="0"/>
              <a:t>DigiGen toolkit</a:t>
            </a:r>
            <a:endParaRPr lang="en-GB" dirty="0"/>
          </a:p>
        </p:txBody>
      </p:sp>
      <p:sp>
        <p:nvSpPr>
          <p:cNvPr id="3" name="Content Placeholder 2">
            <a:extLst>
              <a:ext uri="{FF2B5EF4-FFF2-40B4-BE49-F238E27FC236}">
                <a16:creationId xmlns:a16="http://schemas.microsoft.com/office/drawing/2014/main" id="{387AC12B-B0EC-C516-02D8-290AD4411632}"/>
              </a:ext>
            </a:extLst>
          </p:cNvPr>
          <p:cNvSpPr>
            <a:spLocks noGrp="1"/>
          </p:cNvSpPr>
          <p:nvPr>
            <p:ph sz="half" idx="1"/>
          </p:nvPr>
        </p:nvSpPr>
        <p:spPr>
          <a:xfrm>
            <a:off x="243846" y="1943100"/>
            <a:ext cx="5148000" cy="4006850"/>
          </a:xfrm>
        </p:spPr>
        <p:txBody>
          <a:bodyPr>
            <a:normAutofit/>
          </a:bodyPr>
          <a:lstStyle/>
          <a:p>
            <a:r>
              <a:rPr lang="en-GB" sz="1800" dirty="0">
                <a:latin typeface="Calibri" panose="020F0502020204030204" pitchFamily="34" charset="0"/>
                <a:ea typeface="Times New Roman" panose="02020603050405020304" pitchFamily="18" charset="0"/>
                <a:cs typeface="Calibri" panose="020F0502020204030204" pitchFamily="34" charset="0"/>
              </a:rPr>
              <a:t>P</a:t>
            </a:r>
            <a:r>
              <a:rPr lang="en-GB" sz="1800" dirty="0">
                <a:effectLst/>
                <a:latin typeface="Calibri" panose="020F0502020204030204" pitchFamily="34" charset="0"/>
                <a:ea typeface="Times New Roman" panose="02020603050405020304" pitchFamily="18" charset="0"/>
                <a:cs typeface="Calibri" panose="020F0502020204030204" pitchFamily="34" charset="0"/>
              </a:rPr>
              <a:t>romoting dialogue: the DigiGen ‘good practice toolkit’ TALK! for improving practice and policies. </a:t>
            </a:r>
          </a:p>
          <a:p>
            <a:pPr marL="0" indent="0">
              <a:buNone/>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lvl="1"/>
            <a:r>
              <a:rPr lang="en-GB" sz="1600" dirty="0">
                <a:latin typeface="Calibri" panose="020F0502020204030204" pitchFamily="34" charset="0"/>
                <a:cs typeface="Calibri" panose="020F0502020204030204" pitchFamily="34" charset="0"/>
              </a:rPr>
              <a:t>Developed based on a large amount of qualitative data from children and young people</a:t>
            </a:r>
          </a:p>
          <a:p>
            <a:pPr lvl="1"/>
            <a:r>
              <a:rPr lang="en-GB" sz="1600" dirty="0">
                <a:latin typeface="Calibri" panose="020F0502020204030204" pitchFamily="34" charset="0"/>
                <a:cs typeface="Calibri" panose="020F0502020204030204" pitchFamily="34" charset="0"/>
              </a:rPr>
              <a:t>Developed in English and translated into German, Greek, Norwegian and Romanian languages</a:t>
            </a:r>
          </a:p>
          <a:p>
            <a:pPr lvl="1"/>
            <a:r>
              <a:rPr lang="en-GB" sz="1600" dirty="0">
                <a:latin typeface="Calibri" panose="020F0502020204030204" pitchFamily="34" charset="0"/>
                <a:cs typeface="Calibri" panose="020F0502020204030204" pitchFamily="34" charset="0"/>
              </a:rPr>
              <a:t>Target group children and young people age 10-14 to be used in collaboration with adults  </a:t>
            </a:r>
          </a:p>
          <a:p>
            <a:pPr lvl="1"/>
            <a:r>
              <a:rPr lang="en-GB" sz="1600" dirty="0">
                <a:latin typeface="Calibri" panose="020F0502020204030204" pitchFamily="34" charset="0"/>
                <a:cs typeface="Calibri" panose="020F0502020204030204" pitchFamily="34" charset="0"/>
              </a:rPr>
              <a:t>Conversation cards to encourage </a:t>
            </a:r>
            <a:r>
              <a:rPr lang="en-GB" sz="1600" b="1" dirty="0">
                <a:latin typeface="Calibri" panose="020F0502020204030204" pitchFamily="34" charset="0"/>
                <a:cs typeface="Calibri" panose="020F0502020204030204" pitchFamily="34" charset="0"/>
              </a:rPr>
              <a:t>discussions</a:t>
            </a:r>
            <a:r>
              <a:rPr lang="en-GB" sz="1600" dirty="0">
                <a:latin typeface="Calibri" panose="020F0502020204030204" pitchFamily="34" charset="0"/>
                <a:cs typeface="Calibri" panose="020F0502020204030204" pitchFamily="34" charset="0"/>
              </a:rPr>
              <a:t> around positive and not only negative digital media experiences</a:t>
            </a:r>
          </a:p>
          <a:p>
            <a:pPr marL="0" indent="0">
              <a:buNone/>
            </a:pPr>
            <a:endParaRPr lang="en-GB" sz="1800" dirty="0">
              <a:latin typeface="Calibri" panose="020F0502020204030204" pitchFamily="34" charset="0"/>
              <a:cs typeface="Calibri" panose="020F0502020204030204" pitchFamily="34" charset="0"/>
              <a:hlinkClick r:id="rId2"/>
            </a:endParaRPr>
          </a:p>
          <a:p>
            <a:pPr marL="457200" lvl="1" indent="0">
              <a:buNone/>
            </a:pPr>
            <a:r>
              <a:rPr lang="en-GB" sz="2400" dirty="0">
                <a:latin typeface="Calibri" panose="020F0502020204030204" pitchFamily="34" charset="0"/>
                <a:cs typeface="Calibri" panose="020F0502020204030204" pitchFamily="34" charset="0"/>
                <a:hlinkClick r:id="rId2"/>
              </a:rPr>
              <a:t>https://tenk.faktisk.no/foreldre</a:t>
            </a:r>
            <a:r>
              <a:rPr lang="en-GB" sz="2400" dirty="0">
                <a:latin typeface="Calibri" panose="020F0502020204030204" pitchFamily="34" charset="0"/>
                <a:cs typeface="Calibri" panose="020F0502020204030204" pitchFamily="34" charset="0"/>
              </a:rPr>
              <a:t> </a:t>
            </a:r>
          </a:p>
        </p:txBody>
      </p:sp>
      <p:pic>
        <p:nvPicPr>
          <p:cNvPr id="6" name="Content Placeholder 5">
            <a:extLst>
              <a:ext uri="{FF2B5EF4-FFF2-40B4-BE49-F238E27FC236}">
                <a16:creationId xmlns:a16="http://schemas.microsoft.com/office/drawing/2014/main" id="{1020A37C-31BD-E048-029B-3DACFCB76D37}"/>
              </a:ext>
            </a:extLst>
          </p:cNvPr>
          <p:cNvPicPr>
            <a:picLocks noGrp="1" noChangeAspect="1"/>
          </p:cNvPicPr>
          <p:nvPr>
            <p:ph sz="half" idx="13"/>
          </p:nvPr>
        </p:nvPicPr>
        <p:blipFill>
          <a:blip r:embed="rId3"/>
          <a:stretch>
            <a:fillRect/>
          </a:stretch>
        </p:blipFill>
        <p:spPr>
          <a:xfrm>
            <a:off x="5617027" y="375150"/>
            <a:ext cx="3730381" cy="2529363"/>
          </a:xfrm>
        </p:spPr>
      </p:pic>
      <p:pic>
        <p:nvPicPr>
          <p:cNvPr id="8" name="Picture 7">
            <a:extLst>
              <a:ext uri="{FF2B5EF4-FFF2-40B4-BE49-F238E27FC236}">
                <a16:creationId xmlns:a16="http://schemas.microsoft.com/office/drawing/2014/main" id="{C7193099-1403-D918-340A-009AD10A7867}"/>
              </a:ext>
            </a:extLst>
          </p:cNvPr>
          <p:cNvPicPr>
            <a:picLocks noChangeAspect="1"/>
          </p:cNvPicPr>
          <p:nvPr/>
        </p:nvPicPr>
        <p:blipFill>
          <a:blip r:embed="rId4"/>
          <a:stretch>
            <a:fillRect/>
          </a:stretch>
        </p:blipFill>
        <p:spPr>
          <a:xfrm>
            <a:off x="8149213" y="2072783"/>
            <a:ext cx="3647013" cy="2396318"/>
          </a:xfrm>
          <a:prstGeom prst="rect">
            <a:avLst/>
          </a:prstGeom>
        </p:spPr>
      </p:pic>
      <p:pic>
        <p:nvPicPr>
          <p:cNvPr id="10" name="Picture 9">
            <a:extLst>
              <a:ext uri="{FF2B5EF4-FFF2-40B4-BE49-F238E27FC236}">
                <a16:creationId xmlns:a16="http://schemas.microsoft.com/office/drawing/2014/main" id="{D867269C-B2D2-DCC0-D9BE-958DE9D96AD6}"/>
              </a:ext>
            </a:extLst>
          </p:cNvPr>
          <p:cNvPicPr>
            <a:picLocks noChangeAspect="1"/>
          </p:cNvPicPr>
          <p:nvPr/>
        </p:nvPicPr>
        <p:blipFill>
          <a:blip r:embed="rId5"/>
          <a:stretch>
            <a:fillRect/>
          </a:stretch>
        </p:blipFill>
        <p:spPr>
          <a:xfrm>
            <a:off x="5876184" y="3686656"/>
            <a:ext cx="3638602" cy="2396318"/>
          </a:xfrm>
          <a:prstGeom prst="rect">
            <a:avLst/>
          </a:prstGeom>
        </p:spPr>
      </p:pic>
    </p:spTree>
    <p:extLst>
      <p:ext uri="{BB962C8B-B14F-4D97-AF65-F5344CB8AC3E}">
        <p14:creationId xmlns:p14="http://schemas.microsoft.com/office/powerpoint/2010/main" val="344977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9D12-F6D6-9997-62D5-7F783D6BC952}"/>
              </a:ext>
            </a:extLst>
          </p:cNvPr>
          <p:cNvSpPr>
            <a:spLocks noGrp="1"/>
          </p:cNvSpPr>
          <p:nvPr>
            <p:ph type="title"/>
          </p:nvPr>
        </p:nvSpPr>
        <p:spPr>
          <a:xfrm>
            <a:off x="226827" y="202018"/>
            <a:ext cx="10486091" cy="1201479"/>
          </a:xfrm>
        </p:spPr>
        <p:txBody>
          <a:bodyPr>
            <a:normAutofit/>
          </a:bodyPr>
          <a:lstStyle/>
          <a:p>
            <a:r>
              <a:rPr lang="en-US" dirty="0"/>
              <a:t>Working paper series </a:t>
            </a:r>
            <a:endParaRPr lang="en-GB" dirty="0"/>
          </a:p>
        </p:txBody>
      </p:sp>
      <p:pic>
        <p:nvPicPr>
          <p:cNvPr id="2050" name="Picture 2" descr="Image of cover page of working paper">
            <a:extLst>
              <a:ext uri="{FF2B5EF4-FFF2-40B4-BE49-F238E27FC236}">
                <a16:creationId xmlns:a16="http://schemas.microsoft.com/office/drawing/2014/main" id="{5CA18E41-B592-F47C-3EF4-12597C15F2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9399" y="1515006"/>
            <a:ext cx="1666875" cy="23434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8F00CB-8E99-7DBD-6274-733DA53C2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001" y="1502692"/>
            <a:ext cx="1666875" cy="2337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Cover image working paper_ Digitally deprived children in Europe">
            <a:extLst>
              <a:ext uri="{FF2B5EF4-FFF2-40B4-BE49-F238E27FC236}">
                <a16:creationId xmlns:a16="http://schemas.microsoft.com/office/drawing/2014/main" id="{EFA8436F-920F-416B-1330-7F2A96A61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792" y="1501315"/>
            <a:ext cx="1666875" cy="2337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Cover page working paper Online political behaviour and ideological production by young people">
            <a:extLst>
              <a:ext uri="{FF2B5EF4-FFF2-40B4-BE49-F238E27FC236}">
                <a16:creationId xmlns:a16="http://schemas.microsoft.com/office/drawing/2014/main" id="{7B7DB607-BF77-A6BD-3D56-0D304BD4C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8032" y="1501315"/>
            <a:ext cx="1680657" cy="2357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Image of the cover page of the working paper 5.">
            <a:extLst>
              <a:ext uri="{FF2B5EF4-FFF2-40B4-BE49-F238E27FC236}">
                <a16:creationId xmlns:a16="http://schemas.microsoft.com/office/drawing/2014/main" id="{54143598-8208-6EB9-45C1-DBAF79F27A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767" y="1501315"/>
            <a:ext cx="1680657" cy="2357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FDF9EB8-95F0-73FB-A920-2E590C8638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501" y="1501999"/>
            <a:ext cx="1666875" cy="23377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D3BEF1A4-5B45-2D8B-8F65-EAF8FE0159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27" y="4021138"/>
            <a:ext cx="1666875" cy="23241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5E0F944-61D5-A740-0C6D-B9CE545F47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2652" y="4032482"/>
            <a:ext cx="1666875" cy="23241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B2D0418-07DC-13BD-D0F5-C389FB6E10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9195" y="3990975"/>
            <a:ext cx="1696644" cy="23656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6CB4024E-0999-6D9F-31FC-FD7B64F092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70494" y="3992741"/>
            <a:ext cx="1677361" cy="23524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DB5B5315-B027-2038-EE4B-C88290D677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6805" y="3990975"/>
            <a:ext cx="1659095" cy="23524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D8315EC6-FBED-13BB-E149-BB22A099EE09}"/>
              </a:ext>
            </a:extLst>
          </p:cNvPr>
          <p:cNvPicPr>
            <a:picLocks noChangeAspect="1" noChangeArrowheads="1"/>
          </p:cNvPicPr>
          <p:nvPr/>
        </p:nvPicPr>
        <p:blipFill>
          <a:blip r:embed="rId14"/>
          <a:srcRect/>
          <a:stretch/>
        </p:blipFill>
        <p:spPr bwMode="auto">
          <a:xfrm>
            <a:off x="9400854" y="3980062"/>
            <a:ext cx="1679522" cy="24162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4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DCCF-91C3-E6FB-D983-80F79A41F869}"/>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DigiGen aims</a:t>
            </a:r>
            <a:endParaRPr lang="en-GB"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927E0666-B860-EF7A-5D06-4EBCF11A0A6E}"/>
              </a:ext>
            </a:extLst>
          </p:cNvPr>
          <p:cNvSpPr>
            <a:spLocks noGrp="1"/>
          </p:cNvSpPr>
          <p:nvPr>
            <p:ph idx="1"/>
          </p:nvPr>
        </p:nvSpPr>
        <p:spPr/>
        <p:txBody>
          <a:bodyPr>
            <a:normAutofit/>
          </a:bodyPr>
          <a:lstStyle/>
          <a:p>
            <a:r>
              <a:rPr lang="en-GB" dirty="0">
                <a:latin typeface="Verdana" panose="020B0604030504040204" pitchFamily="34" charset="0"/>
                <a:ea typeface="Verdana" panose="020B0604030504040204" pitchFamily="34" charset="0"/>
              </a:rPr>
              <a:t>To develop significant knowledge about </a:t>
            </a:r>
            <a:r>
              <a:rPr lang="en-GB" b="1" dirty="0">
                <a:latin typeface="Verdana" panose="020B0604030504040204" pitchFamily="34" charset="0"/>
                <a:ea typeface="Verdana" panose="020B0604030504040204" pitchFamily="34" charset="0"/>
              </a:rPr>
              <a:t>how</a:t>
            </a:r>
            <a:r>
              <a:rPr lang="en-GB" dirty="0">
                <a:latin typeface="Verdana" panose="020B0604030504040204" pitchFamily="34" charset="0"/>
                <a:ea typeface="Verdana" panose="020B0604030504040204" pitchFamily="34" charset="0"/>
              </a:rPr>
              <a:t> children and young people </a:t>
            </a:r>
            <a:r>
              <a:rPr lang="en-GB" b="1" dirty="0">
                <a:latin typeface="Verdana" panose="020B0604030504040204" pitchFamily="34" charset="0"/>
                <a:ea typeface="Verdana" panose="020B0604030504040204" pitchFamily="34" charset="0"/>
              </a:rPr>
              <a:t>use</a:t>
            </a:r>
            <a:r>
              <a:rPr lang="en-GB" dirty="0">
                <a:latin typeface="Verdana" panose="020B0604030504040204" pitchFamily="34" charset="0"/>
                <a:ea typeface="Verdana" panose="020B0604030504040204" pitchFamily="34" charset="0"/>
              </a:rPr>
              <a:t> and are </a:t>
            </a:r>
            <a:r>
              <a:rPr lang="en-GB" b="1" dirty="0">
                <a:latin typeface="Verdana" panose="020B0604030504040204" pitchFamily="34" charset="0"/>
                <a:ea typeface="Verdana" panose="020B0604030504040204" pitchFamily="34" charset="0"/>
              </a:rPr>
              <a:t>affected</a:t>
            </a:r>
            <a:r>
              <a:rPr lang="en-GB" dirty="0">
                <a:latin typeface="Verdana" panose="020B0604030504040204" pitchFamily="34" charset="0"/>
                <a:ea typeface="Verdana" panose="020B0604030504040204" pitchFamily="34" charset="0"/>
              </a:rPr>
              <a:t> by the technological transformations in their everyday lives.</a:t>
            </a:r>
          </a:p>
          <a:p>
            <a:r>
              <a:rPr lang="en-GB" dirty="0">
                <a:latin typeface="Verdana" panose="020B0604030504040204" pitchFamily="34" charset="0"/>
                <a:ea typeface="Verdana" panose="020B0604030504040204" pitchFamily="34" charset="0"/>
              </a:rPr>
              <a:t>To explain the conditions under which </a:t>
            </a:r>
            <a:r>
              <a:rPr lang="en-GB" b="1" dirty="0">
                <a:latin typeface="Verdana" panose="020B0604030504040204" pitchFamily="34" charset="0"/>
                <a:ea typeface="Verdana" panose="020B0604030504040204" pitchFamily="34" charset="0"/>
              </a:rPr>
              <a:t>harmful</a:t>
            </a:r>
            <a:r>
              <a:rPr lang="en-GB" dirty="0">
                <a:latin typeface="Verdana" panose="020B0604030504040204" pitchFamily="34" charset="0"/>
                <a:ea typeface="Verdana" panose="020B0604030504040204" pitchFamily="34" charset="0"/>
              </a:rPr>
              <a:t> versus </a:t>
            </a:r>
            <a:r>
              <a:rPr lang="en-GB" b="1" dirty="0">
                <a:latin typeface="Verdana" panose="020B0604030504040204" pitchFamily="34" charset="0"/>
                <a:ea typeface="Verdana" panose="020B0604030504040204" pitchFamily="34" charset="0"/>
              </a:rPr>
              <a:t>beneficial</a:t>
            </a:r>
            <a:r>
              <a:rPr lang="en-GB" dirty="0">
                <a:latin typeface="Verdana" panose="020B0604030504040204" pitchFamily="34" charset="0"/>
                <a:ea typeface="Verdana" panose="020B0604030504040204" pitchFamily="34" charset="0"/>
              </a:rPr>
              <a:t> effects of digital technology use by children and young people occur to develop effective social, educational, health and online safety policies, practices and regulations.</a:t>
            </a:r>
          </a:p>
          <a:p>
            <a:r>
              <a:rPr lang="en-GB" dirty="0">
                <a:latin typeface="Verdana" panose="020B0604030504040204" pitchFamily="34" charset="0"/>
                <a:ea typeface="Verdana" panose="020B0604030504040204" pitchFamily="34" charset="0"/>
              </a:rPr>
              <a:t>Our starting point: a conceptual ecological systems model</a:t>
            </a:r>
          </a:p>
        </p:txBody>
      </p:sp>
    </p:spTree>
    <p:extLst>
      <p:ext uri="{BB962C8B-B14F-4D97-AF65-F5344CB8AC3E}">
        <p14:creationId xmlns:p14="http://schemas.microsoft.com/office/powerpoint/2010/main" val="64268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9D12-F6D6-9997-62D5-7F783D6BC952}"/>
              </a:ext>
            </a:extLst>
          </p:cNvPr>
          <p:cNvSpPr>
            <a:spLocks noGrp="1"/>
          </p:cNvSpPr>
          <p:nvPr>
            <p:ph type="title"/>
          </p:nvPr>
        </p:nvSpPr>
        <p:spPr>
          <a:xfrm>
            <a:off x="226827" y="202018"/>
            <a:ext cx="10486091" cy="1201479"/>
          </a:xfrm>
        </p:spPr>
        <p:txBody>
          <a:bodyPr>
            <a:normAutofit/>
          </a:bodyPr>
          <a:lstStyle/>
          <a:p>
            <a:r>
              <a:rPr lang="en-US" dirty="0"/>
              <a:t>DigiGen policy briefs </a:t>
            </a:r>
            <a:endParaRPr lang="en-GB" dirty="0"/>
          </a:p>
        </p:txBody>
      </p:sp>
      <p:pic>
        <p:nvPicPr>
          <p:cNvPr id="3" name="Picture 2">
            <a:extLst>
              <a:ext uri="{FF2B5EF4-FFF2-40B4-BE49-F238E27FC236}">
                <a16:creationId xmlns:a16="http://schemas.microsoft.com/office/drawing/2014/main" id="{A0A5C75E-6A89-F0E5-BE86-55199BCB8D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88" y="2003461"/>
            <a:ext cx="2501823" cy="35088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4785402-5B89-460E-F86B-B1934C8289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0008" y="2003460"/>
            <a:ext cx="2501824" cy="35088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6" descr="Cover image policy brief: Digital diversity across Europe">
            <a:extLst>
              <a:ext uri="{FF2B5EF4-FFF2-40B4-BE49-F238E27FC236}">
                <a16:creationId xmlns:a16="http://schemas.microsoft.com/office/drawing/2014/main" id="{269A5233-CFDF-BE04-D429-3166D916E7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2051" y="2003455"/>
            <a:ext cx="2501825" cy="35088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13B670-EF21-DCE7-B440-612752D6C98F}"/>
              </a:ext>
            </a:extLst>
          </p:cNvPr>
          <p:cNvPicPr>
            <a:picLocks noChangeAspect="1"/>
          </p:cNvPicPr>
          <p:nvPr/>
        </p:nvPicPr>
        <p:blipFill>
          <a:blip r:embed="rId6"/>
          <a:stretch>
            <a:fillRect/>
          </a:stretch>
        </p:blipFill>
        <p:spPr>
          <a:xfrm>
            <a:off x="9352471" y="2003455"/>
            <a:ext cx="2545152" cy="3508806"/>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9676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2442-F38B-3FBB-AFE8-01100EA3B8E1}"/>
              </a:ext>
            </a:extLst>
          </p:cNvPr>
          <p:cNvSpPr>
            <a:spLocks noGrp="1"/>
          </p:cNvSpPr>
          <p:nvPr>
            <p:ph type="title"/>
          </p:nvPr>
        </p:nvSpPr>
        <p:spPr>
          <a:xfrm>
            <a:off x="226827" y="202018"/>
            <a:ext cx="10397239" cy="2027835"/>
          </a:xfrm>
        </p:spPr>
        <p:txBody>
          <a:bodyPr>
            <a:normAutofit fontScale="90000"/>
          </a:bodyPr>
          <a:lstStyle/>
          <a:p>
            <a:r>
              <a:rPr lang="en-GB" b="1" dirty="0"/>
              <a:t>Research shows that developing children and young people’s broader digital access and social competences can support their agency as digital citizens </a:t>
            </a:r>
          </a:p>
        </p:txBody>
      </p:sp>
      <p:sp>
        <p:nvSpPr>
          <p:cNvPr id="4" name="Content Placeholder 3">
            <a:extLst>
              <a:ext uri="{FF2B5EF4-FFF2-40B4-BE49-F238E27FC236}">
                <a16:creationId xmlns:a16="http://schemas.microsoft.com/office/drawing/2014/main" id="{6B2A57D4-AC22-88E1-08C6-D3BC9E317728}"/>
              </a:ext>
            </a:extLst>
          </p:cNvPr>
          <p:cNvSpPr>
            <a:spLocks noGrp="1"/>
          </p:cNvSpPr>
          <p:nvPr>
            <p:ph idx="1"/>
          </p:nvPr>
        </p:nvSpPr>
        <p:spPr>
          <a:xfrm>
            <a:off x="226641" y="2839453"/>
            <a:ext cx="10397053" cy="3553325"/>
          </a:xfrm>
        </p:spPr>
        <p:txBody>
          <a:bodyPr/>
          <a:lstStyle/>
          <a:p>
            <a:pPr marL="0" indent="0">
              <a:buNone/>
            </a:pPr>
            <a:r>
              <a:rPr lang="en-GB" dirty="0"/>
              <a:t>Together for a better internet:</a:t>
            </a:r>
          </a:p>
          <a:p>
            <a:pPr marL="0" indent="0">
              <a:buNone/>
            </a:pPr>
            <a:endParaRPr lang="en-GB" dirty="0"/>
          </a:p>
          <a:p>
            <a:r>
              <a:rPr lang="en-GB" dirty="0"/>
              <a:t>Policymakers (EU and national)</a:t>
            </a:r>
          </a:p>
          <a:p>
            <a:r>
              <a:rPr lang="en-GB" dirty="0"/>
              <a:t>Industry (including beyond technology companies)</a:t>
            </a:r>
          </a:p>
          <a:p>
            <a:r>
              <a:rPr lang="en-GB" dirty="0"/>
              <a:t>Civil society and families</a:t>
            </a:r>
          </a:p>
          <a:p>
            <a:pPr marL="0" indent="0">
              <a:buNone/>
            </a:pPr>
            <a:endParaRPr lang="en-GB" dirty="0"/>
          </a:p>
        </p:txBody>
      </p:sp>
    </p:spTree>
    <p:extLst>
      <p:ext uri="{BB962C8B-B14F-4D97-AF65-F5344CB8AC3E}">
        <p14:creationId xmlns:p14="http://schemas.microsoft.com/office/powerpoint/2010/main" val="6295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C400-9293-829A-92A9-03028D30AB0A}"/>
              </a:ext>
            </a:extLst>
          </p:cNvPr>
          <p:cNvSpPr>
            <a:spLocks noGrp="1"/>
          </p:cNvSpPr>
          <p:nvPr>
            <p:ph type="title"/>
          </p:nvPr>
        </p:nvSpPr>
        <p:spPr>
          <a:xfrm>
            <a:off x="226827" y="202018"/>
            <a:ext cx="10397239" cy="2256701"/>
          </a:xfrm>
        </p:spPr>
        <p:txBody>
          <a:bodyPr>
            <a:normAutofit fontScale="90000"/>
          </a:bodyPr>
          <a:lstStyle/>
          <a:p>
            <a:pPr>
              <a:lnSpc>
                <a:spcPct val="107000"/>
              </a:lnSpc>
              <a:spcAft>
                <a:spcPts val="800"/>
              </a:spcAft>
            </a:pPr>
            <a:br>
              <a:rPr lang="en-GB" sz="4000" dirty="0">
                <a:effectLst/>
                <a:latin typeface="Calibri" panose="020F0502020204030204" pitchFamily="34" charset="0"/>
                <a:ea typeface="Calibri" panose="020F0502020204030204" pitchFamily="34" charset="0"/>
              </a:rPr>
            </a:br>
            <a:r>
              <a:rPr lang="en-GB" sz="4400" b="1" dirty="0">
                <a:solidFill>
                  <a:srgbClr val="000000"/>
                </a:solidFill>
                <a:latin typeface="Calibri" panose="020F0502020204030204" pitchFamily="34" charset="0"/>
                <a:ea typeface="Calibri" panose="020F0502020204030204" pitchFamily="34" charset="0"/>
              </a:rPr>
              <a:t>Ensuring access to digital devices, connectivity, and a digital environment that enables children’s active participation as digital citizens</a:t>
            </a:r>
            <a:endParaRPr lang="en-GB" sz="2700" b="1" dirty="0"/>
          </a:p>
        </p:txBody>
      </p:sp>
      <p:sp>
        <p:nvSpPr>
          <p:cNvPr id="3" name="Content Placeholder 2">
            <a:extLst>
              <a:ext uri="{FF2B5EF4-FFF2-40B4-BE49-F238E27FC236}">
                <a16:creationId xmlns:a16="http://schemas.microsoft.com/office/drawing/2014/main" id="{689C9EFA-94E0-D840-8323-AA120E23C3E6}"/>
              </a:ext>
            </a:extLst>
          </p:cNvPr>
          <p:cNvSpPr>
            <a:spLocks noGrp="1"/>
          </p:cNvSpPr>
          <p:nvPr>
            <p:ph idx="1"/>
          </p:nvPr>
        </p:nvSpPr>
        <p:spPr>
          <a:xfrm>
            <a:off x="227013" y="2804160"/>
            <a:ext cx="10397053" cy="3396614"/>
          </a:xfrm>
        </p:spPr>
        <p:txBody>
          <a:bodyPr/>
          <a:lstStyle/>
          <a:p>
            <a:r>
              <a:rPr lang="en-GB" dirty="0"/>
              <a:t>Tackling the </a:t>
            </a:r>
            <a:r>
              <a:rPr lang="en-GB" b="1" dirty="0"/>
              <a:t>digital divide </a:t>
            </a:r>
            <a:r>
              <a:rPr lang="en-GB" dirty="0"/>
              <a:t>as a social rights issue (internet connectivity and digital devices) </a:t>
            </a:r>
          </a:p>
          <a:p>
            <a:r>
              <a:rPr lang="en-GB" dirty="0"/>
              <a:t>And also beyond? </a:t>
            </a:r>
          </a:p>
          <a:p>
            <a:r>
              <a:rPr lang="en-GB" dirty="0"/>
              <a:t>Meaningful access to the civic space as </a:t>
            </a:r>
            <a:r>
              <a:rPr lang="en-GB" b="1" dirty="0"/>
              <a:t>digital citizens</a:t>
            </a:r>
          </a:p>
          <a:p>
            <a:r>
              <a:rPr lang="en-GB" dirty="0"/>
              <a:t>Recognising children’s </a:t>
            </a:r>
            <a:r>
              <a:rPr lang="en-GB" b="1" dirty="0"/>
              <a:t>civic participatory rights </a:t>
            </a:r>
            <a:r>
              <a:rPr lang="en-GB" dirty="0"/>
              <a:t>(freedom of expression, association, access to information)</a:t>
            </a:r>
          </a:p>
        </p:txBody>
      </p:sp>
    </p:spTree>
    <p:extLst>
      <p:ext uri="{BB962C8B-B14F-4D97-AF65-F5344CB8AC3E}">
        <p14:creationId xmlns:p14="http://schemas.microsoft.com/office/powerpoint/2010/main" val="2044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ED77-60F4-3AEE-B7AB-F66BB4DD2761}"/>
              </a:ext>
            </a:extLst>
          </p:cNvPr>
          <p:cNvSpPr>
            <a:spLocks noGrp="1"/>
          </p:cNvSpPr>
          <p:nvPr>
            <p:ph type="title"/>
          </p:nvPr>
        </p:nvSpPr>
        <p:spPr>
          <a:xfrm>
            <a:off x="227013" y="1036320"/>
            <a:ext cx="10397239" cy="1280160"/>
          </a:xfrm>
        </p:spPr>
        <p:txBody>
          <a:bodyPr>
            <a:normAutofit fontScale="90000"/>
          </a:bodyPr>
          <a:lstStyle/>
          <a:p>
            <a:pPr>
              <a:lnSpc>
                <a:spcPct val="107000"/>
              </a:lnSpc>
              <a:spcAft>
                <a:spcPts val="800"/>
              </a:spcAft>
            </a:pPr>
            <a:r>
              <a:rPr lang="en-GB" sz="4000" b="1" dirty="0">
                <a:solidFill>
                  <a:srgbClr val="000000"/>
                </a:solidFill>
                <a:latin typeface="Calibri" panose="020F0502020204030204" pitchFamily="34" charset="0"/>
                <a:ea typeface="Calibri" panose="020F0502020204030204" pitchFamily="34" charset="0"/>
              </a:rPr>
              <a:t>Fostering </a:t>
            </a:r>
            <a:r>
              <a:rPr lang="en-GB" sz="4000" b="1" dirty="0">
                <a:solidFill>
                  <a:srgbClr val="000000"/>
                </a:solidFill>
                <a:effectLst/>
                <a:latin typeface="Calibri" panose="020F0502020204030204" pitchFamily="34" charset="0"/>
                <a:ea typeface="Calibri" panose="020F0502020204030204" pitchFamily="34" charset="0"/>
              </a:rPr>
              <a:t>development of digital competences </a:t>
            </a:r>
            <a:br>
              <a:rPr lang="en-GB" sz="4000" b="1" dirty="0">
                <a:solidFill>
                  <a:srgbClr val="000000"/>
                </a:solidFill>
                <a:effectLst/>
                <a:latin typeface="Calibri" panose="020F0502020204030204" pitchFamily="34" charset="0"/>
                <a:ea typeface="Calibri" panose="020F0502020204030204" pitchFamily="34" charset="0"/>
              </a:rPr>
            </a:br>
            <a:r>
              <a:rPr lang="en-GB" sz="4000" b="1" dirty="0">
                <a:solidFill>
                  <a:srgbClr val="000000"/>
                </a:solidFill>
                <a:effectLst/>
                <a:latin typeface="Calibri" panose="020F0502020204030204" pitchFamily="34" charset="0"/>
                <a:ea typeface="Calibri" panose="020F0502020204030204" pitchFamily="34" charset="0"/>
              </a:rPr>
              <a:t>(digital skills, media literacy, and </a:t>
            </a:r>
            <a:r>
              <a:rPr lang="en-GB" sz="4000" b="1" u="sng" dirty="0">
                <a:solidFill>
                  <a:srgbClr val="000000"/>
                </a:solidFill>
                <a:effectLst/>
                <a:latin typeface="Calibri" panose="020F0502020204030204" pitchFamily="34" charset="0"/>
                <a:ea typeface="Calibri" panose="020F0502020204030204" pitchFamily="34" charset="0"/>
              </a:rPr>
              <a:t>social competences</a:t>
            </a:r>
            <a:r>
              <a:rPr lang="en-GB" sz="4000" b="1" dirty="0">
                <a:solidFill>
                  <a:srgbClr val="000000"/>
                </a:solidFill>
                <a:effectLst/>
                <a:latin typeface="Calibri" panose="020F0502020204030204" pitchFamily="34" charset="0"/>
                <a:ea typeface="Calibri" panose="020F0502020204030204" pitchFamily="34" charset="0"/>
              </a:rPr>
              <a:t>)</a:t>
            </a:r>
            <a:br>
              <a:rPr lang="en-GB" sz="3600" dirty="0">
                <a:effectLst/>
                <a:latin typeface="Calibri" panose="020F050202020403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0BF4A613-5801-5466-04BE-AE4F2D2B6008}"/>
              </a:ext>
            </a:extLst>
          </p:cNvPr>
          <p:cNvSpPr>
            <a:spLocks noGrp="1"/>
          </p:cNvSpPr>
          <p:nvPr>
            <p:ph idx="1"/>
          </p:nvPr>
        </p:nvSpPr>
        <p:spPr>
          <a:xfrm>
            <a:off x="227013" y="2316480"/>
            <a:ext cx="10397053" cy="3884294"/>
          </a:xfrm>
        </p:spPr>
        <p:txBody>
          <a:bodyPr/>
          <a:lstStyle/>
          <a:p>
            <a:pPr>
              <a:lnSpc>
                <a:spcPct val="100000"/>
              </a:lnSpc>
            </a:pPr>
            <a:r>
              <a:rPr lang="en-GB" dirty="0"/>
              <a:t>Emphasis on development of broader social competences such as </a:t>
            </a:r>
            <a:r>
              <a:rPr lang="en-GB" b="1" dirty="0"/>
              <a:t>negotiation</a:t>
            </a:r>
            <a:r>
              <a:rPr lang="en-GB" dirty="0"/>
              <a:t>, </a:t>
            </a:r>
            <a:r>
              <a:rPr lang="en-GB" b="1" dirty="0"/>
              <a:t>mediation</a:t>
            </a:r>
            <a:r>
              <a:rPr lang="en-GB" dirty="0"/>
              <a:t>, </a:t>
            </a:r>
            <a:r>
              <a:rPr lang="en-GB" b="1" dirty="0"/>
              <a:t>problem solving</a:t>
            </a:r>
            <a:r>
              <a:rPr lang="en-GB" dirty="0"/>
              <a:t>, and </a:t>
            </a:r>
            <a:r>
              <a:rPr lang="en-GB" b="1" dirty="0"/>
              <a:t>communication skills </a:t>
            </a:r>
            <a:r>
              <a:rPr lang="en-GB" dirty="0"/>
              <a:t>as a resilience enhancing factor against potential risks (Kapella et al, 2022)</a:t>
            </a:r>
          </a:p>
          <a:p>
            <a:pPr>
              <a:lnSpc>
                <a:spcPct val="100000"/>
              </a:lnSpc>
            </a:pPr>
            <a:r>
              <a:rPr lang="en-GB" dirty="0"/>
              <a:t>Empathy, mutual respect, and </a:t>
            </a:r>
            <a:r>
              <a:rPr lang="en-GB" b="1" dirty="0"/>
              <a:t>team work </a:t>
            </a:r>
            <a:r>
              <a:rPr lang="en-GB" dirty="0"/>
              <a:t>across generations </a:t>
            </a:r>
          </a:p>
          <a:p>
            <a:endParaRPr lang="en-GB" dirty="0"/>
          </a:p>
        </p:txBody>
      </p:sp>
    </p:spTree>
    <p:extLst>
      <p:ext uri="{BB962C8B-B14F-4D97-AF65-F5344CB8AC3E}">
        <p14:creationId xmlns:p14="http://schemas.microsoft.com/office/powerpoint/2010/main" val="38466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Qr code&#10;&#10;Description automatically generated">
            <a:extLst>
              <a:ext uri="{FF2B5EF4-FFF2-40B4-BE49-F238E27FC236}">
                <a16:creationId xmlns:a16="http://schemas.microsoft.com/office/drawing/2014/main" id="{2A454168-DD71-D4E0-3D7F-6AF5047DA2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331913"/>
            <a:ext cx="4187825" cy="4187825"/>
          </a:xfrm>
        </p:spPr>
      </p:pic>
      <p:pic>
        <p:nvPicPr>
          <p:cNvPr id="7" name="Picture 6" descr="A group of people sitting on a couch&#10;&#10;Description automatically generated with medium confidence">
            <a:extLst>
              <a:ext uri="{FF2B5EF4-FFF2-40B4-BE49-F238E27FC236}">
                <a16:creationId xmlns:a16="http://schemas.microsoft.com/office/drawing/2014/main" id="{6E2563C3-6239-ACD2-C00B-007DD9D89B71}"/>
              </a:ext>
            </a:extLst>
          </p:cNvPr>
          <p:cNvPicPr>
            <a:picLocks noChangeAspect="1"/>
          </p:cNvPicPr>
          <p:nvPr/>
        </p:nvPicPr>
        <p:blipFill>
          <a:blip r:embed="rId3"/>
          <a:stretch>
            <a:fillRect/>
          </a:stretch>
        </p:blipFill>
        <p:spPr>
          <a:xfrm>
            <a:off x="8277225" y="1331913"/>
            <a:ext cx="2947988" cy="4187825"/>
          </a:xfrm>
          <a:prstGeom prst="rect">
            <a:avLst/>
          </a:prstGeom>
        </p:spPr>
      </p:pic>
      <p:sp>
        <p:nvSpPr>
          <p:cNvPr id="2" name="Title 1">
            <a:extLst>
              <a:ext uri="{FF2B5EF4-FFF2-40B4-BE49-F238E27FC236}">
                <a16:creationId xmlns:a16="http://schemas.microsoft.com/office/drawing/2014/main" id="{F4761192-627B-6751-E563-BC399F997262}"/>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To read more (see chapter 9 page 148)</a:t>
            </a:r>
          </a:p>
        </p:txBody>
      </p:sp>
    </p:spTree>
    <p:extLst>
      <p:ext uri="{BB962C8B-B14F-4D97-AF65-F5344CB8AC3E}">
        <p14:creationId xmlns:p14="http://schemas.microsoft.com/office/powerpoint/2010/main" val="339069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2" name="TekstSylinder 1">
            <a:extLst>
              <a:ext uri="{FF2B5EF4-FFF2-40B4-BE49-F238E27FC236}">
                <a16:creationId xmlns:a16="http://schemas.microsoft.com/office/drawing/2014/main" id="{0C5D61C7-05A4-6344-29E4-94332BC1F217}"/>
              </a:ext>
            </a:extLst>
          </p:cNvPr>
          <p:cNvSpPr txBox="1"/>
          <p:nvPr/>
        </p:nvSpPr>
        <p:spPr>
          <a:xfrm>
            <a:off x="4300183" y="2346724"/>
            <a:ext cx="3591633"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Arial"/>
                <a:ea typeface="+mn-ea"/>
                <a:cs typeface="+mn-cs"/>
                <a:sym typeface="Arial"/>
              </a:rPr>
              <a:t>https://www.digigen.eu</a:t>
            </a:r>
          </a:p>
        </p:txBody>
      </p:sp>
    </p:spTree>
    <p:extLst>
      <p:ext uri="{BB962C8B-B14F-4D97-AF65-F5344CB8AC3E}">
        <p14:creationId xmlns:p14="http://schemas.microsoft.com/office/powerpoint/2010/main" val="15530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A78AD78-FE03-4BD0-B9A8-1C86AFCB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36" y="0"/>
            <a:ext cx="11028219" cy="6858000"/>
          </a:xfrm>
          <a:prstGeom prst="rect">
            <a:avLst/>
          </a:prstGeom>
        </p:spPr>
      </p:pic>
    </p:spTree>
    <p:extLst>
      <p:ext uri="{BB962C8B-B14F-4D97-AF65-F5344CB8AC3E}">
        <p14:creationId xmlns:p14="http://schemas.microsoft.com/office/powerpoint/2010/main" val="21494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233A9EE5-919E-ED97-9102-8D1B03C8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17" y="1700270"/>
            <a:ext cx="5964408" cy="4377801"/>
          </a:xfrm>
          <a:prstGeom prst="rect">
            <a:avLst/>
          </a:prstGeom>
        </p:spPr>
      </p:pic>
      <p:pic>
        <p:nvPicPr>
          <p:cNvPr id="6" name="Picture 5" descr="Logo, company name&#10;&#10;Description automatically generated">
            <a:extLst>
              <a:ext uri="{FF2B5EF4-FFF2-40B4-BE49-F238E27FC236}">
                <a16:creationId xmlns:a16="http://schemas.microsoft.com/office/drawing/2014/main" id="{CC147114-1DFB-E678-AF13-BBA0A545E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5" y="1700270"/>
            <a:ext cx="6060258" cy="4500505"/>
          </a:xfrm>
          <a:prstGeom prst="rect">
            <a:avLst/>
          </a:prstGeom>
        </p:spPr>
      </p:pic>
      <p:sp>
        <p:nvSpPr>
          <p:cNvPr id="9" name="Title 8">
            <a:extLst>
              <a:ext uri="{FF2B5EF4-FFF2-40B4-BE49-F238E27FC236}">
                <a16:creationId xmlns:a16="http://schemas.microsoft.com/office/drawing/2014/main" id="{0507B285-5B5D-4C89-3B10-AE83462FA405}"/>
              </a:ext>
            </a:extLst>
          </p:cNvPr>
          <p:cNvSpPr>
            <a:spLocks noGrp="1"/>
          </p:cNvSpPr>
          <p:nvPr>
            <p:ph type="title"/>
          </p:nvPr>
        </p:nvSpPr>
        <p:spPr/>
        <p:txBody>
          <a:bodyPr/>
          <a:lstStyle/>
          <a:p>
            <a:r>
              <a:rPr lang="en-US" dirty="0"/>
              <a:t>Benefits, risk, vulnerability and resilience </a:t>
            </a:r>
            <a:endParaRPr lang="en-GB" dirty="0"/>
          </a:p>
        </p:txBody>
      </p:sp>
    </p:spTree>
    <p:extLst>
      <p:ext uri="{BB962C8B-B14F-4D97-AF65-F5344CB8AC3E}">
        <p14:creationId xmlns:p14="http://schemas.microsoft.com/office/powerpoint/2010/main" val="205717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27" y="111964"/>
            <a:ext cx="10397239" cy="1201479"/>
          </a:xfrm>
        </p:spPr>
        <p:txBody>
          <a:bodyPr>
            <a:normAutofit/>
          </a:bodyPr>
          <a:lstStyle/>
          <a:p>
            <a:r>
              <a:rPr lang="en-US" sz="3200" dirty="0"/>
              <a:t>Key findings – quantitative data</a:t>
            </a:r>
            <a:br>
              <a:rPr lang="en-US" sz="3200" dirty="0"/>
            </a:br>
            <a:endParaRPr lang="en-US" sz="3200" dirty="0"/>
          </a:p>
        </p:txBody>
      </p:sp>
      <p:sp>
        <p:nvSpPr>
          <p:cNvPr id="9" name="Content Placeholder 2">
            <a:extLst>
              <a:ext uri="{FF2B5EF4-FFF2-40B4-BE49-F238E27FC236}">
                <a16:creationId xmlns:a16="http://schemas.microsoft.com/office/drawing/2014/main" id="{878992F5-3D6A-461F-8DC9-7D060CB86D95}"/>
              </a:ext>
            </a:extLst>
          </p:cNvPr>
          <p:cNvSpPr txBox="1">
            <a:spLocks/>
          </p:cNvSpPr>
          <p:nvPr/>
        </p:nvSpPr>
        <p:spPr>
          <a:xfrm>
            <a:off x="226827" y="1634977"/>
            <a:ext cx="6898592" cy="4392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800" b="0" i="1" u="none" strike="noStrike" kern="1200" cap="none" spc="0" normalizeH="0" baseline="0" noProof="0" dirty="0">
              <a:ln>
                <a:noFill/>
              </a:ln>
              <a:solidFill>
                <a:prstClr val="black"/>
              </a:solidFill>
              <a:effectLst/>
              <a:uLnTx/>
              <a:uFillTx/>
              <a:latin typeface="DejaVu Sans Light"/>
              <a:ea typeface="+mn-ea"/>
              <a:cs typeface="+mn-cs"/>
            </a:endParaRPr>
          </a:p>
        </p:txBody>
      </p:sp>
      <p:sp>
        <p:nvSpPr>
          <p:cNvPr id="6" name="TextBox 5">
            <a:extLst>
              <a:ext uri="{FF2B5EF4-FFF2-40B4-BE49-F238E27FC236}">
                <a16:creationId xmlns:a16="http://schemas.microsoft.com/office/drawing/2014/main" id="{07F3E847-C87B-0B00-B761-BAC03F6D31D1}"/>
              </a:ext>
            </a:extLst>
          </p:cNvPr>
          <p:cNvSpPr txBox="1"/>
          <p:nvPr/>
        </p:nvSpPr>
        <p:spPr>
          <a:xfrm>
            <a:off x="503049" y="1037398"/>
            <a:ext cx="1071129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highlight>
                  <a:srgbClr val="ABDDF3"/>
                </a:highlight>
                <a:uLnTx/>
                <a:uFillTx/>
                <a:latin typeface="DejaVu Sans"/>
                <a:ea typeface="Calibri" panose="020F0502020204030204" pitchFamily="34" charset="0"/>
                <a:cs typeface="Calibri" panose="020F0502020204030204" pitchFamily="34" charset="0"/>
              </a:rPr>
              <a:t>Digitally deprived children in Europe</a:t>
            </a:r>
            <a:endParaRPr kumimoji="0" lang="en-US" sz="1800" b="0" i="0" u="none" strike="noStrike" kern="1200" cap="none" spc="0" normalizeH="0" baseline="0" noProof="0" dirty="0">
              <a:ln>
                <a:noFill/>
              </a:ln>
              <a:solidFill>
                <a:prstClr val="white"/>
              </a:solidFill>
              <a:effectLst/>
              <a:uLnTx/>
              <a:uFillTx/>
              <a:latin typeface="DejaVu Sans"/>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5.4% of school-aged children in Europe are digitally deprived – Mediterranean and Eastern European Countries show higher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Digital deprivation particularly affects children with severe material deprivation, that cohabit with low educated parents and are in poverty.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highlight>
                  <a:srgbClr val="2A3B99"/>
                </a:highlight>
                <a:uLnTx/>
                <a:uFillTx/>
                <a:latin typeface="DejaVu Sans"/>
                <a:ea typeface="Calibri" panose="020F0502020204030204" pitchFamily="34" charset="0"/>
                <a:cs typeface="Calibri" panose="020F0502020204030204" pitchFamily="34" charset="0"/>
              </a:rPr>
              <a:t>Digitally disengaged and digitally unconfident children in Europe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5.7% of children in Europe are digitally disengaged and 8% lack </a:t>
            </a:r>
            <a:r>
              <a:rPr kumimoji="0" lang="en-US" sz="1800" b="0" i="0" u="none" strike="noStrike" kern="1200" cap="none" spc="0" normalizeH="0" baseline="0" noProof="0">
                <a:ln>
                  <a:noFill/>
                </a:ln>
                <a:solidFill>
                  <a:prstClr val="black"/>
                </a:solidFill>
                <a:effectLst/>
                <a:uLnTx/>
                <a:uFillTx/>
                <a:latin typeface="DejaVu Sans"/>
                <a:ea typeface="Calibri" panose="020F0502020204030204" pitchFamily="34" charset="0"/>
                <a:cs typeface="+mn-cs"/>
              </a:rPr>
              <a:t>digital confidence –</a:t>
            </a: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higher rates in Eastern European countries.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Both phenomena affects more markedly children facing grade repetition, being bullied or with no sense of belonging to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highlight>
                  <a:srgbClr val="FCB93A"/>
                </a:highlight>
                <a:uLnTx/>
                <a:uFillTx/>
                <a:latin typeface="DejaVu Sans"/>
                <a:ea typeface="+mn-ea"/>
                <a:cs typeface="Lato" panose="020F0502020204030203" pitchFamily="34" charset="0"/>
              </a:rPr>
              <a:t>ICT and children’s subjective well-being</a:t>
            </a:r>
            <a:endParaRPr kumimoji="0" lang="en-US" sz="1800" b="0" i="0" u="none" strike="noStrike" kern="1200" cap="none" spc="0" normalizeH="0" baseline="0" noProof="0" dirty="0">
              <a:ln>
                <a:noFill/>
              </a:ln>
              <a:solidFill>
                <a:prstClr val="white"/>
              </a:solidFill>
              <a:effectLst/>
              <a:highlight>
                <a:srgbClr val="FCB93A"/>
              </a:highlight>
              <a:uLnTx/>
              <a:uFillTx/>
              <a:latin typeface="DejaVu San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Children’s use of different technologies is positively associated with their subjective well-being (as reported by themselves).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No evidence of ICT crowding-out other activities </a:t>
            </a:r>
            <a:r>
              <a:rPr kumimoji="0" lang="en-US" sz="1800" b="0" i="0" u="none" strike="noStrike" kern="1200" cap="none" spc="0" normalizeH="0" baseline="0" noProof="0" dirty="0">
                <a:ln>
                  <a:noFill/>
                </a:ln>
                <a:solidFill>
                  <a:prstClr val="black"/>
                </a:solidFill>
                <a:effectLst/>
                <a:uLnTx/>
                <a:uFillTx/>
                <a:latin typeface="DejaVu Sans"/>
                <a:ea typeface="+mn-ea"/>
                <a:cs typeface="Arial" panose="020B0604020202020204" pitchFamily="34" charset="0"/>
              </a:rPr>
              <a:t>e.g., relaxing with family members.</a:t>
            </a:r>
            <a:r>
              <a:rPr kumimoji="0" lang="en-US" sz="1800" b="0" i="0" u="none" strike="noStrike" kern="1200" cap="none" spc="0" normalizeH="0" baseline="0" noProof="0" dirty="0">
                <a:ln>
                  <a:noFill/>
                </a:ln>
                <a:solidFill>
                  <a:prstClr val="black"/>
                </a:solidFill>
                <a:effectLst/>
                <a:uLnTx/>
                <a:uFillTx/>
                <a:latin typeface="DejaVu Sans"/>
                <a:ea typeface="Calibri" panose="020F0502020204030204" pitchFamily="34" charset="0"/>
                <a:cs typeface="+mn-cs"/>
              </a:rPr>
              <a:t> </a:t>
            </a:r>
          </a:p>
        </p:txBody>
      </p:sp>
    </p:spTree>
    <p:extLst>
      <p:ext uri="{BB962C8B-B14F-4D97-AF65-F5344CB8AC3E}">
        <p14:creationId xmlns:p14="http://schemas.microsoft.com/office/powerpoint/2010/main" val="120164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AD38-E97E-A3D2-81A8-D31EC98613BB}"/>
              </a:ext>
            </a:extLst>
          </p:cNvPr>
          <p:cNvSpPr>
            <a:spLocks noGrp="1"/>
          </p:cNvSpPr>
          <p:nvPr>
            <p:ph type="title"/>
          </p:nvPr>
        </p:nvSpPr>
        <p:spPr/>
        <p:txBody>
          <a:bodyPr/>
          <a:lstStyle/>
          <a:p>
            <a:r>
              <a:rPr lang="en-US" dirty="0"/>
              <a:t>DigiGen original qualitative data</a:t>
            </a:r>
            <a:endParaRPr lang="en-GB" dirty="0"/>
          </a:p>
        </p:txBody>
      </p:sp>
      <p:graphicFrame>
        <p:nvGraphicFramePr>
          <p:cNvPr id="4" name="Content Placeholder 3">
            <a:extLst>
              <a:ext uri="{FF2B5EF4-FFF2-40B4-BE49-F238E27FC236}">
                <a16:creationId xmlns:a16="http://schemas.microsoft.com/office/drawing/2014/main" id="{53B3FA9B-7935-909F-0D68-79A7EA963BC7}"/>
              </a:ext>
            </a:extLst>
          </p:cNvPr>
          <p:cNvGraphicFramePr>
            <a:graphicFrameLocks noGrp="1"/>
          </p:cNvGraphicFramePr>
          <p:nvPr>
            <p:ph idx="1"/>
          </p:nvPr>
        </p:nvGraphicFramePr>
        <p:xfrm>
          <a:off x="370838" y="1531935"/>
          <a:ext cx="11450323" cy="4668840"/>
        </p:xfrm>
        <a:graphic>
          <a:graphicData uri="http://schemas.openxmlformats.org/drawingml/2006/table">
            <a:tbl>
              <a:tblPr firstRow="1" firstCol="1" bandRow="1">
                <a:tableStyleId>{5C22544A-7EE6-4342-B048-85BDC9FD1C3A}</a:tableStyleId>
              </a:tblPr>
              <a:tblGrid>
                <a:gridCol w="2048670">
                  <a:extLst>
                    <a:ext uri="{9D8B030D-6E8A-4147-A177-3AD203B41FA5}">
                      <a16:colId xmlns:a16="http://schemas.microsoft.com/office/drawing/2014/main" val="803213921"/>
                    </a:ext>
                  </a:extLst>
                </a:gridCol>
                <a:gridCol w="833924">
                  <a:extLst>
                    <a:ext uri="{9D8B030D-6E8A-4147-A177-3AD203B41FA5}">
                      <a16:colId xmlns:a16="http://schemas.microsoft.com/office/drawing/2014/main" val="2217510324"/>
                    </a:ext>
                  </a:extLst>
                </a:gridCol>
                <a:gridCol w="833924">
                  <a:extLst>
                    <a:ext uri="{9D8B030D-6E8A-4147-A177-3AD203B41FA5}">
                      <a16:colId xmlns:a16="http://schemas.microsoft.com/office/drawing/2014/main" val="2901614857"/>
                    </a:ext>
                  </a:extLst>
                </a:gridCol>
                <a:gridCol w="872782">
                  <a:extLst>
                    <a:ext uri="{9D8B030D-6E8A-4147-A177-3AD203B41FA5}">
                      <a16:colId xmlns:a16="http://schemas.microsoft.com/office/drawing/2014/main" val="1013709943"/>
                    </a:ext>
                  </a:extLst>
                </a:gridCol>
                <a:gridCol w="910865">
                  <a:extLst>
                    <a:ext uri="{9D8B030D-6E8A-4147-A177-3AD203B41FA5}">
                      <a16:colId xmlns:a16="http://schemas.microsoft.com/office/drawing/2014/main" val="2022852798"/>
                    </a:ext>
                  </a:extLst>
                </a:gridCol>
                <a:gridCol w="910865">
                  <a:extLst>
                    <a:ext uri="{9D8B030D-6E8A-4147-A177-3AD203B41FA5}">
                      <a16:colId xmlns:a16="http://schemas.microsoft.com/office/drawing/2014/main" val="612997050"/>
                    </a:ext>
                  </a:extLst>
                </a:gridCol>
                <a:gridCol w="547918">
                  <a:extLst>
                    <a:ext uri="{9D8B030D-6E8A-4147-A177-3AD203B41FA5}">
                      <a16:colId xmlns:a16="http://schemas.microsoft.com/office/drawing/2014/main" val="2786960657"/>
                    </a:ext>
                  </a:extLst>
                </a:gridCol>
                <a:gridCol w="865788">
                  <a:extLst>
                    <a:ext uri="{9D8B030D-6E8A-4147-A177-3AD203B41FA5}">
                      <a16:colId xmlns:a16="http://schemas.microsoft.com/office/drawing/2014/main" val="190409979"/>
                    </a:ext>
                  </a:extLst>
                </a:gridCol>
                <a:gridCol w="865788">
                  <a:extLst>
                    <a:ext uri="{9D8B030D-6E8A-4147-A177-3AD203B41FA5}">
                      <a16:colId xmlns:a16="http://schemas.microsoft.com/office/drawing/2014/main" val="996347319"/>
                    </a:ext>
                  </a:extLst>
                </a:gridCol>
                <a:gridCol w="976927">
                  <a:extLst>
                    <a:ext uri="{9D8B030D-6E8A-4147-A177-3AD203B41FA5}">
                      <a16:colId xmlns:a16="http://schemas.microsoft.com/office/drawing/2014/main" val="1401082629"/>
                    </a:ext>
                  </a:extLst>
                </a:gridCol>
                <a:gridCol w="976927">
                  <a:extLst>
                    <a:ext uri="{9D8B030D-6E8A-4147-A177-3AD203B41FA5}">
                      <a16:colId xmlns:a16="http://schemas.microsoft.com/office/drawing/2014/main" val="1023119428"/>
                    </a:ext>
                  </a:extLst>
                </a:gridCol>
                <a:gridCol w="805945">
                  <a:extLst>
                    <a:ext uri="{9D8B030D-6E8A-4147-A177-3AD203B41FA5}">
                      <a16:colId xmlns:a16="http://schemas.microsoft.com/office/drawing/2014/main" val="1717349492"/>
                    </a:ext>
                  </a:extLst>
                </a:gridCol>
              </a:tblGrid>
              <a:tr h="192091">
                <a:tc rowSpan="2">
                  <a:txBody>
                    <a:bodyPr/>
                    <a:lstStyle/>
                    <a:p>
                      <a:pPr algn="just">
                        <a:lnSpc>
                          <a:spcPct val="107000"/>
                        </a:lnSpc>
                        <a:spcAft>
                          <a:spcPts val="800"/>
                        </a:spcAft>
                      </a:pPr>
                      <a:r>
                        <a:rPr lang="en-GB" sz="1000" dirty="0">
                          <a:effectLst/>
                        </a:rPr>
                        <a:t>Empirical data</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gridSpan="5">
                  <a:txBody>
                    <a:bodyPr/>
                    <a:lstStyle/>
                    <a:p>
                      <a:pPr algn="ctr">
                        <a:lnSpc>
                          <a:spcPct val="107000"/>
                        </a:lnSpc>
                        <a:spcAft>
                          <a:spcPts val="800"/>
                        </a:spcAft>
                      </a:pPr>
                      <a:r>
                        <a:rPr lang="en-GB" sz="1000">
                          <a:effectLst/>
                        </a:rPr>
                        <a:t>Children and young people (CYP)</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a:lnSpc>
                          <a:spcPct val="107000"/>
                        </a:lnSpc>
                        <a:spcAft>
                          <a:spcPts val="800"/>
                        </a:spcAft>
                      </a:pPr>
                      <a:r>
                        <a:rPr lang="en-GB" sz="1000" dirty="0">
                          <a:solidFill>
                            <a:schemeClr val="tx1"/>
                          </a:solidFill>
                          <a:effectLst/>
                        </a:rPr>
                        <a:t>Total</a:t>
                      </a:r>
                      <a:endParaRPr lang="en-GB" sz="1100" dirty="0">
                        <a:solidFill>
                          <a:schemeClr val="tx1"/>
                        </a:solidFill>
                        <a:effectLst/>
                      </a:endParaRPr>
                    </a:p>
                    <a:p>
                      <a:pPr algn="ctr">
                        <a:lnSpc>
                          <a:spcPct val="107000"/>
                        </a:lnSpc>
                        <a:spcAft>
                          <a:spcPts val="800"/>
                        </a:spcAft>
                      </a:pPr>
                      <a:r>
                        <a:rPr lang="en-GB" sz="1000" dirty="0">
                          <a:solidFill>
                            <a:schemeClr val="tx1"/>
                          </a:solidFill>
                          <a:effectLst/>
                        </a:rPr>
                        <a:t>CYP</a:t>
                      </a:r>
                      <a:endParaRPr lang="en-GB" sz="1100" dirty="0">
                        <a:solidFill>
                          <a:schemeClr val="tx1"/>
                        </a:solidFill>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gridSpan="4">
                  <a:txBody>
                    <a:bodyPr/>
                    <a:lstStyle/>
                    <a:p>
                      <a:pPr algn="ctr">
                        <a:lnSpc>
                          <a:spcPct val="107000"/>
                        </a:lnSpc>
                        <a:spcAft>
                          <a:spcPts val="800"/>
                        </a:spcAft>
                      </a:pPr>
                      <a:r>
                        <a:rPr lang="en-GB" sz="1000">
                          <a:effectLst/>
                        </a:rPr>
                        <a:t>Adults</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a:lnSpc>
                          <a:spcPct val="107000"/>
                        </a:lnSpc>
                        <a:spcAft>
                          <a:spcPts val="800"/>
                        </a:spcAft>
                      </a:pPr>
                      <a:r>
                        <a:rPr lang="en-GB" sz="1000" dirty="0">
                          <a:solidFill>
                            <a:schemeClr val="tx1"/>
                          </a:solidFill>
                          <a:effectLst/>
                        </a:rPr>
                        <a:t>Total</a:t>
                      </a:r>
                      <a:endParaRPr lang="en-GB" sz="1100" dirty="0">
                        <a:solidFill>
                          <a:schemeClr val="tx1"/>
                        </a:solidFill>
                        <a:effectLst/>
                      </a:endParaRPr>
                    </a:p>
                    <a:p>
                      <a:pPr algn="ctr">
                        <a:lnSpc>
                          <a:spcPct val="107000"/>
                        </a:lnSpc>
                        <a:spcAft>
                          <a:spcPts val="800"/>
                        </a:spcAft>
                      </a:pPr>
                      <a:r>
                        <a:rPr lang="en-GB" sz="1000" dirty="0">
                          <a:solidFill>
                            <a:schemeClr val="tx1"/>
                          </a:solidFill>
                          <a:effectLst/>
                        </a:rPr>
                        <a:t>Adults</a:t>
                      </a:r>
                      <a:endParaRPr lang="en-GB" sz="1100" dirty="0">
                        <a:solidFill>
                          <a:schemeClr val="tx1"/>
                        </a:solidFill>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784319801"/>
                  </a:ext>
                </a:extLst>
              </a:tr>
              <a:tr h="600948">
                <a:tc vMerge="1">
                  <a:txBody>
                    <a:bodyPr/>
                    <a:lstStyle/>
                    <a:p>
                      <a:endParaRPr lang="en-GB"/>
                    </a:p>
                  </a:txBody>
                  <a:tcPr/>
                </a:tc>
                <a:tc>
                  <a:txBody>
                    <a:bodyPr/>
                    <a:lstStyle/>
                    <a:p>
                      <a:pPr algn="just">
                        <a:lnSpc>
                          <a:spcPct val="107000"/>
                        </a:lnSpc>
                        <a:spcAft>
                          <a:spcPts val="800"/>
                        </a:spcAft>
                      </a:pPr>
                      <a:r>
                        <a:rPr lang="en-GB" sz="1000" dirty="0">
                          <a:effectLst/>
                        </a:rPr>
                        <a:t>Age group 5-6</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Age group 8-10</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Age group 9-16</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Age group 10-15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Age group 15-18+</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en-GB"/>
                    </a:p>
                  </a:txBody>
                  <a:tcPr/>
                </a:tc>
                <a:tc>
                  <a:txBody>
                    <a:bodyPr/>
                    <a:lstStyle/>
                    <a:p>
                      <a:pPr algn="just">
                        <a:lnSpc>
                          <a:spcPct val="107000"/>
                        </a:lnSpc>
                        <a:spcAft>
                          <a:spcPts val="800"/>
                        </a:spcAft>
                      </a:pPr>
                      <a:r>
                        <a:rPr lang="en-GB" sz="1000">
                          <a:effectLst/>
                        </a:rPr>
                        <a:t>Parents</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Teacher candidates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Teachers</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National stakeholders</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en-GB"/>
                    </a:p>
                  </a:txBody>
                  <a:tcPr/>
                </a:tc>
                <a:extLst>
                  <a:ext uri="{0D108BD9-81ED-4DB2-BD59-A6C34878D82A}">
                    <a16:rowId xmlns:a16="http://schemas.microsoft.com/office/drawing/2014/main" val="3804236933"/>
                  </a:ext>
                </a:extLst>
              </a:tr>
              <a:tr h="600948">
                <a:tc>
                  <a:txBody>
                    <a:bodyPr/>
                    <a:lstStyle/>
                    <a:p>
                      <a:pPr algn="just">
                        <a:lnSpc>
                          <a:spcPct val="107000"/>
                        </a:lnSpc>
                        <a:spcAft>
                          <a:spcPts val="800"/>
                        </a:spcAft>
                      </a:pPr>
                      <a:r>
                        <a:rPr lang="en-GB" sz="1000">
                          <a:effectLst/>
                        </a:rPr>
                        <a:t>Family interviews (individual interviews) (WP3)</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29</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000" dirty="0">
                          <a:effectLst/>
                          <a:latin typeface="DejaVu Sans" panose="020B0603030804020204" pitchFamily="34" charset="0"/>
                          <a:ea typeface="Calibri" panose="020F0502020204030204" pitchFamily="34" charset="0"/>
                          <a:cs typeface="Arial" panose="020B0604020202020204" pitchFamily="34" charset="0"/>
                        </a:rPr>
                        <a:t>3</a:t>
                      </a:r>
                      <a:r>
                        <a:rPr lang="en-GB" sz="1000" dirty="0">
                          <a:effectLst/>
                          <a:latin typeface="DejaVu Sans" panose="020B0603030804020204" pitchFamily="34" charset="0"/>
                          <a:ea typeface="Calibri" panose="020F0502020204030204" pitchFamily="34" charset="0"/>
                          <a:cs typeface="Arial" panose="020B0604020202020204" pitchFamily="34" charset="0"/>
                        </a:rPr>
                        <a:t>0</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59</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65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65</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568126533"/>
                  </a:ext>
                </a:extLst>
              </a:tr>
              <a:tr h="192091">
                <a:tc>
                  <a:txBody>
                    <a:bodyPr/>
                    <a:lstStyle/>
                    <a:p>
                      <a:pPr algn="just">
                        <a:lnSpc>
                          <a:spcPct val="107000"/>
                        </a:lnSpc>
                        <a:spcAft>
                          <a:spcPts val="800"/>
                        </a:spcAft>
                      </a:pPr>
                      <a:r>
                        <a:rPr lang="en-GB" sz="1000">
                          <a:effectLst/>
                        </a:rPr>
                        <a:t>Focus groups (WP3)</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79</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1000" dirty="0">
                          <a:effectLst/>
                          <a:latin typeface="DejaVu Sans" panose="020B0603030804020204" pitchFamily="34" charset="0"/>
                          <a:ea typeface="Calibri" panose="020F0502020204030204" pitchFamily="34" charset="0"/>
                          <a:cs typeface="Arial" panose="020B0604020202020204" pitchFamily="34" charset="0"/>
                        </a:rPr>
                        <a:t>9</a:t>
                      </a:r>
                      <a:r>
                        <a:rPr lang="en-GB" sz="1000" dirty="0">
                          <a:effectLst/>
                          <a:latin typeface="DejaVu Sans" panose="020B0603030804020204" pitchFamily="34" charset="0"/>
                          <a:ea typeface="Calibri" panose="020F0502020204030204" pitchFamily="34" charset="0"/>
                          <a:cs typeface="Arial" panose="020B0604020202020204" pitchFamily="34" charset="0"/>
                        </a:rPr>
                        <a:t>7</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176</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510172705"/>
                  </a:ext>
                </a:extLst>
              </a:tr>
              <a:tr h="192091">
                <a:tc>
                  <a:txBody>
                    <a:bodyPr/>
                    <a:lstStyle/>
                    <a:p>
                      <a:pPr algn="just">
                        <a:lnSpc>
                          <a:spcPct val="107000"/>
                        </a:lnSpc>
                        <a:spcAft>
                          <a:spcPts val="800"/>
                        </a:spcAft>
                      </a:pPr>
                      <a:r>
                        <a:rPr lang="en-GB" sz="1000">
                          <a:effectLst/>
                        </a:rPr>
                        <a:t>Interviews (WP4)</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85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85</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573947419"/>
                  </a:ext>
                </a:extLst>
              </a:tr>
              <a:tr h="396520">
                <a:tc>
                  <a:txBody>
                    <a:bodyPr/>
                    <a:lstStyle/>
                    <a:p>
                      <a:pPr algn="just">
                        <a:lnSpc>
                          <a:spcPct val="107000"/>
                        </a:lnSpc>
                        <a:spcAft>
                          <a:spcPts val="800"/>
                        </a:spcAft>
                      </a:pPr>
                      <a:r>
                        <a:rPr lang="en-GB" sz="1000">
                          <a:effectLst/>
                        </a:rPr>
                        <a:t>Game observations (WP4)</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22</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22</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853592373"/>
                  </a:ext>
                </a:extLst>
              </a:tr>
              <a:tr h="192091">
                <a:tc>
                  <a:txBody>
                    <a:bodyPr/>
                    <a:lstStyle/>
                    <a:p>
                      <a:pPr algn="just">
                        <a:lnSpc>
                          <a:spcPct val="107000"/>
                        </a:lnSpc>
                        <a:spcAft>
                          <a:spcPts val="800"/>
                        </a:spcAft>
                      </a:pPr>
                      <a:r>
                        <a:rPr lang="en-GB" sz="1000">
                          <a:effectLst/>
                        </a:rPr>
                        <a:t>App diaries (WP4)</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50</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50</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388085316"/>
                  </a:ext>
                </a:extLst>
              </a:tr>
              <a:tr h="396520">
                <a:tc>
                  <a:txBody>
                    <a:bodyPr/>
                    <a:lstStyle/>
                    <a:p>
                      <a:pPr algn="just">
                        <a:lnSpc>
                          <a:spcPct val="107000"/>
                        </a:lnSpc>
                        <a:spcAft>
                          <a:spcPts val="800"/>
                        </a:spcAft>
                      </a:pPr>
                      <a:r>
                        <a:rPr lang="en-GB" sz="1000">
                          <a:effectLst/>
                        </a:rPr>
                        <a:t>Interviews Pilot study (WP5)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26</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26</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4</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4</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283235358"/>
                  </a:ext>
                </a:extLst>
              </a:tr>
              <a:tr h="192091">
                <a:tc>
                  <a:txBody>
                    <a:bodyPr/>
                    <a:lstStyle/>
                    <a:p>
                      <a:pPr algn="just">
                        <a:lnSpc>
                          <a:spcPct val="107000"/>
                        </a:lnSpc>
                        <a:spcAft>
                          <a:spcPts val="800"/>
                        </a:spcAft>
                      </a:pPr>
                      <a:r>
                        <a:rPr lang="en-GB" sz="1000">
                          <a:effectLst/>
                        </a:rPr>
                        <a:t>Interviews (WP5)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43</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43</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37</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14</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51</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843262870"/>
                  </a:ext>
                </a:extLst>
              </a:tr>
              <a:tr h="396520">
                <a:tc>
                  <a:txBody>
                    <a:bodyPr/>
                    <a:lstStyle/>
                    <a:p>
                      <a:pPr algn="just">
                        <a:lnSpc>
                          <a:spcPct val="107000"/>
                        </a:lnSpc>
                        <a:spcAft>
                          <a:spcPts val="800"/>
                        </a:spcAft>
                      </a:pPr>
                      <a:r>
                        <a:rPr lang="en-GB" sz="1000">
                          <a:effectLst/>
                        </a:rPr>
                        <a:t>Interviews video workshop (WP5)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50</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50</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21</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21</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137692044"/>
                  </a:ext>
                </a:extLst>
              </a:tr>
              <a:tr h="396520">
                <a:tc>
                  <a:txBody>
                    <a:bodyPr/>
                    <a:lstStyle/>
                    <a:p>
                      <a:pPr algn="just">
                        <a:lnSpc>
                          <a:spcPct val="107000"/>
                        </a:lnSpc>
                        <a:spcAft>
                          <a:spcPts val="800"/>
                        </a:spcAft>
                      </a:pPr>
                      <a:r>
                        <a:rPr lang="en-GB" sz="1000">
                          <a:effectLst/>
                        </a:rPr>
                        <a:t>Netnography interviews (WP6)</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65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65</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084136203"/>
                  </a:ext>
                </a:extLst>
              </a:tr>
              <a:tr h="396520">
                <a:tc>
                  <a:txBody>
                    <a:bodyPr/>
                    <a:lstStyle/>
                    <a:p>
                      <a:pPr algn="just">
                        <a:lnSpc>
                          <a:spcPct val="107000"/>
                        </a:lnSpc>
                        <a:spcAft>
                          <a:spcPts val="800"/>
                        </a:spcAft>
                      </a:pPr>
                      <a:r>
                        <a:rPr lang="en-GB" sz="1000">
                          <a:effectLst/>
                        </a:rPr>
                        <a:t>Focus group interviews (WP6)</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12</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12</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dirty="0">
                          <a:effectLst/>
                        </a:rPr>
                        <a:t> </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981162066"/>
                  </a:ext>
                </a:extLst>
              </a:tr>
              <a:tr h="523889">
                <a:tc>
                  <a:txBody>
                    <a:bodyPr/>
                    <a:lstStyle/>
                    <a:p>
                      <a:pPr algn="just">
                        <a:lnSpc>
                          <a:spcPct val="107000"/>
                        </a:lnSpc>
                        <a:spcAft>
                          <a:spcPts val="800"/>
                        </a:spcAft>
                      </a:pPr>
                      <a:r>
                        <a:rPr lang="en-GB" sz="1000">
                          <a:effectLst/>
                        </a:rPr>
                        <a:t>TOTAL </a:t>
                      </a:r>
                      <a:endParaRPr lang="en-GB" sz="1100">
                        <a:effectLst/>
                      </a:endParaRPr>
                    </a:p>
                    <a:p>
                      <a:pPr algn="just">
                        <a:lnSpc>
                          <a:spcPct val="107000"/>
                        </a:lnSpc>
                        <a:spcAft>
                          <a:spcPts val="800"/>
                        </a:spcAft>
                      </a:pPr>
                      <a:r>
                        <a:rPr lang="en-GB" sz="1000">
                          <a:effectLst/>
                        </a:rPr>
                        <a:t> </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108</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127</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119</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157</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77</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b="1" dirty="0">
                          <a:effectLst/>
                        </a:rPr>
                        <a:t>588</a:t>
                      </a:r>
                      <a:endParaRPr lang="en-GB" sz="1100" b="1"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tc>
                  <a:txBody>
                    <a:bodyPr/>
                    <a:lstStyle/>
                    <a:p>
                      <a:pPr algn="just">
                        <a:lnSpc>
                          <a:spcPct val="107000"/>
                        </a:lnSpc>
                        <a:spcAft>
                          <a:spcPts val="800"/>
                        </a:spcAft>
                      </a:pPr>
                      <a:r>
                        <a:rPr lang="en-GB" sz="1000">
                          <a:effectLst/>
                        </a:rPr>
                        <a:t>65</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21</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tabLst>
                          <a:tab pos="340995" algn="l"/>
                        </a:tabLst>
                      </a:pPr>
                      <a:r>
                        <a:rPr lang="en-GB" sz="1000" dirty="0">
                          <a:effectLst/>
                        </a:rPr>
                        <a:t>37</a:t>
                      </a:r>
                      <a:endParaRPr lang="en-GB" sz="1100"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a:effectLst/>
                        </a:rPr>
                        <a:t>18</a:t>
                      </a:r>
                      <a:endParaRPr lang="en-GB" sz="110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GB" sz="1000" b="1" dirty="0">
                          <a:effectLst/>
                        </a:rPr>
                        <a:t>141</a:t>
                      </a:r>
                      <a:endParaRPr lang="en-GB" sz="1100" b="1" dirty="0">
                        <a:effectLst/>
                        <a:latin typeface="DejaVu Sans" panose="020B0603030804020204" pitchFamily="34" charset="0"/>
                        <a:ea typeface="Calibri" panose="020F0502020204030204" pitchFamily="34" charset="0"/>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926430548"/>
                  </a:ext>
                </a:extLst>
              </a:tr>
            </a:tbl>
          </a:graphicData>
        </a:graphic>
      </p:graphicFrame>
    </p:spTree>
    <p:extLst>
      <p:ext uri="{BB962C8B-B14F-4D97-AF65-F5344CB8AC3E}">
        <p14:creationId xmlns:p14="http://schemas.microsoft.com/office/powerpoint/2010/main" val="2734984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title"/>
          </p:nvPr>
        </p:nvSpPr>
        <p:spPr>
          <a:xfrm>
            <a:off x="226827" y="202018"/>
            <a:ext cx="10397100" cy="1201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800"/>
              <a:buNone/>
            </a:pPr>
            <a:endParaRPr/>
          </a:p>
        </p:txBody>
      </p:sp>
      <p:pic>
        <p:nvPicPr>
          <p:cNvPr id="329" name="Google Shape;329;p23"/>
          <p:cNvPicPr preferRelativeResize="0">
            <a:picLocks noGrp="1"/>
          </p:cNvPicPr>
          <p:nvPr>
            <p:ph type="pic" idx="2"/>
          </p:nvPr>
        </p:nvPicPr>
        <p:blipFill rotWithShape="1">
          <a:blip r:embed="rId3">
            <a:alphaModFix/>
            <a:extLst>
              <a:ext uri="{BEBA8EAE-BF5A-486C-A8C5-ECC9F3942E4B}">
                <a14:imgProps xmlns:a14="http://schemas.microsoft.com/office/drawing/2010/main">
                  <a14:imgLayer r:embed="rId4">
                    <a14:imgEffect>
                      <a14:colorTemperature colorTemp="4700"/>
                    </a14:imgEffect>
                  </a14:imgLayer>
                </a14:imgProps>
              </a:ext>
            </a:extLst>
          </a:blip>
          <a:srcRect t="7868" b="7867"/>
          <a:stretch/>
        </p:blipFill>
        <p:spPr>
          <a:xfrm>
            <a:off x="0" y="202014"/>
            <a:ext cx="12192000" cy="6861662"/>
          </a:xfrm>
          <a:prstGeom prst="rect">
            <a:avLst/>
          </a:prstGeom>
          <a:blipFill rotWithShape="1">
            <a:blip r:embed="rId5">
              <a:alphaModFix/>
            </a:blip>
            <a:stretch>
              <a:fillRect/>
            </a:stretch>
          </a:blipFill>
          <a:ln>
            <a:noFill/>
          </a:ln>
        </p:spPr>
      </p:pic>
      <p:pic>
        <p:nvPicPr>
          <p:cNvPr id="330" name="Google Shape;330;p23"/>
          <p:cNvPicPr preferRelativeResize="0"/>
          <p:nvPr/>
        </p:nvPicPr>
        <p:blipFill rotWithShape="1">
          <a:blip r:embed="rId6">
            <a:alphaModFix/>
          </a:blip>
          <a:srcRect/>
          <a:stretch/>
        </p:blipFill>
        <p:spPr>
          <a:xfrm>
            <a:off x="10496386" y="455716"/>
            <a:ext cx="1159012" cy="878999"/>
          </a:xfrm>
          <a:prstGeom prst="rect">
            <a:avLst/>
          </a:prstGeom>
          <a:noFill/>
          <a:ln>
            <a:noFill/>
          </a:ln>
        </p:spPr>
      </p:pic>
      <p:pic>
        <p:nvPicPr>
          <p:cNvPr id="331" name="Google Shape;331;p23"/>
          <p:cNvPicPr preferRelativeResize="0"/>
          <p:nvPr/>
        </p:nvPicPr>
        <p:blipFill rotWithShape="1">
          <a:blip r:embed="rId7">
            <a:alphaModFix/>
          </a:blip>
          <a:srcRect/>
          <a:stretch/>
        </p:blipFill>
        <p:spPr>
          <a:xfrm>
            <a:off x="7105460" y="-380153"/>
            <a:ext cx="5084234" cy="5155412"/>
          </a:xfrm>
          <a:prstGeom prst="rect">
            <a:avLst/>
          </a:prstGeom>
          <a:noFill/>
          <a:ln>
            <a:noFill/>
          </a:ln>
        </p:spPr>
      </p:pic>
      <p:pic>
        <p:nvPicPr>
          <p:cNvPr id="332" name="Google Shape;332;p23"/>
          <p:cNvPicPr preferRelativeResize="0"/>
          <p:nvPr/>
        </p:nvPicPr>
        <p:blipFill rotWithShape="1">
          <a:blip r:embed="rId8">
            <a:alphaModFix/>
          </a:blip>
          <a:srcRect/>
          <a:stretch/>
        </p:blipFill>
        <p:spPr>
          <a:xfrm>
            <a:off x="4121369" y="7454"/>
            <a:ext cx="3472823" cy="3099767"/>
          </a:xfrm>
          <a:prstGeom prst="rect">
            <a:avLst/>
          </a:prstGeom>
          <a:noFill/>
          <a:ln>
            <a:noFill/>
          </a:ln>
        </p:spPr>
      </p:pic>
      <p:sp>
        <p:nvSpPr>
          <p:cNvPr id="333" name="Google Shape;333;p23"/>
          <p:cNvSpPr txBox="1"/>
          <p:nvPr/>
        </p:nvSpPr>
        <p:spPr>
          <a:xfrm>
            <a:off x="330249" y="741725"/>
            <a:ext cx="4598589" cy="193896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DejaVu Sans"/>
                <a:ea typeface="+mn-ea"/>
                <a:cs typeface="+mn-cs"/>
                <a:sym typeface="Verdana"/>
              </a:rPr>
              <a:t>Children and young people as co-researchers</a:t>
            </a:r>
            <a:endParaRPr kumimoji="0" sz="3800" b="0" i="0" u="none" strike="noStrike" kern="1200" cap="none" spc="0" normalizeH="0" baseline="0" noProof="0" dirty="0">
              <a:ln>
                <a:noFill/>
              </a:ln>
              <a:solidFill>
                <a:prstClr val="white"/>
              </a:solidFill>
              <a:effectLst/>
              <a:uLnTx/>
              <a:uFillTx/>
              <a:latin typeface="DejaVu Sans"/>
              <a:ea typeface="+mn-ea"/>
              <a:cs typeface="+mn-cs"/>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6" descr="Timeline&#10;&#10;Description automatically generated"/>
          <p:cNvPicPr preferRelativeResize="0"/>
          <p:nvPr/>
        </p:nvPicPr>
        <p:blipFill rotWithShape="1">
          <a:blip r:embed="rId3">
            <a:alphaModFix/>
          </a:blip>
          <a:srcRect/>
          <a:stretch/>
        </p:blipFill>
        <p:spPr>
          <a:xfrm>
            <a:off x="3537535" y="-1199213"/>
            <a:ext cx="8472277" cy="7532557"/>
          </a:xfrm>
          <a:prstGeom prst="rect">
            <a:avLst/>
          </a:prstGeom>
          <a:noFill/>
          <a:ln>
            <a:noFill/>
          </a:ln>
        </p:spPr>
      </p:pic>
      <p:sp>
        <p:nvSpPr>
          <p:cNvPr id="352" name="Google Shape;352;p26"/>
          <p:cNvSpPr txBox="1"/>
          <p:nvPr/>
        </p:nvSpPr>
        <p:spPr>
          <a:xfrm>
            <a:off x="534266" y="1689922"/>
            <a:ext cx="3963843" cy="24313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800" b="0" i="0" u="none" strike="noStrike" kern="1200" cap="none" spc="0" normalizeH="0" baseline="0" noProof="0" dirty="0">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sym typeface="Arial"/>
              </a:rPr>
              <a:t>What are they using and the types of activities?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1FCD101-D795-A6BB-184C-3FD0534B1D35}"/>
              </a:ext>
            </a:extLst>
          </p:cNvPr>
          <p:cNvSpPr>
            <a:spLocks noGrp="1"/>
          </p:cNvSpPr>
          <p:nvPr>
            <p:ph type="title" idx="4294967295"/>
          </p:nvPr>
        </p:nvSpPr>
        <p:spPr>
          <a:xfrm>
            <a:off x="423746" y="353004"/>
            <a:ext cx="11009429" cy="754063"/>
          </a:xfrm>
        </p:spPr>
        <p:txBody>
          <a:bodyPr>
            <a:normAutofit/>
          </a:bodyPr>
          <a:lstStyle/>
          <a:p>
            <a:r>
              <a:rPr lang="en-GB" dirty="0">
                <a:latin typeface="DejaVu Sans" panose="020B0603030804020204" pitchFamily="34" charset="0"/>
                <a:ea typeface="DejaVu Sans" panose="020B0603030804020204" pitchFamily="34" charset="0"/>
                <a:cs typeface="DejaVu Sans" panose="020B0603030804020204" pitchFamily="34" charset="0"/>
              </a:rPr>
              <a:t>What do they use digital technology for?</a:t>
            </a:r>
          </a:p>
        </p:txBody>
      </p:sp>
      <p:graphicFrame>
        <p:nvGraphicFramePr>
          <p:cNvPr id="7" name="Diagram 6">
            <a:extLst>
              <a:ext uri="{FF2B5EF4-FFF2-40B4-BE49-F238E27FC236}">
                <a16:creationId xmlns:a16="http://schemas.microsoft.com/office/drawing/2014/main" id="{7F37E0BB-8D81-3207-45B2-D26930E0D665}"/>
              </a:ext>
            </a:extLst>
          </p:cNvPr>
          <p:cNvGraphicFramePr>
            <a:graphicFrameLocks/>
          </p:cNvGraphicFramePr>
          <p:nvPr/>
        </p:nvGraphicFramePr>
        <p:xfrm>
          <a:off x="1618454" y="1049312"/>
          <a:ext cx="8574374" cy="5455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77811"/>
      </p:ext>
    </p:extLst>
  </p:cSld>
  <p:clrMapOvr>
    <a:masterClrMapping/>
  </p:clrMapOvr>
</p:sld>
</file>

<file path=ppt/theme/theme1.xml><?xml version="1.0" encoding="utf-8"?>
<a:theme xmlns:a="http://schemas.openxmlformats.org/drawingml/2006/main" name="1_Office Theme">
  <a:themeElements>
    <a:clrScheme name="DigiGen">
      <a:dk1>
        <a:srgbClr val="000000"/>
      </a:dk1>
      <a:lt1>
        <a:srgbClr val="FFFFFF"/>
      </a:lt1>
      <a:dk2>
        <a:srgbClr val="39793C"/>
      </a:dk2>
      <a:lt2>
        <a:srgbClr val="D974AB"/>
      </a:lt2>
      <a:accent1>
        <a:srgbClr val="2C3C8F"/>
      </a:accent1>
      <a:accent2>
        <a:srgbClr val="2CA9E0"/>
      </a:accent2>
      <a:accent3>
        <a:srgbClr val="85C445"/>
      </a:accent3>
      <a:accent4>
        <a:srgbClr val="F47920"/>
      </a:accent4>
      <a:accent5>
        <a:srgbClr val="852F90"/>
      </a:accent5>
      <a:accent6>
        <a:srgbClr val="D42029"/>
      </a:accent6>
      <a:hlink>
        <a:srgbClr val="2C3C8F"/>
      </a:hlink>
      <a:folHlink>
        <a:srgbClr val="2CA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DigiGen">
      <a:dk1>
        <a:sysClr val="windowText" lastClr="000000"/>
      </a:dk1>
      <a:lt1>
        <a:sysClr val="window" lastClr="FFFFFF"/>
      </a:lt1>
      <a:dk2>
        <a:srgbClr val="39793C"/>
      </a:dk2>
      <a:lt2>
        <a:srgbClr val="D974AB"/>
      </a:lt2>
      <a:accent1>
        <a:srgbClr val="2C3C8F"/>
      </a:accent1>
      <a:accent2>
        <a:srgbClr val="2CA9E0"/>
      </a:accent2>
      <a:accent3>
        <a:srgbClr val="85C445"/>
      </a:accent3>
      <a:accent4>
        <a:srgbClr val="F47920"/>
      </a:accent4>
      <a:accent5>
        <a:srgbClr val="852F90"/>
      </a:accent5>
      <a:accent6>
        <a:srgbClr val="D42029"/>
      </a:accent6>
      <a:hlink>
        <a:srgbClr val="2C3C8F"/>
      </a:hlink>
      <a:folHlink>
        <a:srgbClr val="2CA9E0"/>
      </a:folHlink>
    </a:clrScheme>
    <a:fontScheme name="Custom 3">
      <a:majorFont>
        <a:latin typeface="DejaVu Sans"/>
        <a:ea typeface=""/>
        <a:cs typeface=""/>
      </a:majorFont>
      <a:minorFont>
        <a:latin typeface="DejaVu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DigiGen">
      <a:dk1>
        <a:sysClr val="windowText" lastClr="000000"/>
      </a:dk1>
      <a:lt1>
        <a:sysClr val="window" lastClr="FFFFFF"/>
      </a:lt1>
      <a:dk2>
        <a:srgbClr val="39793C"/>
      </a:dk2>
      <a:lt2>
        <a:srgbClr val="D974AB"/>
      </a:lt2>
      <a:accent1>
        <a:srgbClr val="2C3C8F"/>
      </a:accent1>
      <a:accent2>
        <a:srgbClr val="2CA9E0"/>
      </a:accent2>
      <a:accent3>
        <a:srgbClr val="85C445"/>
      </a:accent3>
      <a:accent4>
        <a:srgbClr val="F47920"/>
      </a:accent4>
      <a:accent5>
        <a:srgbClr val="852F90"/>
      </a:accent5>
      <a:accent6>
        <a:srgbClr val="D42029"/>
      </a:accent6>
      <a:hlink>
        <a:srgbClr val="2C3C8F"/>
      </a:hlink>
      <a:folHlink>
        <a:srgbClr val="2CA9E0"/>
      </a:folHlink>
    </a:clrScheme>
    <a:fontScheme name="Custom 3">
      <a:majorFont>
        <a:latin typeface="DejaVu Sans"/>
        <a:ea typeface=""/>
        <a:cs typeface=""/>
      </a:majorFont>
      <a:minorFont>
        <a:latin typeface="DejaVu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DigiGen">
      <a:dk1>
        <a:srgbClr val="000000"/>
      </a:dk1>
      <a:lt1>
        <a:srgbClr val="FFFFFF"/>
      </a:lt1>
      <a:dk2>
        <a:srgbClr val="39793C"/>
      </a:dk2>
      <a:lt2>
        <a:srgbClr val="D974AB"/>
      </a:lt2>
      <a:accent1>
        <a:srgbClr val="2C3C8F"/>
      </a:accent1>
      <a:accent2>
        <a:srgbClr val="2CA9E0"/>
      </a:accent2>
      <a:accent3>
        <a:srgbClr val="85C445"/>
      </a:accent3>
      <a:accent4>
        <a:srgbClr val="F47920"/>
      </a:accent4>
      <a:accent5>
        <a:srgbClr val="852F90"/>
      </a:accent5>
      <a:accent6>
        <a:srgbClr val="D42029"/>
      </a:accent6>
      <a:hlink>
        <a:srgbClr val="2C3C8F"/>
      </a:hlink>
      <a:folHlink>
        <a:srgbClr val="2CA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DigiGen">
      <a:dk1>
        <a:sysClr val="windowText" lastClr="000000"/>
      </a:dk1>
      <a:lt1>
        <a:sysClr val="window" lastClr="FFFFFF"/>
      </a:lt1>
      <a:dk2>
        <a:srgbClr val="39793C"/>
      </a:dk2>
      <a:lt2>
        <a:srgbClr val="D974AB"/>
      </a:lt2>
      <a:accent1>
        <a:srgbClr val="2C3C8F"/>
      </a:accent1>
      <a:accent2>
        <a:srgbClr val="2CA9E0"/>
      </a:accent2>
      <a:accent3>
        <a:srgbClr val="85C445"/>
      </a:accent3>
      <a:accent4>
        <a:srgbClr val="F47920"/>
      </a:accent4>
      <a:accent5>
        <a:srgbClr val="852F90"/>
      </a:accent5>
      <a:accent6>
        <a:srgbClr val="D42029"/>
      </a:accent6>
      <a:hlink>
        <a:srgbClr val="2C3C8F"/>
      </a:hlink>
      <a:folHlink>
        <a:srgbClr val="2CA9E0"/>
      </a:folHlink>
    </a:clrScheme>
    <a:fontScheme name="Custom 3">
      <a:majorFont>
        <a:latin typeface="DejaVu Sans"/>
        <a:ea typeface=""/>
        <a:cs typeface=""/>
      </a:majorFont>
      <a:minorFont>
        <a:latin typeface="DejaVu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TotalTime>
  <Words>2642</Words>
  <Application>Microsoft Office PowerPoint</Application>
  <PresentationFormat>Widescreen</PresentationFormat>
  <Paragraphs>330</Paragraphs>
  <Slides>25</Slides>
  <Notes>19</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25</vt:i4>
      </vt:variant>
    </vt:vector>
  </HeadingPairs>
  <TitlesOfParts>
    <vt:vector size="44" baseType="lpstr">
      <vt:lpstr>Arial</vt:lpstr>
      <vt:lpstr>Arial Narrow</vt:lpstr>
      <vt:lpstr>Calibri</vt:lpstr>
      <vt:lpstr>Calibri Light</vt:lpstr>
      <vt:lpstr>DejaVu Sans</vt:lpstr>
      <vt:lpstr>DejaVu Sans Light</vt:lpstr>
      <vt:lpstr>Georgia</vt:lpstr>
      <vt:lpstr>Lato Light</vt:lpstr>
      <vt:lpstr>Noto Sans</vt:lpstr>
      <vt:lpstr>Noto Sans Symbols</vt:lpstr>
      <vt:lpstr>Times New Roman</vt:lpstr>
      <vt:lpstr>Verdana</vt:lpstr>
      <vt:lpstr>Wingdings</vt:lpstr>
      <vt:lpstr>1_Office Theme</vt:lpstr>
      <vt:lpstr>3_Office Theme</vt:lpstr>
      <vt:lpstr>4_Office Theme</vt:lpstr>
      <vt:lpstr>2_Office Theme</vt:lpstr>
      <vt:lpstr>5_Office Theme</vt:lpstr>
      <vt:lpstr>6_Office Theme</vt:lpstr>
      <vt:lpstr> </vt:lpstr>
      <vt:lpstr>DigiGen aims</vt:lpstr>
      <vt:lpstr>PowerPoint Presentation</vt:lpstr>
      <vt:lpstr>Benefits, risk, vulnerability and resilience </vt:lpstr>
      <vt:lpstr>Key findings – quantitative data </vt:lpstr>
      <vt:lpstr>DigiGen original qualitative data</vt:lpstr>
      <vt:lpstr>PowerPoint Presentation</vt:lpstr>
      <vt:lpstr>PowerPoint Presentation</vt:lpstr>
      <vt:lpstr>What do they use digital technology for?</vt:lpstr>
      <vt:lpstr>Children and young people  researching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DigiGen toolkit</vt:lpstr>
      <vt:lpstr>Working paper series </vt:lpstr>
      <vt:lpstr>DigiGen policy briefs </vt:lpstr>
      <vt:lpstr>Research shows that developing children and young people’s broader digital access and social competences can support their agency as digital citizens </vt:lpstr>
      <vt:lpstr> Ensuring access to digital devices, connectivity, and a digital environment that enables children’s active participation as digital citizens</vt:lpstr>
      <vt:lpstr>Fostering development of digital competences  (digital skills, media literacy, and social competences) </vt:lpstr>
      <vt:lpstr>To read more (see chapter 9 page 148)</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Halla Bjørk Holmarsdottir</dc:creator>
  <cp:lastModifiedBy>Holly Shorey</cp:lastModifiedBy>
  <cp:revision>1</cp:revision>
  <dcterms:created xsi:type="dcterms:W3CDTF">2023-01-20T14:34:15Z</dcterms:created>
  <dcterms:modified xsi:type="dcterms:W3CDTF">2023-02-07T15:03:57Z</dcterms:modified>
</cp:coreProperties>
</file>