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7" r:id="rId5"/>
    <p:sldMasterId id="2147483722" r:id="rId6"/>
  </p:sldMasterIdLst>
  <p:notesMasterIdLst>
    <p:notesMasterId r:id="rId19"/>
  </p:notesMasterIdLst>
  <p:sldIdLst>
    <p:sldId id="257" r:id="rId7"/>
    <p:sldId id="258" r:id="rId8"/>
    <p:sldId id="2147480197" r:id="rId9"/>
    <p:sldId id="2147480122" r:id="rId10"/>
    <p:sldId id="2147480210" r:id="rId11"/>
    <p:sldId id="2147480204" r:id="rId12"/>
    <p:sldId id="2147480207" r:id="rId13"/>
    <p:sldId id="2147480208" r:id="rId14"/>
    <p:sldId id="2147480179" r:id="rId15"/>
    <p:sldId id="2147480098" r:id="rId16"/>
    <p:sldId id="2147480211" r:id="rId17"/>
    <p:sldId id="214748017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B6969-D66B-4553-8A62-6C0D67E8B771}" v="5" dt="2025-09-23T13:12:45.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uinato, Debora" userId="8ab3a348-ab0f-40c7-a3b9-688b1efa98a9" providerId="ADAL" clId="{CD2AE430-A89B-46DA-B89D-D83B859D6FDC}"/>
    <pc:docChg chg="undo custSel modSld">
      <pc:chgData name="Sanguinato, Debora" userId="8ab3a348-ab0f-40c7-a3b9-688b1efa98a9" providerId="ADAL" clId="{CD2AE430-A89B-46DA-B89D-D83B859D6FDC}" dt="2025-09-23T13:17:03.205" v="157" actId="20577"/>
      <pc:docMkLst>
        <pc:docMk/>
      </pc:docMkLst>
      <pc:sldChg chg="modSp mod">
        <pc:chgData name="Sanguinato, Debora" userId="8ab3a348-ab0f-40c7-a3b9-688b1efa98a9" providerId="ADAL" clId="{CD2AE430-A89B-46DA-B89D-D83B859D6FDC}" dt="2025-09-23T11:58:55.131" v="2" actId="20577"/>
        <pc:sldMkLst>
          <pc:docMk/>
          <pc:sldMk cId="710438618" sldId="257"/>
        </pc:sldMkLst>
        <pc:spChg chg="mod">
          <ac:chgData name="Sanguinato, Debora" userId="8ab3a348-ab0f-40c7-a3b9-688b1efa98a9" providerId="ADAL" clId="{CD2AE430-A89B-46DA-B89D-D83B859D6FDC}" dt="2025-09-23T11:58:55.131" v="2" actId="20577"/>
          <ac:spMkLst>
            <pc:docMk/>
            <pc:sldMk cId="710438618" sldId="257"/>
            <ac:spMk id="7" creationId="{18546234-6C40-9EBC-EC82-193A66D183A0}"/>
          </ac:spMkLst>
        </pc:spChg>
      </pc:sldChg>
      <pc:sldChg chg="modSp mod">
        <pc:chgData name="Sanguinato, Debora" userId="8ab3a348-ab0f-40c7-a3b9-688b1efa98a9" providerId="ADAL" clId="{CD2AE430-A89B-46DA-B89D-D83B859D6FDC}" dt="2025-09-23T12:46:01.524" v="45" actId="20577"/>
        <pc:sldMkLst>
          <pc:docMk/>
          <pc:sldMk cId="955162883" sldId="258"/>
        </pc:sldMkLst>
        <pc:spChg chg="mod">
          <ac:chgData name="Sanguinato, Debora" userId="8ab3a348-ab0f-40c7-a3b9-688b1efa98a9" providerId="ADAL" clId="{CD2AE430-A89B-46DA-B89D-D83B859D6FDC}" dt="2025-09-23T12:46:01.524" v="45" actId="20577"/>
          <ac:spMkLst>
            <pc:docMk/>
            <pc:sldMk cId="955162883" sldId="258"/>
            <ac:spMk id="7" creationId="{18546234-6C40-9EBC-EC82-193A66D183A0}"/>
          </ac:spMkLst>
        </pc:spChg>
        <pc:spChg chg="mod">
          <ac:chgData name="Sanguinato, Debora" userId="8ab3a348-ab0f-40c7-a3b9-688b1efa98a9" providerId="ADAL" clId="{CD2AE430-A89B-46DA-B89D-D83B859D6FDC}" dt="2025-09-23T12:00:38.463" v="4" actId="20577"/>
          <ac:spMkLst>
            <pc:docMk/>
            <pc:sldMk cId="955162883" sldId="258"/>
            <ac:spMk id="8" creationId="{2D4EE497-8CC4-BC5B-8C20-7E56012CA2FE}"/>
          </ac:spMkLst>
        </pc:spChg>
      </pc:sldChg>
      <pc:sldChg chg="modSp mod">
        <pc:chgData name="Sanguinato, Debora" userId="8ab3a348-ab0f-40c7-a3b9-688b1efa98a9" providerId="ADAL" clId="{CD2AE430-A89B-46DA-B89D-D83B859D6FDC}" dt="2025-09-23T12:06:41.015" v="17" actId="20577"/>
        <pc:sldMkLst>
          <pc:docMk/>
          <pc:sldMk cId="323684576" sldId="2147480122"/>
        </pc:sldMkLst>
        <pc:spChg chg="mod">
          <ac:chgData name="Sanguinato, Debora" userId="8ab3a348-ab0f-40c7-a3b9-688b1efa98a9" providerId="ADAL" clId="{CD2AE430-A89B-46DA-B89D-D83B859D6FDC}" dt="2025-09-23T12:06:41.015" v="17" actId="20577"/>
          <ac:spMkLst>
            <pc:docMk/>
            <pc:sldMk cId="323684576" sldId="2147480122"/>
            <ac:spMk id="12" creationId="{238C667F-E8DF-9B55-A59E-2EDC16C0AA2F}"/>
          </ac:spMkLst>
        </pc:spChg>
      </pc:sldChg>
      <pc:sldChg chg="modSp mod">
        <pc:chgData name="Sanguinato, Debora" userId="8ab3a348-ab0f-40c7-a3b9-688b1efa98a9" providerId="ADAL" clId="{CD2AE430-A89B-46DA-B89D-D83B859D6FDC}" dt="2025-09-23T12:27:04.689" v="43" actId="115"/>
        <pc:sldMkLst>
          <pc:docMk/>
          <pc:sldMk cId="31567158" sldId="2147480179"/>
        </pc:sldMkLst>
        <pc:spChg chg="mod">
          <ac:chgData name="Sanguinato, Debora" userId="8ab3a348-ab0f-40c7-a3b9-688b1efa98a9" providerId="ADAL" clId="{CD2AE430-A89B-46DA-B89D-D83B859D6FDC}" dt="2025-09-23T12:27:04.689" v="43" actId="115"/>
          <ac:spMkLst>
            <pc:docMk/>
            <pc:sldMk cId="31567158" sldId="2147480179"/>
            <ac:spMk id="2" creationId="{0DF5E531-8D20-F668-F852-90298D5EA1DE}"/>
          </ac:spMkLst>
        </pc:spChg>
      </pc:sldChg>
      <pc:sldChg chg="modSp mod">
        <pc:chgData name="Sanguinato, Debora" userId="8ab3a348-ab0f-40c7-a3b9-688b1efa98a9" providerId="ADAL" clId="{CD2AE430-A89B-46DA-B89D-D83B859D6FDC}" dt="2025-09-23T12:03:56.784" v="16" actId="20577"/>
        <pc:sldMkLst>
          <pc:docMk/>
          <pc:sldMk cId="3921371926" sldId="2147480197"/>
        </pc:sldMkLst>
        <pc:spChg chg="mod">
          <ac:chgData name="Sanguinato, Debora" userId="8ab3a348-ab0f-40c7-a3b9-688b1efa98a9" providerId="ADAL" clId="{CD2AE430-A89B-46DA-B89D-D83B859D6FDC}" dt="2025-09-23T12:03:56.784" v="16" actId="20577"/>
          <ac:spMkLst>
            <pc:docMk/>
            <pc:sldMk cId="3921371926" sldId="2147480197"/>
            <ac:spMk id="2" creationId="{F89D12A9-7A34-2FDC-5434-17B1F7CDD2C5}"/>
          </ac:spMkLst>
        </pc:spChg>
        <pc:spChg chg="mod">
          <ac:chgData name="Sanguinato, Debora" userId="8ab3a348-ab0f-40c7-a3b9-688b1efa98a9" providerId="ADAL" clId="{CD2AE430-A89B-46DA-B89D-D83B859D6FDC}" dt="2025-09-23T12:02:19.359" v="7" actId="207"/>
          <ac:spMkLst>
            <pc:docMk/>
            <pc:sldMk cId="3921371926" sldId="2147480197"/>
            <ac:spMk id="4" creationId="{F70E9C60-E98E-FDE7-46A1-544347EA4215}"/>
          </ac:spMkLst>
        </pc:spChg>
      </pc:sldChg>
      <pc:sldChg chg="modSp mod">
        <pc:chgData name="Sanguinato, Debora" userId="8ab3a348-ab0f-40c7-a3b9-688b1efa98a9" providerId="ADAL" clId="{CD2AE430-A89B-46DA-B89D-D83B859D6FDC}" dt="2025-09-23T12:53:37.138" v="47" actId="20577"/>
        <pc:sldMkLst>
          <pc:docMk/>
          <pc:sldMk cId="3545541299" sldId="2147480204"/>
        </pc:sldMkLst>
        <pc:spChg chg="mod">
          <ac:chgData name="Sanguinato, Debora" userId="8ab3a348-ab0f-40c7-a3b9-688b1efa98a9" providerId="ADAL" clId="{CD2AE430-A89B-46DA-B89D-D83B859D6FDC}" dt="2025-09-23T12:53:37.138" v="47" actId="20577"/>
          <ac:spMkLst>
            <pc:docMk/>
            <pc:sldMk cId="3545541299" sldId="2147480204"/>
            <ac:spMk id="7" creationId="{DBFEC3D8-1558-1AF7-D033-4C9B2AD94BCF}"/>
          </ac:spMkLst>
        </pc:spChg>
      </pc:sldChg>
      <pc:sldChg chg="modSp">
        <pc:chgData name="Sanguinato, Debora" userId="8ab3a348-ab0f-40c7-a3b9-688b1efa98a9" providerId="ADAL" clId="{CD2AE430-A89B-46DA-B89D-D83B859D6FDC}" dt="2025-09-23T12:18:46.317" v="23"/>
        <pc:sldMkLst>
          <pc:docMk/>
          <pc:sldMk cId="2355983305" sldId="2147480207"/>
        </pc:sldMkLst>
        <pc:graphicFrameChg chg="mod">
          <ac:chgData name="Sanguinato, Debora" userId="8ab3a348-ab0f-40c7-a3b9-688b1efa98a9" providerId="ADAL" clId="{CD2AE430-A89B-46DA-B89D-D83B859D6FDC}" dt="2025-09-23T12:18:46.317" v="23"/>
          <ac:graphicFrameMkLst>
            <pc:docMk/>
            <pc:sldMk cId="2355983305" sldId="2147480207"/>
            <ac:graphicFrameMk id="11" creationId="{914B6CC1-FA44-E4ED-2D8F-80B049EECE46}"/>
          </ac:graphicFrameMkLst>
        </pc:graphicFrameChg>
      </pc:sldChg>
      <pc:sldChg chg="modSp mod">
        <pc:chgData name="Sanguinato, Debora" userId="8ab3a348-ab0f-40c7-a3b9-688b1efa98a9" providerId="ADAL" clId="{CD2AE430-A89B-46DA-B89D-D83B859D6FDC}" dt="2025-09-23T12:59:40.712" v="48"/>
        <pc:sldMkLst>
          <pc:docMk/>
          <pc:sldMk cId="3540537635" sldId="2147480208"/>
        </pc:sldMkLst>
        <pc:spChg chg="mod">
          <ac:chgData name="Sanguinato, Debora" userId="8ab3a348-ab0f-40c7-a3b9-688b1efa98a9" providerId="ADAL" clId="{CD2AE430-A89B-46DA-B89D-D83B859D6FDC}" dt="2025-09-23T12:59:40.712" v="48"/>
          <ac:spMkLst>
            <pc:docMk/>
            <pc:sldMk cId="3540537635" sldId="2147480208"/>
            <ac:spMk id="11" creationId="{F172F327-16EB-A8B5-5E9E-8E54842A3004}"/>
          </ac:spMkLst>
        </pc:spChg>
      </pc:sldChg>
      <pc:sldChg chg="modSp mod">
        <pc:chgData name="Sanguinato, Debora" userId="8ab3a348-ab0f-40c7-a3b9-688b1efa98a9" providerId="ADAL" clId="{CD2AE430-A89B-46DA-B89D-D83B859D6FDC}" dt="2025-09-23T13:17:03.205" v="157" actId="20577"/>
        <pc:sldMkLst>
          <pc:docMk/>
          <pc:sldMk cId="1883214120" sldId="2147480211"/>
        </pc:sldMkLst>
        <pc:spChg chg="mod">
          <ac:chgData name="Sanguinato, Debora" userId="8ab3a348-ab0f-40c7-a3b9-688b1efa98a9" providerId="ADAL" clId="{CD2AE430-A89B-46DA-B89D-D83B859D6FDC}" dt="2025-09-23T13:17:03.205" v="157" actId="20577"/>
          <ac:spMkLst>
            <pc:docMk/>
            <pc:sldMk cId="1883214120" sldId="2147480211"/>
            <ac:spMk id="2" creationId="{6741DD06-AC2C-344A-C4EE-777C4A32DE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ED43B-2234-4EB4-A147-9FAC90B1655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13EE00FD-7CC7-4B6A-8D77-E665C047B38E}">
      <dgm:prSet phldrT="[Testo]" phldr="0" custT="1"/>
      <dgm:spPr/>
      <dgm:t>
        <a:bodyPr/>
        <a:lstStyle/>
        <a:p>
          <a:r>
            <a:rPr lang="it-IT" sz="1600" b="1" i="0" kern="1200" dirty="0">
              <a:solidFill>
                <a:schemeClr val="tx1"/>
              </a:solidFill>
              <a:latin typeface="Lato" panose="020F0502020204030203" pitchFamily="34" charset="0"/>
              <a:ea typeface="Lato" panose="020F0502020204030203" pitchFamily="34" charset="0"/>
              <a:cs typeface="Lato" panose="020F0502020204030203" pitchFamily="34" charset="0"/>
            </a:rPr>
            <a:t>CRITICAL ISSUES</a:t>
          </a:r>
        </a:p>
      </dgm:t>
    </dgm:pt>
    <dgm:pt modelId="{8A450A2B-8CE9-4044-8A2A-16209E2F063F}" type="parTrans" cxnId="{76CD527B-7E70-4225-9399-6D04D166B384}">
      <dgm:prSet/>
      <dgm:spPr/>
      <dgm:t>
        <a:bodyPr/>
        <a:lstStyle/>
        <a:p>
          <a:endParaRPr lang="it-IT"/>
        </a:p>
      </dgm:t>
    </dgm:pt>
    <dgm:pt modelId="{ED2E968E-6EC4-4F6D-BA7E-76B012AE57BC}" type="sibTrans" cxnId="{76CD527B-7E70-4225-9399-6D04D166B384}">
      <dgm:prSet/>
      <dgm:spPr/>
      <dgm:t>
        <a:bodyPr/>
        <a:lstStyle/>
        <a:p>
          <a:endParaRPr lang="it-IT"/>
        </a:p>
      </dgm:t>
    </dgm:pt>
    <dgm:pt modelId="{4EB65B68-7459-40D2-B75F-20552E8ED5A4}">
      <dgm:prSet phldrT="[Testo]" phldr="0" custT="1"/>
      <dgm:spPr/>
      <dgm:t>
        <a:bodyPr/>
        <a:lstStyle/>
        <a:p>
          <a:r>
            <a:rPr lang="it-IT" sz="1300" kern="1200" dirty="0">
              <a:solidFill>
                <a:srgbClr val="000000">
                  <a:hueOff val="0"/>
                  <a:satOff val="0"/>
                  <a:lumOff val="0"/>
                  <a:alphaOff val="0"/>
                </a:srgbClr>
              </a:solidFill>
              <a:latin typeface="Lato"/>
              <a:ea typeface="+mn-ea"/>
              <a:cs typeface="+mn-cs"/>
            </a:rPr>
            <a:t>INSUFFICIENT COVERAGE AND TERRITORIAL DISPARITIES</a:t>
          </a:r>
        </a:p>
      </dgm:t>
    </dgm:pt>
    <dgm:pt modelId="{9D6D4924-C1FD-46C7-9EEA-CE3A5D73EE71}" type="parTrans" cxnId="{744AB2E2-81E4-4197-9108-152599F28475}">
      <dgm:prSet/>
      <dgm:spPr/>
      <dgm:t>
        <a:bodyPr/>
        <a:lstStyle/>
        <a:p>
          <a:endParaRPr lang="it-IT"/>
        </a:p>
      </dgm:t>
    </dgm:pt>
    <dgm:pt modelId="{E230F877-E323-4FCD-83FD-24A084CA136A}" type="sibTrans" cxnId="{744AB2E2-81E4-4197-9108-152599F28475}">
      <dgm:prSet/>
      <dgm:spPr/>
      <dgm:t>
        <a:bodyPr/>
        <a:lstStyle/>
        <a:p>
          <a:endParaRPr lang="it-IT"/>
        </a:p>
      </dgm:t>
    </dgm:pt>
    <dgm:pt modelId="{3820CBE0-3C81-4C77-A3E8-CF5BEF674FAB}">
      <dgm:prSet phldrT="[Testo]" custT="1"/>
      <dgm:spPr/>
      <dgm:t>
        <a:bodyPr/>
        <a:lstStyle/>
        <a:p>
          <a:pPr>
            <a:buFont typeface="Wingdings" panose="05000000000000000000" pitchFamily="2" charset="2"/>
            <a:buChar char="q"/>
          </a:pPr>
          <a:r>
            <a:rPr lang="en-US" sz="1300" kern="1200" dirty="0">
              <a:solidFill>
                <a:srgbClr val="000000">
                  <a:hueOff val="0"/>
                  <a:satOff val="0"/>
                  <a:lumOff val="0"/>
                  <a:alphaOff val="0"/>
                </a:srgbClr>
              </a:solidFill>
              <a:latin typeface="Lato"/>
              <a:ea typeface="+mn-ea"/>
              <a:cs typeface="+mn-cs"/>
            </a:rPr>
            <a:t>UNEQUAL ACCESS AND COSTS BORNE BY FAMILIES (for ex. </a:t>
          </a:r>
          <a:r>
            <a:rPr lang="en-US" sz="1300" kern="1200" dirty="0" err="1">
              <a:solidFill>
                <a:srgbClr val="000000">
                  <a:hueOff val="0"/>
                  <a:satOff val="0"/>
                  <a:lumOff val="0"/>
                  <a:alphaOff val="0"/>
                </a:srgbClr>
              </a:solidFill>
              <a:latin typeface="Lato"/>
              <a:ea typeface="+mn-ea"/>
              <a:cs typeface="+mn-cs"/>
            </a:rPr>
            <a:t>hight</a:t>
          </a:r>
          <a:r>
            <a:rPr lang="en-US" sz="1300" kern="1200" dirty="0">
              <a:solidFill>
                <a:srgbClr val="000000">
                  <a:hueOff val="0"/>
                  <a:satOff val="0"/>
                  <a:lumOff val="0"/>
                  <a:alphaOff val="0"/>
                </a:srgbClr>
              </a:solidFill>
              <a:latin typeface="Lato"/>
              <a:ea typeface="+mn-ea"/>
              <a:cs typeface="+mn-cs"/>
            </a:rPr>
            <a:t> fees)</a:t>
          </a:r>
          <a:endParaRPr lang="it-IT" sz="1300" kern="1200" dirty="0">
            <a:solidFill>
              <a:srgbClr val="000000">
                <a:hueOff val="0"/>
                <a:satOff val="0"/>
                <a:lumOff val="0"/>
                <a:alphaOff val="0"/>
              </a:srgbClr>
            </a:solidFill>
            <a:latin typeface="Lato"/>
            <a:ea typeface="+mn-ea"/>
            <a:cs typeface="+mn-cs"/>
          </a:endParaRPr>
        </a:p>
      </dgm:t>
    </dgm:pt>
    <dgm:pt modelId="{499669DB-FE9D-4E4B-9F50-125D7C04F066}" type="parTrans" cxnId="{32216D96-EC3E-44A2-9F6F-8A3F391A3A6D}">
      <dgm:prSet/>
      <dgm:spPr/>
      <dgm:t>
        <a:bodyPr/>
        <a:lstStyle/>
        <a:p>
          <a:endParaRPr lang="it-IT"/>
        </a:p>
      </dgm:t>
    </dgm:pt>
    <dgm:pt modelId="{60D94CD6-F90D-438C-BD39-AD266F0DC6E6}" type="sibTrans" cxnId="{32216D96-EC3E-44A2-9F6F-8A3F391A3A6D}">
      <dgm:prSet/>
      <dgm:spPr/>
      <dgm:t>
        <a:bodyPr/>
        <a:lstStyle/>
        <a:p>
          <a:endParaRPr lang="it-IT"/>
        </a:p>
      </dgm:t>
    </dgm:pt>
    <dgm:pt modelId="{EF4989BE-2A5C-4370-BD37-785076E0FE1C}">
      <dgm:prSet phldrT="[Testo]" custT="1"/>
      <dgm:spPr/>
      <dgm:t>
        <a:bodyPr/>
        <a:lstStyle/>
        <a:p>
          <a:pPr>
            <a:buFont typeface="Wingdings" panose="05000000000000000000" pitchFamily="2" charset="2"/>
            <a:buChar char="q"/>
          </a:pPr>
          <a:r>
            <a:rPr lang="en-US" sz="1300" kern="1200" dirty="0">
              <a:solidFill>
                <a:srgbClr val="000000">
                  <a:hueOff val="0"/>
                  <a:satOff val="0"/>
                  <a:lumOff val="0"/>
                  <a:alphaOff val="0"/>
                </a:srgbClr>
              </a:solidFill>
              <a:latin typeface="Lato"/>
              <a:ea typeface="+mn-ea"/>
              <a:cs typeface="+mn-cs"/>
            </a:rPr>
            <a:t>EDUCATIONAL AND SOCIAL POLICIES PERTAINING TO DIFFERENT DEPARTMENTS (LOCAL, REGIONAL, NATIONAL</a:t>
          </a:r>
          <a:r>
            <a:rPr lang="it-IT" sz="1300" kern="1200" dirty="0">
              <a:solidFill>
                <a:srgbClr val="000000">
                  <a:hueOff val="0"/>
                  <a:satOff val="0"/>
                  <a:lumOff val="0"/>
                  <a:alphaOff val="0"/>
                </a:srgbClr>
              </a:solidFill>
              <a:latin typeface="Lato"/>
              <a:ea typeface="+mn-ea"/>
              <a:cs typeface="+mn-cs"/>
            </a:rPr>
            <a:t>)</a:t>
          </a:r>
        </a:p>
      </dgm:t>
    </dgm:pt>
    <dgm:pt modelId="{CB8D42CE-5264-463E-AB85-F48FECC1242B}" type="parTrans" cxnId="{54BF9F5E-D107-42D3-9E02-F38D5B57F85C}">
      <dgm:prSet/>
      <dgm:spPr/>
      <dgm:t>
        <a:bodyPr/>
        <a:lstStyle/>
        <a:p>
          <a:endParaRPr lang="it-IT"/>
        </a:p>
      </dgm:t>
    </dgm:pt>
    <dgm:pt modelId="{4F6C9E33-88AB-440F-AE1C-72402359EB77}" type="sibTrans" cxnId="{54BF9F5E-D107-42D3-9E02-F38D5B57F85C}">
      <dgm:prSet/>
      <dgm:spPr/>
      <dgm:t>
        <a:bodyPr/>
        <a:lstStyle/>
        <a:p>
          <a:endParaRPr lang="it-IT"/>
        </a:p>
      </dgm:t>
    </dgm:pt>
    <dgm:pt modelId="{37BD08AC-3EA5-49E4-863B-F849D7B4AA93}">
      <dgm:prSet custT="1"/>
      <dgm:spPr/>
      <dgm:t>
        <a:bodyPr/>
        <a:lstStyle/>
        <a:p>
          <a:pPr>
            <a:buFont typeface="Wingdings" panose="05000000000000000000" pitchFamily="2" charset="2"/>
            <a:buChar char="q"/>
          </a:pPr>
          <a:r>
            <a:rPr lang="en-US" sz="1300" kern="1200" dirty="0">
              <a:solidFill>
                <a:srgbClr val="000000">
                  <a:hueOff val="0"/>
                  <a:satOff val="0"/>
                  <a:lumOff val="0"/>
                  <a:alphaOff val="0"/>
                </a:srgbClr>
              </a:solidFill>
              <a:latin typeface="Lato"/>
              <a:ea typeface="+mn-ea"/>
              <a:cs typeface="+mn-cs"/>
            </a:rPr>
            <a:t>FRAGMENTATION OF SERVICES AND UNCOORDINATED INITIATIVES</a:t>
          </a:r>
          <a:endParaRPr lang="it-IT" sz="800" kern="1200" dirty="0">
            <a:latin typeface="Lato" panose="020F0502020204030203" pitchFamily="34" charset="0"/>
            <a:ea typeface="Lato" panose="020F0502020204030203" pitchFamily="34" charset="0"/>
            <a:cs typeface="Lato" panose="020F0502020204030203" pitchFamily="34" charset="0"/>
          </a:endParaRPr>
        </a:p>
      </dgm:t>
    </dgm:pt>
    <dgm:pt modelId="{40E6EAEC-F67A-4AD5-8EBF-BF9E168954D3}" type="parTrans" cxnId="{8380D7F4-F83A-4B9F-AEC3-DEE58B31B57E}">
      <dgm:prSet/>
      <dgm:spPr/>
      <dgm:t>
        <a:bodyPr/>
        <a:lstStyle/>
        <a:p>
          <a:endParaRPr lang="it-IT"/>
        </a:p>
      </dgm:t>
    </dgm:pt>
    <dgm:pt modelId="{C16BA71D-52DC-4EAE-8DEC-D31D2D4577C1}" type="sibTrans" cxnId="{8380D7F4-F83A-4B9F-AEC3-DEE58B31B57E}">
      <dgm:prSet/>
      <dgm:spPr/>
      <dgm:t>
        <a:bodyPr/>
        <a:lstStyle/>
        <a:p>
          <a:endParaRPr lang="it-IT"/>
        </a:p>
      </dgm:t>
    </dgm:pt>
    <dgm:pt modelId="{EF1A5168-95A7-4071-86E4-854300FCA1DD}">
      <dgm:prSet custT="1"/>
      <dgm:spPr/>
      <dgm:t>
        <a:bodyPr/>
        <a:lstStyle/>
        <a:p>
          <a:pPr>
            <a:buFont typeface="Wingdings" panose="05000000000000000000" pitchFamily="2" charset="2"/>
            <a:buChar char="q"/>
          </a:pPr>
          <a:r>
            <a:rPr lang="en-US" sz="1300" kern="1200" dirty="0">
              <a:solidFill>
                <a:srgbClr val="000000">
                  <a:hueOff val="0"/>
                  <a:satOff val="0"/>
                  <a:lumOff val="0"/>
                  <a:alphaOff val="0"/>
                </a:srgbClr>
              </a:solidFill>
              <a:latin typeface="Lato"/>
              <a:ea typeface="+mn-ea"/>
              <a:cs typeface="+mn-cs"/>
            </a:rPr>
            <a:t>SPECIALIZED TRAINING NOT INTEGRATED BETWEEN DIFFERENT SECTORS AND PROFESSIONS</a:t>
          </a:r>
          <a:r>
            <a:rPr lang="it-IT" sz="1300" kern="1200" dirty="0">
              <a:solidFill>
                <a:srgbClr val="000000">
                  <a:hueOff val="0"/>
                  <a:satOff val="0"/>
                  <a:lumOff val="0"/>
                  <a:alphaOff val="0"/>
                </a:srgbClr>
              </a:solidFill>
              <a:latin typeface="Lato"/>
              <a:ea typeface="+mn-ea"/>
              <a:cs typeface="+mn-cs"/>
            </a:rPr>
            <a:t>’   </a:t>
          </a:r>
        </a:p>
      </dgm:t>
    </dgm:pt>
    <dgm:pt modelId="{39A3B38D-B36C-4C53-8B7C-9394096F2648}" type="parTrans" cxnId="{8807412B-8883-400D-8A24-61BFF272FFEC}">
      <dgm:prSet/>
      <dgm:spPr/>
      <dgm:t>
        <a:bodyPr/>
        <a:lstStyle/>
        <a:p>
          <a:endParaRPr lang="it-IT"/>
        </a:p>
      </dgm:t>
    </dgm:pt>
    <dgm:pt modelId="{7BB4FE75-5C84-4568-8C77-3F58B63E18C8}" type="sibTrans" cxnId="{8807412B-8883-400D-8A24-61BFF272FFEC}">
      <dgm:prSet/>
      <dgm:spPr/>
      <dgm:t>
        <a:bodyPr/>
        <a:lstStyle/>
        <a:p>
          <a:endParaRPr lang="it-IT"/>
        </a:p>
      </dgm:t>
    </dgm:pt>
    <dgm:pt modelId="{E7C0E853-0819-4B4E-96CF-2B2368B15413}" type="pres">
      <dgm:prSet presAssocID="{70DED43B-2234-4EB4-A147-9FAC90B1655F}" presName="vert0" presStyleCnt="0">
        <dgm:presLayoutVars>
          <dgm:dir/>
          <dgm:animOne val="branch"/>
          <dgm:animLvl val="lvl"/>
        </dgm:presLayoutVars>
      </dgm:prSet>
      <dgm:spPr/>
    </dgm:pt>
    <dgm:pt modelId="{779C199E-E280-4F3F-8DD9-C93E748372BB}" type="pres">
      <dgm:prSet presAssocID="{13EE00FD-7CC7-4B6A-8D77-E665C047B38E}" presName="thickLine" presStyleLbl="alignNode1" presStyleIdx="0" presStyleCnt="1"/>
      <dgm:spPr/>
    </dgm:pt>
    <dgm:pt modelId="{559F1B90-FF8F-4DCC-BE16-5FE6C4167047}" type="pres">
      <dgm:prSet presAssocID="{13EE00FD-7CC7-4B6A-8D77-E665C047B38E}" presName="horz1" presStyleCnt="0"/>
      <dgm:spPr/>
    </dgm:pt>
    <dgm:pt modelId="{3D20A07E-6FCE-4B06-82EA-A7F46CE5DFE7}" type="pres">
      <dgm:prSet presAssocID="{13EE00FD-7CC7-4B6A-8D77-E665C047B38E}" presName="tx1" presStyleLbl="revTx" presStyleIdx="0" presStyleCnt="6"/>
      <dgm:spPr/>
    </dgm:pt>
    <dgm:pt modelId="{7A3A794C-D5B0-448E-ACF7-E02F3DC49941}" type="pres">
      <dgm:prSet presAssocID="{13EE00FD-7CC7-4B6A-8D77-E665C047B38E}" presName="vert1" presStyleCnt="0"/>
      <dgm:spPr/>
    </dgm:pt>
    <dgm:pt modelId="{26C273F3-E126-4A01-8065-EB0646FCA7A9}" type="pres">
      <dgm:prSet presAssocID="{4EB65B68-7459-40D2-B75F-20552E8ED5A4}" presName="vertSpace2a" presStyleCnt="0"/>
      <dgm:spPr/>
    </dgm:pt>
    <dgm:pt modelId="{45C12FE3-2420-49DB-9F5E-F52C01F183C4}" type="pres">
      <dgm:prSet presAssocID="{4EB65B68-7459-40D2-B75F-20552E8ED5A4}" presName="horz2" presStyleCnt="0"/>
      <dgm:spPr/>
    </dgm:pt>
    <dgm:pt modelId="{FFBCFE8C-6898-4BA0-9163-106B0243D613}" type="pres">
      <dgm:prSet presAssocID="{4EB65B68-7459-40D2-B75F-20552E8ED5A4}" presName="horzSpace2" presStyleCnt="0"/>
      <dgm:spPr/>
    </dgm:pt>
    <dgm:pt modelId="{F028D5EF-3260-4E14-ADAD-9046FA7F243D}" type="pres">
      <dgm:prSet presAssocID="{4EB65B68-7459-40D2-B75F-20552E8ED5A4}" presName="tx2" presStyleLbl="revTx" presStyleIdx="1" presStyleCnt="6"/>
      <dgm:spPr/>
    </dgm:pt>
    <dgm:pt modelId="{3F59E4D7-6B2D-4FB5-A887-1B719E02DB76}" type="pres">
      <dgm:prSet presAssocID="{4EB65B68-7459-40D2-B75F-20552E8ED5A4}" presName="vert2" presStyleCnt="0"/>
      <dgm:spPr/>
    </dgm:pt>
    <dgm:pt modelId="{CC03A839-78F1-47DC-93AB-826420401247}" type="pres">
      <dgm:prSet presAssocID="{4EB65B68-7459-40D2-B75F-20552E8ED5A4}" presName="thinLine2b" presStyleLbl="callout" presStyleIdx="0" presStyleCnt="5"/>
      <dgm:spPr/>
    </dgm:pt>
    <dgm:pt modelId="{2194DDB9-ADA1-411B-B361-305C4710E5B9}" type="pres">
      <dgm:prSet presAssocID="{4EB65B68-7459-40D2-B75F-20552E8ED5A4}" presName="vertSpace2b" presStyleCnt="0"/>
      <dgm:spPr/>
    </dgm:pt>
    <dgm:pt modelId="{30D211B3-6CD6-42EF-927C-734802AB3F21}" type="pres">
      <dgm:prSet presAssocID="{3820CBE0-3C81-4C77-A3E8-CF5BEF674FAB}" presName="horz2" presStyleCnt="0"/>
      <dgm:spPr/>
    </dgm:pt>
    <dgm:pt modelId="{B27CEC6E-2DC6-4C31-81D0-D855416D6325}" type="pres">
      <dgm:prSet presAssocID="{3820CBE0-3C81-4C77-A3E8-CF5BEF674FAB}" presName="horzSpace2" presStyleCnt="0"/>
      <dgm:spPr/>
    </dgm:pt>
    <dgm:pt modelId="{CCB6A125-FB09-4E76-A589-10D938BAD039}" type="pres">
      <dgm:prSet presAssocID="{3820CBE0-3C81-4C77-A3E8-CF5BEF674FAB}" presName="tx2" presStyleLbl="revTx" presStyleIdx="2" presStyleCnt="6"/>
      <dgm:spPr/>
    </dgm:pt>
    <dgm:pt modelId="{8AF0DDC9-0A59-4BCC-8166-62B2F61404EB}" type="pres">
      <dgm:prSet presAssocID="{3820CBE0-3C81-4C77-A3E8-CF5BEF674FAB}" presName="vert2" presStyleCnt="0"/>
      <dgm:spPr/>
    </dgm:pt>
    <dgm:pt modelId="{2D0189CF-8038-4648-8FEC-483AF29F7473}" type="pres">
      <dgm:prSet presAssocID="{3820CBE0-3C81-4C77-A3E8-CF5BEF674FAB}" presName="thinLine2b" presStyleLbl="callout" presStyleIdx="1" presStyleCnt="5"/>
      <dgm:spPr/>
    </dgm:pt>
    <dgm:pt modelId="{96E94001-CB8D-4D7C-AF25-3D55D5080D08}" type="pres">
      <dgm:prSet presAssocID="{3820CBE0-3C81-4C77-A3E8-CF5BEF674FAB}" presName="vertSpace2b" presStyleCnt="0"/>
      <dgm:spPr/>
    </dgm:pt>
    <dgm:pt modelId="{760471FA-FC2C-40F6-8EA2-BF6980133D9F}" type="pres">
      <dgm:prSet presAssocID="{EF4989BE-2A5C-4370-BD37-785076E0FE1C}" presName="horz2" presStyleCnt="0"/>
      <dgm:spPr/>
    </dgm:pt>
    <dgm:pt modelId="{11FC6562-0081-4B28-83F8-7A29B2178F78}" type="pres">
      <dgm:prSet presAssocID="{EF4989BE-2A5C-4370-BD37-785076E0FE1C}" presName="horzSpace2" presStyleCnt="0"/>
      <dgm:spPr/>
    </dgm:pt>
    <dgm:pt modelId="{BC393E2B-5323-42D1-A118-9A0D1121D4AE}" type="pres">
      <dgm:prSet presAssocID="{EF4989BE-2A5C-4370-BD37-785076E0FE1C}" presName="tx2" presStyleLbl="revTx" presStyleIdx="3" presStyleCnt="6"/>
      <dgm:spPr/>
    </dgm:pt>
    <dgm:pt modelId="{664B1738-8265-4ECE-820E-569C4677A700}" type="pres">
      <dgm:prSet presAssocID="{EF4989BE-2A5C-4370-BD37-785076E0FE1C}" presName="vert2" presStyleCnt="0"/>
      <dgm:spPr/>
    </dgm:pt>
    <dgm:pt modelId="{64F4D443-B010-42C5-9926-41738BDA8AF9}" type="pres">
      <dgm:prSet presAssocID="{EF4989BE-2A5C-4370-BD37-785076E0FE1C}" presName="thinLine2b" presStyleLbl="callout" presStyleIdx="2" presStyleCnt="5"/>
      <dgm:spPr/>
    </dgm:pt>
    <dgm:pt modelId="{5B82439D-F1E8-403E-B5A2-289D7972E8F8}" type="pres">
      <dgm:prSet presAssocID="{EF4989BE-2A5C-4370-BD37-785076E0FE1C}" presName="vertSpace2b" presStyleCnt="0"/>
      <dgm:spPr/>
    </dgm:pt>
    <dgm:pt modelId="{B7AF6428-0A7A-4B6F-9DFC-2B42C866FAD7}" type="pres">
      <dgm:prSet presAssocID="{37BD08AC-3EA5-49E4-863B-F849D7B4AA93}" presName="horz2" presStyleCnt="0"/>
      <dgm:spPr/>
    </dgm:pt>
    <dgm:pt modelId="{78C21340-57DC-42E6-8A40-1C8DE20A6F5C}" type="pres">
      <dgm:prSet presAssocID="{37BD08AC-3EA5-49E4-863B-F849D7B4AA93}" presName="horzSpace2" presStyleCnt="0"/>
      <dgm:spPr/>
    </dgm:pt>
    <dgm:pt modelId="{90F7ECA9-74D7-4974-B983-C7ADAED089A9}" type="pres">
      <dgm:prSet presAssocID="{37BD08AC-3EA5-49E4-863B-F849D7B4AA93}" presName="tx2" presStyleLbl="revTx" presStyleIdx="4" presStyleCnt="6"/>
      <dgm:spPr/>
    </dgm:pt>
    <dgm:pt modelId="{9CBFFD37-EF0B-47CB-9B88-7C3ACEFBFB09}" type="pres">
      <dgm:prSet presAssocID="{37BD08AC-3EA5-49E4-863B-F849D7B4AA93}" presName="vert2" presStyleCnt="0"/>
      <dgm:spPr/>
    </dgm:pt>
    <dgm:pt modelId="{BA1F35EA-E9FC-46BE-B5E7-9F6465F22B18}" type="pres">
      <dgm:prSet presAssocID="{37BD08AC-3EA5-49E4-863B-F849D7B4AA93}" presName="thinLine2b" presStyleLbl="callout" presStyleIdx="3" presStyleCnt="5"/>
      <dgm:spPr/>
    </dgm:pt>
    <dgm:pt modelId="{9DA0D1EF-900A-4C3A-94E9-FCBD6855D7F9}" type="pres">
      <dgm:prSet presAssocID="{37BD08AC-3EA5-49E4-863B-F849D7B4AA93}" presName="vertSpace2b" presStyleCnt="0"/>
      <dgm:spPr/>
    </dgm:pt>
    <dgm:pt modelId="{7F98A3D3-7A97-4000-A75D-8574197B7D41}" type="pres">
      <dgm:prSet presAssocID="{EF1A5168-95A7-4071-86E4-854300FCA1DD}" presName="horz2" presStyleCnt="0"/>
      <dgm:spPr/>
    </dgm:pt>
    <dgm:pt modelId="{0F0BA8B7-6E51-4042-A701-38B05B8D7BEB}" type="pres">
      <dgm:prSet presAssocID="{EF1A5168-95A7-4071-86E4-854300FCA1DD}" presName="horzSpace2" presStyleCnt="0"/>
      <dgm:spPr/>
    </dgm:pt>
    <dgm:pt modelId="{AD323C7D-2918-46F1-A899-4E58E59C4537}" type="pres">
      <dgm:prSet presAssocID="{EF1A5168-95A7-4071-86E4-854300FCA1DD}" presName="tx2" presStyleLbl="revTx" presStyleIdx="5" presStyleCnt="6"/>
      <dgm:spPr/>
    </dgm:pt>
    <dgm:pt modelId="{DE120146-FDEA-439D-B91F-EAAFE5FF3360}" type="pres">
      <dgm:prSet presAssocID="{EF1A5168-95A7-4071-86E4-854300FCA1DD}" presName="vert2" presStyleCnt="0"/>
      <dgm:spPr/>
    </dgm:pt>
    <dgm:pt modelId="{2DB1C810-9613-4248-BF65-E38E4DA62B84}" type="pres">
      <dgm:prSet presAssocID="{EF1A5168-95A7-4071-86E4-854300FCA1DD}" presName="thinLine2b" presStyleLbl="callout" presStyleIdx="4" presStyleCnt="5"/>
      <dgm:spPr/>
    </dgm:pt>
    <dgm:pt modelId="{76DD5E45-B68D-4189-8938-C2C5AEA1D64C}" type="pres">
      <dgm:prSet presAssocID="{EF1A5168-95A7-4071-86E4-854300FCA1DD}" presName="vertSpace2b" presStyleCnt="0"/>
      <dgm:spPr/>
    </dgm:pt>
  </dgm:ptLst>
  <dgm:cxnLst>
    <dgm:cxn modelId="{38D23207-EF71-4BA0-8A00-9FC1847433B3}" type="presOf" srcId="{EF1A5168-95A7-4071-86E4-854300FCA1DD}" destId="{AD323C7D-2918-46F1-A899-4E58E59C4537}" srcOrd="0" destOrd="0" presId="urn:microsoft.com/office/officeart/2008/layout/LinedList"/>
    <dgm:cxn modelId="{8807412B-8883-400D-8A24-61BFF272FFEC}" srcId="{13EE00FD-7CC7-4B6A-8D77-E665C047B38E}" destId="{EF1A5168-95A7-4071-86E4-854300FCA1DD}" srcOrd="4" destOrd="0" parTransId="{39A3B38D-B36C-4C53-8B7C-9394096F2648}" sibTransId="{7BB4FE75-5C84-4568-8C77-3F58B63E18C8}"/>
    <dgm:cxn modelId="{54BF9F5E-D107-42D3-9E02-F38D5B57F85C}" srcId="{13EE00FD-7CC7-4B6A-8D77-E665C047B38E}" destId="{EF4989BE-2A5C-4370-BD37-785076E0FE1C}" srcOrd="2" destOrd="0" parTransId="{CB8D42CE-5264-463E-AB85-F48FECC1242B}" sibTransId="{4F6C9E33-88AB-440F-AE1C-72402359EB77}"/>
    <dgm:cxn modelId="{4C96B645-BBDC-4FAA-935D-F3C5BCB584AE}" type="presOf" srcId="{EF4989BE-2A5C-4370-BD37-785076E0FE1C}" destId="{BC393E2B-5323-42D1-A118-9A0D1121D4AE}" srcOrd="0" destOrd="0" presId="urn:microsoft.com/office/officeart/2008/layout/LinedList"/>
    <dgm:cxn modelId="{F42FF94E-AC8C-49B8-B462-8B75C4F6A55E}" type="presOf" srcId="{70DED43B-2234-4EB4-A147-9FAC90B1655F}" destId="{E7C0E853-0819-4B4E-96CF-2B2368B15413}" srcOrd="0" destOrd="0" presId="urn:microsoft.com/office/officeart/2008/layout/LinedList"/>
    <dgm:cxn modelId="{F6DA2853-F1EE-4D03-A071-AFC7B092C8A6}" type="presOf" srcId="{13EE00FD-7CC7-4B6A-8D77-E665C047B38E}" destId="{3D20A07E-6FCE-4B06-82EA-A7F46CE5DFE7}" srcOrd="0" destOrd="0" presId="urn:microsoft.com/office/officeart/2008/layout/LinedList"/>
    <dgm:cxn modelId="{76CD527B-7E70-4225-9399-6D04D166B384}" srcId="{70DED43B-2234-4EB4-A147-9FAC90B1655F}" destId="{13EE00FD-7CC7-4B6A-8D77-E665C047B38E}" srcOrd="0" destOrd="0" parTransId="{8A450A2B-8CE9-4044-8A2A-16209E2F063F}" sibTransId="{ED2E968E-6EC4-4F6D-BA7E-76B012AE57BC}"/>
    <dgm:cxn modelId="{32216D96-EC3E-44A2-9F6F-8A3F391A3A6D}" srcId="{13EE00FD-7CC7-4B6A-8D77-E665C047B38E}" destId="{3820CBE0-3C81-4C77-A3E8-CF5BEF674FAB}" srcOrd="1" destOrd="0" parTransId="{499669DB-FE9D-4E4B-9F50-125D7C04F066}" sibTransId="{60D94CD6-F90D-438C-BD39-AD266F0DC6E6}"/>
    <dgm:cxn modelId="{C44B3197-A03F-486E-B240-33ED05718C94}" type="presOf" srcId="{4EB65B68-7459-40D2-B75F-20552E8ED5A4}" destId="{F028D5EF-3260-4E14-ADAD-9046FA7F243D}" srcOrd="0" destOrd="0" presId="urn:microsoft.com/office/officeart/2008/layout/LinedList"/>
    <dgm:cxn modelId="{88DE49BB-FE53-47EC-9459-CA8BCCDF9073}" type="presOf" srcId="{3820CBE0-3C81-4C77-A3E8-CF5BEF674FAB}" destId="{CCB6A125-FB09-4E76-A589-10D938BAD039}" srcOrd="0" destOrd="0" presId="urn:microsoft.com/office/officeart/2008/layout/LinedList"/>
    <dgm:cxn modelId="{82D638CA-324D-4EB9-8460-6B03E7242552}" type="presOf" srcId="{37BD08AC-3EA5-49E4-863B-F849D7B4AA93}" destId="{90F7ECA9-74D7-4974-B983-C7ADAED089A9}" srcOrd="0" destOrd="0" presId="urn:microsoft.com/office/officeart/2008/layout/LinedList"/>
    <dgm:cxn modelId="{744AB2E2-81E4-4197-9108-152599F28475}" srcId="{13EE00FD-7CC7-4B6A-8D77-E665C047B38E}" destId="{4EB65B68-7459-40D2-B75F-20552E8ED5A4}" srcOrd="0" destOrd="0" parTransId="{9D6D4924-C1FD-46C7-9EEA-CE3A5D73EE71}" sibTransId="{E230F877-E323-4FCD-83FD-24A084CA136A}"/>
    <dgm:cxn modelId="{8380D7F4-F83A-4B9F-AEC3-DEE58B31B57E}" srcId="{13EE00FD-7CC7-4B6A-8D77-E665C047B38E}" destId="{37BD08AC-3EA5-49E4-863B-F849D7B4AA93}" srcOrd="3" destOrd="0" parTransId="{40E6EAEC-F67A-4AD5-8EBF-BF9E168954D3}" sibTransId="{C16BA71D-52DC-4EAE-8DEC-D31D2D4577C1}"/>
    <dgm:cxn modelId="{40830898-B8E4-4DD5-96D0-2AD2BD1E2D04}" type="presParOf" srcId="{E7C0E853-0819-4B4E-96CF-2B2368B15413}" destId="{779C199E-E280-4F3F-8DD9-C93E748372BB}" srcOrd="0" destOrd="0" presId="urn:microsoft.com/office/officeart/2008/layout/LinedList"/>
    <dgm:cxn modelId="{C1490F41-E6B3-4CA9-85C0-A7D587ACE7B6}" type="presParOf" srcId="{E7C0E853-0819-4B4E-96CF-2B2368B15413}" destId="{559F1B90-FF8F-4DCC-BE16-5FE6C4167047}" srcOrd="1" destOrd="0" presId="urn:microsoft.com/office/officeart/2008/layout/LinedList"/>
    <dgm:cxn modelId="{936AAA3E-6B90-44EC-9CC5-0CDBC37518F5}" type="presParOf" srcId="{559F1B90-FF8F-4DCC-BE16-5FE6C4167047}" destId="{3D20A07E-6FCE-4B06-82EA-A7F46CE5DFE7}" srcOrd="0" destOrd="0" presId="urn:microsoft.com/office/officeart/2008/layout/LinedList"/>
    <dgm:cxn modelId="{E97A8E76-C235-4372-93D9-8E4A48E15C2C}" type="presParOf" srcId="{559F1B90-FF8F-4DCC-BE16-5FE6C4167047}" destId="{7A3A794C-D5B0-448E-ACF7-E02F3DC49941}" srcOrd="1" destOrd="0" presId="urn:microsoft.com/office/officeart/2008/layout/LinedList"/>
    <dgm:cxn modelId="{3CAC54E4-679A-4881-AC6C-B38B4F99F4A2}" type="presParOf" srcId="{7A3A794C-D5B0-448E-ACF7-E02F3DC49941}" destId="{26C273F3-E126-4A01-8065-EB0646FCA7A9}" srcOrd="0" destOrd="0" presId="urn:microsoft.com/office/officeart/2008/layout/LinedList"/>
    <dgm:cxn modelId="{311C3857-B8E8-4C7C-97BD-D00D39E9E0D8}" type="presParOf" srcId="{7A3A794C-D5B0-448E-ACF7-E02F3DC49941}" destId="{45C12FE3-2420-49DB-9F5E-F52C01F183C4}" srcOrd="1" destOrd="0" presId="urn:microsoft.com/office/officeart/2008/layout/LinedList"/>
    <dgm:cxn modelId="{0C319595-414D-4CB1-AF3D-6F2B4A48809D}" type="presParOf" srcId="{45C12FE3-2420-49DB-9F5E-F52C01F183C4}" destId="{FFBCFE8C-6898-4BA0-9163-106B0243D613}" srcOrd="0" destOrd="0" presId="urn:microsoft.com/office/officeart/2008/layout/LinedList"/>
    <dgm:cxn modelId="{2504EFAB-9FD9-4E10-9711-A5F08A514DED}" type="presParOf" srcId="{45C12FE3-2420-49DB-9F5E-F52C01F183C4}" destId="{F028D5EF-3260-4E14-ADAD-9046FA7F243D}" srcOrd="1" destOrd="0" presId="urn:microsoft.com/office/officeart/2008/layout/LinedList"/>
    <dgm:cxn modelId="{D62E74D8-2434-48E3-A4AD-4EE7898D2888}" type="presParOf" srcId="{45C12FE3-2420-49DB-9F5E-F52C01F183C4}" destId="{3F59E4D7-6B2D-4FB5-A887-1B719E02DB76}" srcOrd="2" destOrd="0" presId="urn:microsoft.com/office/officeart/2008/layout/LinedList"/>
    <dgm:cxn modelId="{7B59A092-9660-4B09-8BFE-8FD337A97A9F}" type="presParOf" srcId="{7A3A794C-D5B0-448E-ACF7-E02F3DC49941}" destId="{CC03A839-78F1-47DC-93AB-826420401247}" srcOrd="2" destOrd="0" presId="urn:microsoft.com/office/officeart/2008/layout/LinedList"/>
    <dgm:cxn modelId="{09ABD27D-75D6-4A3F-97F1-05C2376861C4}" type="presParOf" srcId="{7A3A794C-D5B0-448E-ACF7-E02F3DC49941}" destId="{2194DDB9-ADA1-411B-B361-305C4710E5B9}" srcOrd="3" destOrd="0" presId="urn:microsoft.com/office/officeart/2008/layout/LinedList"/>
    <dgm:cxn modelId="{F48E4C57-6C8C-46CB-8BEC-1645F49C7D22}" type="presParOf" srcId="{7A3A794C-D5B0-448E-ACF7-E02F3DC49941}" destId="{30D211B3-6CD6-42EF-927C-734802AB3F21}" srcOrd="4" destOrd="0" presId="urn:microsoft.com/office/officeart/2008/layout/LinedList"/>
    <dgm:cxn modelId="{13448393-33AF-4BAD-8686-30E4AAA24D02}" type="presParOf" srcId="{30D211B3-6CD6-42EF-927C-734802AB3F21}" destId="{B27CEC6E-2DC6-4C31-81D0-D855416D6325}" srcOrd="0" destOrd="0" presId="urn:microsoft.com/office/officeart/2008/layout/LinedList"/>
    <dgm:cxn modelId="{00103B54-06E5-4793-B9BC-2B6F8A8278B7}" type="presParOf" srcId="{30D211B3-6CD6-42EF-927C-734802AB3F21}" destId="{CCB6A125-FB09-4E76-A589-10D938BAD039}" srcOrd="1" destOrd="0" presId="urn:microsoft.com/office/officeart/2008/layout/LinedList"/>
    <dgm:cxn modelId="{0FDDC87F-382C-47E8-8564-8DF7A5B6C97D}" type="presParOf" srcId="{30D211B3-6CD6-42EF-927C-734802AB3F21}" destId="{8AF0DDC9-0A59-4BCC-8166-62B2F61404EB}" srcOrd="2" destOrd="0" presId="urn:microsoft.com/office/officeart/2008/layout/LinedList"/>
    <dgm:cxn modelId="{804C3DE2-1B80-4010-91F8-5F3D76EDC231}" type="presParOf" srcId="{7A3A794C-D5B0-448E-ACF7-E02F3DC49941}" destId="{2D0189CF-8038-4648-8FEC-483AF29F7473}" srcOrd="5" destOrd="0" presId="urn:microsoft.com/office/officeart/2008/layout/LinedList"/>
    <dgm:cxn modelId="{B30350ED-7721-47A4-A000-2211097F3AD2}" type="presParOf" srcId="{7A3A794C-D5B0-448E-ACF7-E02F3DC49941}" destId="{96E94001-CB8D-4D7C-AF25-3D55D5080D08}" srcOrd="6" destOrd="0" presId="urn:microsoft.com/office/officeart/2008/layout/LinedList"/>
    <dgm:cxn modelId="{9E4D8C20-58F8-4A54-9C16-507D3267E0EC}" type="presParOf" srcId="{7A3A794C-D5B0-448E-ACF7-E02F3DC49941}" destId="{760471FA-FC2C-40F6-8EA2-BF6980133D9F}" srcOrd="7" destOrd="0" presId="urn:microsoft.com/office/officeart/2008/layout/LinedList"/>
    <dgm:cxn modelId="{C0F38108-B0BC-422D-80D3-14DBE993D0D2}" type="presParOf" srcId="{760471FA-FC2C-40F6-8EA2-BF6980133D9F}" destId="{11FC6562-0081-4B28-83F8-7A29B2178F78}" srcOrd="0" destOrd="0" presId="urn:microsoft.com/office/officeart/2008/layout/LinedList"/>
    <dgm:cxn modelId="{0012C71A-A9F5-49B7-8E56-CB77156716C4}" type="presParOf" srcId="{760471FA-FC2C-40F6-8EA2-BF6980133D9F}" destId="{BC393E2B-5323-42D1-A118-9A0D1121D4AE}" srcOrd="1" destOrd="0" presId="urn:microsoft.com/office/officeart/2008/layout/LinedList"/>
    <dgm:cxn modelId="{107EEEC8-9927-4042-B810-A9AAF0185455}" type="presParOf" srcId="{760471FA-FC2C-40F6-8EA2-BF6980133D9F}" destId="{664B1738-8265-4ECE-820E-569C4677A700}" srcOrd="2" destOrd="0" presId="urn:microsoft.com/office/officeart/2008/layout/LinedList"/>
    <dgm:cxn modelId="{0E8993CA-4A1C-4CA5-8216-F51A892BED56}" type="presParOf" srcId="{7A3A794C-D5B0-448E-ACF7-E02F3DC49941}" destId="{64F4D443-B010-42C5-9926-41738BDA8AF9}" srcOrd="8" destOrd="0" presId="urn:microsoft.com/office/officeart/2008/layout/LinedList"/>
    <dgm:cxn modelId="{E01A46AF-C926-42DE-AE72-981C4A661178}" type="presParOf" srcId="{7A3A794C-D5B0-448E-ACF7-E02F3DC49941}" destId="{5B82439D-F1E8-403E-B5A2-289D7972E8F8}" srcOrd="9" destOrd="0" presId="urn:microsoft.com/office/officeart/2008/layout/LinedList"/>
    <dgm:cxn modelId="{EEE2A1FD-301B-49E3-A073-14E2184F5963}" type="presParOf" srcId="{7A3A794C-D5B0-448E-ACF7-E02F3DC49941}" destId="{B7AF6428-0A7A-4B6F-9DFC-2B42C866FAD7}" srcOrd="10" destOrd="0" presId="urn:microsoft.com/office/officeart/2008/layout/LinedList"/>
    <dgm:cxn modelId="{87449BFC-CED5-4625-837E-0F6B158E35CF}" type="presParOf" srcId="{B7AF6428-0A7A-4B6F-9DFC-2B42C866FAD7}" destId="{78C21340-57DC-42E6-8A40-1C8DE20A6F5C}" srcOrd="0" destOrd="0" presId="urn:microsoft.com/office/officeart/2008/layout/LinedList"/>
    <dgm:cxn modelId="{84DCCF52-2E5C-406B-85F4-70FE8A4C4F38}" type="presParOf" srcId="{B7AF6428-0A7A-4B6F-9DFC-2B42C866FAD7}" destId="{90F7ECA9-74D7-4974-B983-C7ADAED089A9}" srcOrd="1" destOrd="0" presId="urn:microsoft.com/office/officeart/2008/layout/LinedList"/>
    <dgm:cxn modelId="{6F32351E-0C83-4F42-90EF-8AFA559071FF}" type="presParOf" srcId="{B7AF6428-0A7A-4B6F-9DFC-2B42C866FAD7}" destId="{9CBFFD37-EF0B-47CB-9B88-7C3ACEFBFB09}" srcOrd="2" destOrd="0" presId="urn:microsoft.com/office/officeart/2008/layout/LinedList"/>
    <dgm:cxn modelId="{00E69BD6-7AA2-4092-9566-0872454570E1}" type="presParOf" srcId="{7A3A794C-D5B0-448E-ACF7-E02F3DC49941}" destId="{BA1F35EA-E9FC-46BE-B5E7-9F6465F22B18}" srcOrd="11" destOrd="0" presId="urn:microsoft.com/office/officeart/2008/layout/LinedList"/>
    <dgm:cxn modelId="{EF74C64C-2ACE-4B2C-8DA3-30A102C17647}" type="presParOf" srcId="{7A3A794C-D5B0-448E-ACF7-E02F3DC49941}" destId="{9DA0D1EF-900A-4C3A-94E9-FCBD6855D7F9}" srcOrd="12" destOrd="0" presId="urn:microsoft.com/office/officeart/2008/layout/LinedList"/>
    <dgm:cxn modelId="{6945857B-0418-45E4-9ECE-6EBB6E39F63A}" type="presParOf" srcId="{7A3A794C-D5B0-448E-ACF7-E02F3DC49941}" destId="{7F98A3D3-7A97-4000-A75D-8574197B7D41}" srcOrd="13" destOrd="0" presId="urn:microsoft.com/office/officeart/2008/layout/LinedList"/>
    <dgm:cxn modelId="{62C14CF2-1366-4D5E-AFD1-C74D476CBDDA}" type="presParOf" srcId="{7F98A3D3-7A97-4000-A75D-8574197B7D41}" destId="{0F0BA8B7-6E51-4042-A701-38B05B8D7BEB}" srcOrd="0" destOrd="0" presId="urn:microsoft.com/office/officeart/2008/layout/LinedList"/>
    <dgm:cxn modelId="{B4B36C09-3E52-4285-BBB3-AC2E9D186C59}" type="presParOf" srcId="{7F98A3D3-7A97-4000-A75D-8574197B7D41}" destId="{AD323C7D-2918-46F1-A899-4E58E59C4537}" srcOrd="1" destOrd="0" presId="urn:microsoft.com/office/officeart/2008/layout/LinedList"/>
    <dgm:cxn modelId="{FD6D91A1-1F8D-430B-94F7-733AA056522D}" type="presParOf" srcId="{7F98A3D3-7A97-4000-A75D-8574197B7D41}" destId="{DE120146-FDEA-439D-B91F-EAAFE5FF3360}" srcOrd="2" destOrd="0" presId="urn:microsoft.com/office/officeart/2008/layout/LinedList"/>
    <dgm:cxn modelId="{48B9ECEE-C29E-4999-8EE7-4364C3EED669}" type="presParOf" srcId="{7A3A794C-D5B0-448E-ACF7-E02F3DC49941}" destId="{2DB1C810-9613-4248-BF65-E38E4DA62B84}" srcOrd="14" destOrd="0" presId="urn:microsoft.com/office/officeart/2008/layout/LinedList"/>
    <dgm:cxn modelId="{E8136260-F006-4DFF-8098-71C5ADF24F0C}" type="presParOf" srcId="{7A3A794C-D5B0-448E-ACF7-E02F3DC49941}" destId="{76DD5E45-B68D-4189-8938-C2C5AEA1D64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6163E-E848-4066-B308-15DB126FD0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0402CE-BEA1-4F5C-8D83-3F609711786F}">
      <dgm:prSet custT="1"/>
      <dgm:spPr/>
      <dgm:t>
        <a:bodyPr/>
        <a:lstStyle/>
        <a:p>
          <a:pPr rtl="0"/>
          <a:r>
            <a:rPr lang="en-US" sz="1600" noProof="0" dirty="0">
              <a:latin typeface="+mj-lt"/>
            </a:rPr>
            <a:t>INTEGRATED EDUCATIONAL HUBS WITH HIGH ACCESSIBILITY for fragile families in places without or weak services 0-3</a:t>
          </a:r>
          <a:endParaRPr lang="it-IT" sz="1600" noProof="0" dirty="0">
            <a:latin typeface="+mj-lt"/>
          </a:endParaRPr>
        </a:p>
      </dgm:t>
    </dgm:pt>
    <dgm:pt modelId="{C593A907-9D2A-4683-B899-AC3A777320EB}" type="parTrans" cxnId="{6D90D206-E7F6-4ECF-A864-235464B75D9F}">
      <dgm:prSet/>
      <dgm:spPr/>
      <dgm:t>
        <a:bodyPr/>
        <a:lstStyle/>
        <a:p>
          <a:endParaRPr lang="en-US" sz="1600">
            <a:latin typeface="+mj-lt"/>
          </a:endParaRPr>
        </a:p>
      </dgm:t>
    </dgm:pt>
    <dgm:pt modelId="{88239F31-5FF3-4607-B23B-FA31463505F7}" type="sibTrans" cxnId="{6D90D206-E7F6-4ECF-A864-235464B75D9F}">
      <dgm:prSet/>
      <dgm:spPr/>
      <dgm:t>
        <a:bodyPr/>
        <a:lstStyle/>
        <a:p>
          <a:endParaRPr lang="en-US" sz="1600">
            <a:latin typeface="+mj-lt"/>
          </a:endParaRPr>
        </a:p>
      </dgm:t>
    </dgm:pt>
    <dgm:pt modelId="{73C6CF33-D43C-41F1-BE77-B6DF56835E82}">
      <dgm:prSet custT="1"/>
      <dgm:spPr/>
      <dgm:t>
        <a:bodyPr/>
        <a:lstStyle/>
        <a:p>
          <a:r>
            <a:rPr lang="it-IT" sz="1600" dirty="0">
              <a:latin typeface="+mj-lt"/>
            </a:rPr>
            <a:t>MULTI-DISCIPLINARY TEAMS</a:t>
          </a:r>
        </a:p>
      </dgm:t>
    </dgm:pt>
    <dgm:pt modelId="{781765C1-6BF6-4BA9-BE84-02092F804BB2}" type="parTrans" cxnId="{98A196EC-9124-40A2-B496-AED9698BA1EF}">
      <dgm:prSet/>
      <dgm:spPr/>
      <dgm:t>
        <a:bodyPr/>
        <a:lstStyle/>
        <a:p>
          <a:endParaRPr lang="it-IT" sz="1600">
            <a:latin typeface="+mj-lt"/>
          </a:endParaRPr>
        </a:p>
      </dgm:t>
    </dgm:pt>
    <dgm:pt modelId="{AEBA2E0F-1455-4183-B8EA-FCD84FD70646}" type="sibTrans" cxnId="{98A196EC-9124-40A2-B496-AED9698BA1EF}">
      <dgm:prSet/>
      <dgm:spPr/>
      <dgm:t>
        <a:bodyPr/>
        <a:lstStyle/>
        <a:p>
          <a:endParaRPr lang="it-IT" sz="1600">
            <a:latin typeface="+mj-lt"/>
          </a:endParaRPr>
        </a:p>
      </dgm:t>
    </dgm:pt>
    <dgm:pt modelId="{F0E6724E-19BB-4698-8524-06C0DB2F6210}">
      <dgm:prSet custT="1"/>
      <dgm:spPr/>
      <dgm:t>
        <a:bodyPr/>
        <a:lstStyle/>
        <a:p>
          <a:r>
            <a:rPr lang="en-US" sz="1600" dirty="0">
              <a:latin typeface="+mj-lt"/>
            </a:rPr>
            <a:t>LOCATED IN KINDERGARTENS, to give continuity to the educational experience 0-3 and 3-6 years</a:t>
          </a:r>
          <a:endParaRPr lang="it-IT" sz="1600" dirty="0">
            <a:latin typeface="+mj-lt"/>
          </a:endParaRPr>
        </a:p>
      </dgm:t>
    </dgm:pt>
    <dgm:pt modelId="{89C1D5CB-3698-49B0-9F64-CADD8711D0D8}" type="parTrans" cxnId="{CAF33F15-1A9D-421D-890A-05A53F0D4F98}">
      <dgm:prSet/>
      <dgm:spPr/>
      <dgm:t>
        <a:bodyPr/>
        <a:lstStyle/>
        <a:p>
          <a:endParaRPr lang="it-IT" sz="1600">
            <a:latin typeface="+mj-lt"/>
          </a:endParaRPr>
        </a:p>
      </dgm:t>
    </dgm:pt>
    <dgm:pt modelId="{0C2BAFCB-76CD-4FE6-9920-3138703EFDC5}" type="sibTrans" cxnId="{CAF33F15-1A9D-421D-890A-05A53F0D4F98}">
      <dgm:prSet/>
      <dgm:spPr/>
      <dgm:t>
        <a:bodyPr/>
        <a:lstStyle/>
        <a:p>
          <a:endParaRPr lang="it-IT" sz="1600">
            <a:latin typeface="+mj-lt"/>
          </a:endParaRPr>
        </a:p>
      </dgm:t>
    </dgm:pt>
    <dgm:pt modelId="{84076E17-2356-486E-9466-3A60D581590C}">
      <dgm:prSet custT="1"/>
      <dgm:spPr/>
      <dgm:t>
        <a:bodyPr/>
        <a:lstStyle/>
        <a:p>
          <a:r>
            <a:rPr lang="en-US" sz="1600" dirty="0">
              <a:latin typeface="+mj-lt"/>
            </a:rPr>
            <a:t>NETWORKING with actors from the educational, health and social context – </a:t>
          </a:r>
          <a:r>
            <a:rPr lang="it-IT" sz="1600" dirty="0">
              <a:latin typeface="+mj-lt"/>
            </a:rPr>
            <a:t>PROMOTE CROSS-SECTORAL COLLABORATION</a:t>
          </a:r>
        </a:p>
      </dgm:t>
    </dgm:pt>
    <dgm:pt modelId="{1CFFD34D-F5E0-4229-8C07-37DCEFAF9585}" type="parTrans" cxnId="{8447A43F-508A-421C-AEDE-FFD256B18D3D}">
      <dgm:prSet/>
      <dgm:spPr/>
      <dgm:t>
        <a:bodyPr/>
        <a:lstStyle/>
        <a:p>
          <a:endParaRPr lang="it-IT" sz="1600">
            <a:latin typeface="+mj-lt"/>
          </a:endParaRPr>
        </a:p>
      </dgm:t>
    </dgm:pt>
    <dgm:pt modelId="{0F0D8698-4AC3-4E13-A6CF-EF24624F5701}" type="sibTrans" cxnId="{8447A43F-508A-421C-AEDE-FFD256B18D3D}">
      <dgm:prSet/>
      <dgm:spPr/>
      <dgm:t>
        <a:bodyPr/>
        <a:lstStyle/>
        <a:p>
          <a:endParaRPr lang="it-IT" sz="1600">
            <a:latin typeface="+mj-lt"/>
          </a:endParaRPr>
        </a:p>
      </dgm:t>
    </dgm:pt>
    <dgm:pt modelId="{0F247B31-BBA6-493D-8417-850DB52C583C}">
      <dgm:prSet custT="1"/>
      <dgm:spPr/>
      <dgm:t>
        <a:bodyPr/>
        <a:lstStyle/>
        <a:p>
          <a:r>
            <a:rPr lang="en-US" sz="1600" dirty="0">
              <a:latin typeface="+mj-lt"/>
            </a:rPr>
            <a:t>SPECIALIZED TRAINING SPACES for operators, educators and teachers</a:t>
          </a:r>
          <a:endParaRPr lang="it-IT" sz="1600" dirty="0">
            <a:latin typeface="+mj-lt"/>
          </a:endParaRPr>
        </a:p>
      </dgm:t>
    </dgm:pt>
    <dgm:pt modelId="{73AB5CE7-0112-411E-A2A2-0FA768FE7D6D}" type="parTrans" cxnId="{FDB28C91-56D1-4100-A52B-970249656272}">
      <dgm:prSet/>
      <dgm:spPr/>
      <dgm:t>
        <a:bodyPr/>
        <a:lstStyle/>
        <a:p>
          <a:endParaRPr lang="it-IT" sz="1600">
            <a:latin typeface="+mj-lt"/>
          </a:endParaRPr>
        </a:p>
      </dgm:t>
    </dgm:pt>
    <dgm:pt modelId="{53CE6180-36B1-469D-93B3-0A1514B5FC57}" type="sibTrans" cxnId="{FDB28C91-56D1-4100-A52B-970249656272}">
      <dgm:prSet/>
      <dgm:spPr/>
      <dgm:t>
        <a:bodyPr/>
        <a:lstStyle/>
        <a:p>
          <a:endParaRPr lang="it-IT" sz="1600">
            <a:latin typeface="+mj-lt"/>
          </a:endParaRPr>
        </a:p>
      </dgm:t>
    </dgm:pt>
    <dgm:pt modelId="{44E5CDCB-4AB3-4D89-9611-90E38EBA80D4}" type="pres">
      <dgm:prSet presAssocID="{6FA6163E-E848-4066-B308-15DB126FD041}" presName="linear" presStyleCnt="0">
        <dgm:presLayoutVars>
          <dgm:dir/>
          <dgm:animLvl val="lvl"/>
          <dgm:resizeHandles val="exact"/>
        </dgm:presLayoutVars>
      </dgm:prSet>
      <dgm:spPr/>
    </dgm:pt>
    <dgm:pt modelId="{3842E0C3-AEAD-4DA1-AD0C-798A47293C54}" type="pres">
      <dgm:prSet presAssocID="{C20402CE-BEA1-4F5C-8D83-3F609711786F}" presName="parentLin" presStyleCnt="0"/>
      <dgm:spPr/>
    </dgm:pt>
    <dgm:pt modelId="{C1D1AE2B-99EC-419A-AD6C-1E3413D0A591}" type="pres">
      <dgm:prSet presAssocID="{C20402CE-BEA1-4F5C-8D83-3F609711786F}" presName="parentLeftMargin" presStyleLbl="node1" presStyleIdx="0" presStyleCnt="5"/>
      <dgm:spPr/>
    </dgm:pt>
    <dgm:pt modelId="{074B1AB0-2F6F-41AA-B042-02CBBC3C0E96}" type="pres">
      <dgm:prSet presAssocID="{C20402CE-BEA1-4F5C-8D83-3F609711786F}" presName="parentText" presStyleLbl="node1" presStyleIdx="0" presStyleCnt="5" custScaleY="193700" custLinFactNeighborX="-2322" custLinFactNeighborY="15400">
        <dgm:presLayoutVars>
          <dgm:chMax val="0"/>
          <dgm:bulletEnabled val="1"/>
        </dgm:presLayoutVars>
      </dgm:prSet>
      <dgm:spPr/>
    </dgm:pt>
    <dgm:pt modelId="{00E7830E-2479-438A-B9A1-21660B21F06A}" type="pres">
      <dgm:prSet presAssocID="{C20402CE-BEA1-4F5C-8D83-3F609711786F}" presName="negativeSpace" presStyleCnt="0"/>
      <dgm:spPr/>
    </dgm:pt>
    <dgm:pt modelId="{84172121-8F3F-4918-BA1D-F65D3D4EF82D}" type="pres">
      <dgm:prSet presAssocID="{C20402CE-BEA1-4F5C-8D83-3F609711786F}" presName="childText" presStyleLbl="conFgAcc1" presStyleIdx="0" presStyleCnt="5" custLinFactY="5462" custLinFactNeighborX="-480" custLinFactNeighborY="100000">
        <dgm:presLayoutVars>
          <dgm:bulletEnabled val="1"/>
        </dgm:presLayoutVars>
      </dgm:prSet>
      <dgm:spPr/>
    </dgm:pt>
    <dgm:pt modelId="{AFC5A971-C17E-411F-BD0C-0FA920D20616}" type="pres">
      <dgm:prSet presAssocID="{88239F31-5FF3-4607-B23B-FA31463505F7}" presName="spaceBetweenRectangles" presStyleCnt="0"/>
      <dgm:spPr/>
    </dgm:pt>
    <dgm:pt modelId="{25F0DED7-32EB-4166-A0A0-855B32964F5D}" type="pres">
      <dgm:prSet presAssocID="{F0E6724E-19BB-4698-8524-06C0DB2F6210}" presName="parentLin" presStyleCnt="0"/>
      <dgm:spPr/>
    </dgm:pt>
    <dgm:pt modelId="{9E561B13-D918-4A71-8507-1A612BF1AE85}" type="pres">
      <dgm:prSet presAssocID="{F0E6724E-19BB-4698-8524-06C0DB2F6210}" presName="parentLeftMargin" presStyleLbl="node1" presStyleIdx="0" presStyleCnt="5"/>
      <dgm:spPr/>
    </dgm:pt>
    <dgm:pt modelId="{E2F9E947-1436-4874-9B4F-7A01A3113B03}" type="pres">
      <dgm:prSet presAssocID="{F0E6724E-19BB-4698-8524-06C0DB2F6210}" presName="parentText" presStyleLbl="node1" presStyleIdx="1" presStyleCnt="5" custScaleY="143792" custLinFactNeighborX="-2322" custLinFactNeighborY="1558">
        <dgm:presLayoutVars>
          <dgm:chMax val="0"/>
          <dgm:bulletEnabled val="1"/>
        </dgm:presLayoutVars>
      </dgm:prSet>
      <dgm:spPr/>
    </dgm:pt>
    <dgm:pt modelId="{9A20A9D3-A5E7-474D-A744-986072F68CC5}" type="pres">
      <dgm:prSet presAssocID="{F0E6724E-19BB-4698-8524-06C0DB2F6210}" presName="negativeSpace" presStyleCnt="0"/>
      <dgm:spPr/>
    </dgm:pt>
    <dgm:pt modelId="{4213462B-D1B4-4B42-952E-888E86012308}" type="pres">
      <dgm:prSet presAssocID="{F0E6724E-19BB-4698-8524-06C0DB2F6210}" presName="childText" presStyleLbl="conFgAcc1" presStyleIdx="1" presStyleCnt="5">
        <dgm:presLayoutVars>
          <dgm:bulletEnabled val="1"/>
        </dgm:presLayoutVars>
      </dgm:prSet>
      <dgm:spPr/>
    </dgm:pt>
    <dgm:pt modelId="{CBFD8063-38B1-40AB-B848-F34F99B2B609}" type="pres">
      <dgm:prSet presAssocID="{0C2BAFCB-76CD-4FE6-9920-3138703EFDC5}" presName="spaceBetweenRectangles" presStyleCnt="0"/>
      <dgm:spPr/>
    </dgm:pt>
    <dgm:pt modelId="{F381C3FD-BF49-4736-93F9-A17E76AEDE05}" type="pres">
      <dgm:prSet presAssocID="{73C6CF33-D43C-41F1-BE77-B6DF56835E82}" presName="parentLin" presStyleCnt="0"/>
      <dgm:spPr/>
    </dgm:pt>
    <dgm:pt modelId="{877A5D3F-EAE0-482A-9F62-D0C94EBCD352}" type="pres">
      <dgm:prSet presAssocID="{73C6CF33-D43C-41F1-BE77-B6DF56835E82}" presName="parentLeftMargin" presStyleLbl="node1" presStyleIdx="1" presStyleCnt="5"/>
      <dgm:spPr/>
    </dgm:pt>
    <dgm:pt modelId="{4BECF97D-478B-42E6-9D84-756FC48E2BD5}" type="pres">
      <dgm:prSet presAssocID="{73C6CF33-D43C-41F1-BE77-B6DF56835E82}" presName="parentText" presStyleLbl="node1" presStyleIdx="2" presStyleCnt="5" custLinFactNeighborX="-2322" custLinFactNeighborY="-14686">
        <dgm:presLayoutVars>
          <dgm:chMax val="0"/>
          <dgm:bulletEnabled val="1"/>
        </dgm:presLayoutVars>
      </dgm:prSet>
      <dgm:spPr/>
    </dgm:pt>
    <dgm:pt modelId="{4A90251F-EA78-4ABD-94E1-47AF582976DF}" type="pres">
      <dgm:prSet presAssocID="{73C6CF33-D43C-41F1-BE77-B6DF56835E82}" presName="negativeSpace" presStyleCnt="0"/>
      <dgm:spPr/>
    </dgm:pt>
    <dgm:pt modelId="{454B9CC8-98CF-4D50-8FA3-296D6CD66423}" type="pres">
      <dgm:prSet presAssocID="{73C6CF33-D43C-41F1-BE77-B6DF56835E82}" presName="childText" presStyleLbl="conFgAcc1" presStyleIdx="2" presStyleCnt="5">
        <dgm:presLayoutVars>
          <dgm:bulletEnabled val="1"/>
        </dgm:presLayoutVars>
      </dgm:prSet>
      <dgm:spPr/>
    </dgm:pt>
    <dgm:pt modelId="{A14D06B6-FBE4-4579-85F5-82E09D54D95D}" type="pres">
      <dgm:prSet presAssocID="{AEBA2E0F-1455-4183-B8EA-FCD84FD70646}" presName="spaceBetweenRectangles" presStyleCnt="0"/>
      <dgm:spPr/>
    </dgm:pt>
    <dgm:pt modelId="{FFE3D72E-29F9-4F70-A068-E634CE7FDDE4}" type="pres">
      <dgm:prSet presAssocID="{84076E17-2356-486E-9466-3A60D581590C}" presName="parentLin" presStyleCnt="0"/>
      <dgm:spPr/>
    </dgm:pt>
    <dgm:pt modelId="{75620A39-447C-43BC-9B6D-5ABADBF735FD}" type="pres">
      <dgm:prSet presAssocID="{84076E17-2356-486E-9466-3A60D581590C}" presName="parentLeftMargin" presStyleLbl="node1" presStyleIdx="2" presStyleCnt="5"/>
      <dgm:spPr/>
    </dgm:pt>
    <dgm:pt modelId="{0D9AF266-67B0-4AE3-994A-21282236BFB7}" type="pres">
      <dgm:prSet presAssocID="{84076E17-2356-486E-9466-3A60D581590C}" presName="parentText" presStyleLbl="node1" presStyleIdx="3" presStyleCnt="5" custScaleY="239822" custLinFactNeighborX="-6195" custLinFactNeighborY="-36178">
        <dgm:presLayoutVars>
          <dgm:chMax val="0"/>
          <dgm:bulletEnabled val="1"/>
        </dgm:presLayoutVars>
      </dgm:prSet>
      <dgm:spPr/>
    </dgm:pt>
    <dgm:pt modelId="{923985FB-BA72-4B38-89DD-FA72D7C9C2F8}" type="pres">
      <dgm:prSet presAssocID="{84076E17-2356-486E-9466-3A60D581590C}" presName="negativeSpace" presStyleCnt="0"/>
      <dgm:spPr/>
    </dgm:pt>
    <dgm:pt modelId="{9E7FB734-5118-4F6F-807C-1A0B2E9B17BE}" type="pres">
      <dgm:prSet presAssocID="{84076E17-2356-486E-9466-3A60D581590C}" presName="childText" presStyleLbl="conFgAcc1" presStyleIdx="3" presStyleCnt="5">
        <dgm:presLayoutVars>
          <dgm:bulletEnabled val="1"/>
        </dgm:presLayoutVars>
      </dgm:prSet>
      <dgm:spPr/>
    </dgm:pt>
    <dgm:pt modelId="{22B9170D-80E9-41F3-936C-50C4CE263857}" type="pres">
      <dgm:prSet presAssocID="{0F0D8698-4AC3-4E13-A6CF-EF24624F5701}" presName="spaceBetweenRectangles" presStyleCnt="0"/>
      <dgm:spPr/>
    </dgm:pt>
    <dgm:pt modelId="{365149B6-DF57-4FF6-A6AD-1F4B0C7E3DE9}" type="pres">
      <dgm:prSet presAssocID="{0F247B31-BBA6-493D-8417-850DB52C583C}" presName="parentLin" presStyleCnt="0"/>
      <dgm:spPr/>
    </dgm:pt>
    <dgm:pt modelId="{933CA6A9-0F46-4A96-B02E-A512F96671E9}" type="pres">
      <dgm:prSet presAssocID="{0F247B31-BBA6-493D-8417-850DB52C583C}" presName="parentLeftMargin" presStyleLbl="node1" presStyleIdx="3" presStyleCnt="5"/>
      <dgm:spPr/>
    </dgm:pt>
    <dgm:pt modelId="{EDA1AF17-B6CD-44F5-8B94-7B9BC0475114}" type="pres">
      <dgm:prSet presAssocID="{0F247B31-BBA6-493D-8417-850DB52C583C}" presName="parentText" presStyleLbl="node1" presStyleIdx="4" presStyleCnt="5" custScaleY="150337" custLinFactNeighborX="-5510" custLinFactNeighborY="-48682">
        <dgm:presLayoutVars>
          <dgm:chMax val="0"/>
          <dgm:bulletEnabled val="1"/>
        </dgm:presLayoutVars>
      </dgm:prSet>
      <dgm:spPr/>
    </dgm:pt>
    <dgm:pt modelId="{0B92C2FF-0D5C-452F-95F5-2B8ED4854336}" type="pres">
      <dgm:prSet presAssocID="{0F247B31-BBA6-493D-8417-850DB52C583C}" presName="negativeSpace" presStyleCnt="0"/>
      <dgm:spPr/>
    </dgm:pt>
    <dgm:pt modelId="{B39E1F0B-0908-4397-9828-172D279A7FD1}" type="pres">
      <dgm:prSet presAssocID="{0F247B31-BBA6-493D-8417-850DB52C583C}" presName="childText" presStyleLbl="conFgAcc1" presStyleIdx="4" presStyleCnt="5">
        <dgm:presLayoutVars>
          <dgm:bulletEnabled val="1"/>
        </dgm:presLayoutVars>
      </dgm:prSet>
      <dgm:spPr/>
    </dgm:pt>
  </dgm:ptLst>
  <dgm:cxnLst>
    <dgm:cxn modelId="{6D90D206-E7F6-4ECF-A864-235464B75D9F}" srcId="{6FA6163E-E848-4066-B308-15DB126FD041}" destId="{C20402CE-BEA1-4F5C-8D83-3F609711786F}" srcOrd="0" destOrd="0" parTransId="{C593A907-9D2A-4683-B899-AC3A777320EB}" sibTransId="{88239F31-5FF3-4607-B23B-FA31463505F7}"/>
    <dgm:cxn modelId="{F085520E-8252-4A2A-B42D-C3872850E689}" type="presOf" srcId="{84076E17-2356-486E-9466-3A60D581590C}" destId="{0D9AF266-67B0-4AE3-994A-21282236BFB7}" srcOrd="1" destOrd="0" presId="urn:microsoft.com/office/officeart/2005/8/layout/list1"/>
    <dgm:cxn modelId="{E04F8B0E-7F2F-4970-AC2E-2B0A493BA04A}" type="presOf" srcId="{C20402CE-BEA1-4F5C-8D83-3F609711786F}" destId="{C1D1AE2B-99EC-419A-AD6C-1E3413D0A591}" srcOrd="0" destOrd="0" presId="urn:microsoft.com/office/officeart/2005/8/layout/list1"/>
    <dgm:cxn modelId="{CAF33F15-1A9D-421D-890A-05A53F0D4F98}" srcId="{6FA6163E-E848-4066-B308-15DB126FD041}" destId="{F0E6724E-19BB-4698-8524-06C0DB2F6210}" srcOrd="1" destOrd="0" parTransId="{89C1D5CB-3698-49B0-9F64-CADD8711D0D8}" sibTransId="{0C2BAFCB-76CD-4FE6-9920-3138703EFDC5}"/>
    <dgm:cxn modelId="{8447A43F-508A-421C-AEDE-FFD256B18D3D}" srcId="{6FA6163E-E848-4066-B308-15DB126FD041}" destId="{84076E17-2356-486E-9466-3A60D581590C}" srcOrd="3" destOrd="0" parTransId="{1CFFD34D-F5E0-4229-8C07-37DCEFAF9585}" sibTransId="{0F0D8698-4AC3-4E13-A6CF-EF24624F5701}"/>
    <dgm:cxn modelId="{87126B47-692B-4ACE-B224-7DC13DB3B309}" type="presOf" srcId="{0F247B31-BBA6-493D-8417-850DB52C583C}" destId="{EDA1AF17-B6CD-44F5-8B94-7B9BC0475114}" srcOrd="1" destOrd="0" presId="urn:microsoft.com/office/officeart/2005/8/layout/list1"/>
    <dgm:cxn modelId="{FDB28C91-56D1-4100-A52B-970249656272}" srcId="{6FA6163E-E848-4066-B308-15DB126FD041}" destId="{0F247B31-BBA6-493D-8417-850DB52C583C}" srcOrd="4" destOrd="0" parTransId="{73AB5CE7-0112-411E-A2A2-0FA768FE7D6D}" sibTransId="{53CE6180-36B1-469D-93B3-0A1514B5FC57}"/>
    <dgm:cxn modelId="{4F26BF96-BF5C-469B-AEB6-9E09EC393EF0}" type="presOf" srcId="{73C6CF33-D43C-41F1-BE77-B6DF56835E82}" destId="{877A5D3F-EAE0-482A-9F62-D0C94EBCD352}" srcOrd="0" destOrd="0" presId="urn:microsoft.com/office/officeart/2005/8/layout/list1"/>
    <dgm:cxn modelId="{AD09E3AA-CF2D-4817-ADF3-DDF7EF60EA6F}" type="presOf" srcId="{C20402CE-BEA1-4F5C-8D83-3F609711786F}" destId="{074B1AB0-2F6F-41AA-B042-02CBBC3C0E96}" srcOrd="1" destOrd="0" presId="urn:microsoft.com/office/officeart/2005/8/layout/list1"/>
    <dgm:cxn modelId="{6DCCECCD-50DE-42F4-A536-C39E4B1348B6}" type="presOf" srcId="{F0E6724E-19BB-4698-8524-06C0DB2F6210}" destId="{9E561B13-D918-4A71-8507-1A612BF1AE85}" srcOrd="0" destOrd="0" presId="urn:microsoft.com/office/officeart/2005/8/layout/list1"/>
    <dgm:cxn modelId="{0BC9D3DE-8424-4EFF-ACFA-95530A89818A}" type="presOf" srcId="{0F247B31-BBA6-493D-8417-850DB52C583C}" destId="{933CA6A9-0F46-4A96-B02E-A512F96671E9}" srcOrd="0" destOrd="0" presId="urn:microsoft.com/office/officeart/2005/8/layout/list1"/>
    <dgm:cxn modelId="{8FBE10DF-5E26-49BD-964A-1A7535511237}" type="presOf" srcId="{73C6CF33-D43C-41F1-BE77-B6DF56835E82}" destId="{4BECF97D-478B-42E6-9D84-756FC48E2BD5}" srcOrd="1" destOrd="0" presId="urn:microsoft.com/office/officeart/2005/8/layout/list1"/>
    <dgm:cxn modelId="{8B3671E6-77B5-4D1A-B2D9-C94D7AC03402}" type="presOf" srcId="{6FA6163E-E848-4066-B308-15DB126FD041}" destId="{44E5CDCB-4AB3-4D89-9611-90E38EBA80D4}" srcOrd="0" destOrd="0" presId="urn:microsoft.com/office/officeart/2005/8/layout/list1"/>
    <dgm:cxn modelId="{98A196EC-9124-40A2-B496-AED9698BA1EF}" srcId="{6FA6163E-E848-4066-B308-15DB126FD041}" destId="{73C6CF33-D43C-41F1-BE77-B6DF56835E82}" srcOrd="2" destOrd="0" parTransId="{781765C1-6BF6-4BA9-BE84-02092F804BB2}" sibTransId="{AEBA2E0F-1455-4183-B8EA-FCD84FD70646}"/>
    <dgm:cxn modelId="{A2FD11F0-0C3C-46A9-BBFF-8BB19AC4900D}" type="presOf" srcId="{84076E17-2356-486E-9466-3A60D581590C}" destId="{75620A39-447C-43BC-9B6D-5ABADBF735FD}" srcOrd="0" destOrd="0" presId="urn:microsoft.com/office/officeart/2005/8/layout/list1"/>
    <dgm:cxn modelId="{583BD1F2-75A2-46B5-9FB2-EB8689884844}" type="presOf" srcId="{F0E6724E-19BB-4698-8524-06C0DB2F6210}" destId="{E2F9E947-1436-4874-9B4F-7A01A3113B03}" srcOrd="1" destOrd="0" presId="urn:microsoft.com/office/officeart/2005/8/layout/list1"/>
    <dgm:cxn modelId="{AE4AD6B1-D46F-4DAE-9267-D4E725E5BD4A}" type="presParOf" srcId="{44E5CDCB-4AB3-4D89-9611-90E38EBA80D4}" destId="{3842E0C3-AEAD-4DA1-AD0C-798A47293C54}" srcOrd="0" destOrd="0" presId="urn:microsoft.com/office/officeart/2005/8/layout/list1"/>
    <dgm:cxn modelId="{4064CA06-C1DA-436A-BE1C-05CD69E829A7}" type="presParOf" srcId="{3842E0C3-AEAD-4DA1-AD0C-798A47293C54}" destId="{C1D1AE2B-99EC-419A-AD6C-1E3413D0A591}" srcOrd="0" destOrd="0" presId="urn:microsoft.com/office/officeart/2005/8/layout/list1"/>
    <dgm:cxn modelId="{A4D016BE-8BDD-4393-9DFE-D2865551F50F}" type="presParOf" srcId="{3842E0C3-AEAD-4DA1-AD0C-798A47293C54}" destId="{074B1AB0-2F6F-41AA-B042-02CBBC3C0E96}" srcOrd="1" destOrd="0" presId="urn:microsoft.com/office/officeart/2005/8/layout/list1"/>
    <dgm:cxn modelId="{47EA06E1-A4D6-4D79-B810-8EADBD2E6311}" type="presParOf" srcId="{44E5CDCB-4AB3-4D89-9611-90E38EBA80D4}" destId="{00E7830E-2479-438A-B9A1-21660B21F06A}" srcOrd="1" destOrd="0" presId="urn:microsoft.com/office/officeart/2005/8/layout/list1"/>
    <dgm:cxn modelId="{E26EB6D4-3B10-4A56-BC6A-50933B2FCDC4}" type="presParOf" srcId="{44E5CDCB-4AB3-4D89-9611-90E38EBA80D4}" destId="{84172121-8F3F-4918-BA1D-F65D3D4EF82D}" srcOrd="2" destOrd="0" presId="urn:microsoft.com/office/officeart/2005/8/layout/list1"/>
    <dgm:cxn modelId="{4D1D932B-BBB4-4DEB-BC2F-BC81084F07C2}" type="presParOf" srcId="{44E5CDCB-4AB3-4D89-9611-90E38EBA80D4}" destId="{AFC5A971-C17E-411F-BD0C-0FA920D20616}" srcOrd="3" destOrd="0" presId="urn:microsoft.com/office/officeart/2005/8/layout/list1"/>
    <dgm:cxn modelId="{BD593BB0-BDB3-4481-918D-B03C7FD0AF27}" type="presParOf" srcId="{44E5CDCB-4AB3-4D89-9611-90E38EBA80D4}" destId="{25F0DED7-32EB-4166-A0A0-855B32964F5D}" srcOrd="4" destOrd="0" presId="urn:microsoft.com/office/officeart/2005/8/layout/list1"/>
    <dgm:cxn modelId="{C5206B02-0333-45A9-872B-F93CCE1603F9}" type="presParOf" srcId="{25F0DED7-32EB-4166-A0A0-855B32964F5D}" destId="{9E561B13-D918-4A71-8507-1A612BF1AE85}" srcOrd="0" destOrd="0" presId="urn:microsoft.com/office/officeart/2005/8/layout/list1"/>
    <dgm:cxn modelId="{512B0CDA-009F-4E6C-87BF-4DBA95B31EBF}" type="presParOf" srcId="{25F0DED7-32EB-4166-A0A0-855B32964F5D}" destId="{E2F9E947-1436-4874-9B4F-7A01A3113B03}" srcOrd="1" destOrd="0" presId="urn:microsoft.com/office/officeart/2005/8/layout/list1"/>
    <dgm:cxn modelId="{8FF6F8A8-DE62-44B3-A01A-96EC90C75481}" type="presParOf" srcId="{44E5CDCB-4AB3-4D89-9611-90E38EBA80D4}" destId="{9A20A9D3-A5E7-474D-A744-986072F68CC5}" srcOrd="5" destOrd="0" presId="urn:microsoft.com/office/officeart/2005/8/layout/list1"/>
    <dgm:cxn modelId="{60A5D547-72C8-48F4-89C8-DC1EC429E752}" type="presParOf" srcId="{44E5CDCB-4AB3-4D89-9611-90E38EBA80D4}" destId="{4213462B-D1B4-4B42-952E-888E86012308}" srcOrd="6" destOrd="0" presId="urn:microsoft.com/office/officeart/2005/8/layout/list1"/>
    <dgm:cxn modelId="{AD39D351-B329-4B6E-AFFA-F0CE7E0677E3}" type="presParOf" srcId="{44E5CDCB-4AB3-4D89-9611-90E38EBA80D4}" destId="{CBFD8063-38B1-40AB-B848-F34F99B2B609}" srcOrd="7" destOrd="0" presId="urn:microsoft.com/office/officeart/2005/8/layout/list1"/>
    <dgm:cxn modelId="{CD280330-E1E6-48DF-859D-E4F947A70C71}" type="presParOf" srcId="{44E5CDCB-4AB3-4D89-9611-90E38EBA80D4}" destId="{F381C3FD-BF49-4736-93F9-A17E76AEDE05}" srcOrd="8" destOrd="0" presId="urn:microsoft.com/office/officeart/2005/8/layout/list1"/>
    <dgm:cxn modelId="{4B6FFDB4-EC6B-4721-B209-BCD9F6969019}" type="presParOf" srcId="{F381C3FD-BF49-4736-93F9-A17E76AEDE05}" destId="{877A5D3F-EAE0-482A-9F62-D0C94EBCD352}" srcOrd="0" destOrd="0" presId="urn:microsoft.com/office/officeart/2005/8/layout/list1"/>
    <dgm:cxn modelId="{DD98C571-B769-46D9-A2AB-17D9E48A2ADA}" type="presParOf" srcId="{F381C3FD-BF49-4736-93F9-A17E76AEDE05}" destId="{4BECF97D-478B-42E6-9D84-756FC48E2BD5}" srcOrd="1" destOrd="0" presId="urn:microsoft.com/office/officeart/2005/8/layout/list1"/>
    <dgm:cxn modelId="{7BEEC50C-3549-4813-9C8D-5A6B2B32F567}" type="presParOf" srcId="{44E5CDCB-4AB3-4D89-9611-90E38EBA80D4}" destId="{4A90251F-EA78-4ABD-94E1-47AF582976DF}" srcOrd="9" destOrd="0" presId="urn:microsoft.com/office/officeart/2005/8/layout/list1"/>
    <dgm:cxn modelId="{5301513C-8628-4CAE-A200-F3792AFA4359}" type="presParOf" srcId="{44E5CDCB-4AB3-4D89-9611-90E38EBA80D4}" destId="{454B9CC8-98CF-4D50-8FA3-296D6CD66423}" srcOrd="10" destOrd="0" presId="urn:microsoft.com/office/officeart/2005/8/layout/list1"/>
    <dgm:cxn modelId="{96269068-28A4-42B4-B12A-D9DC2C3114BE}" type="presParOf" srcId="{44E5CDCB-4AB3-4D89-9611-90E38EBA80D4}" destId="{A14D06B6-FBE4-4579-85F5-82E09D54D95D}" srcOrd="11" destOrd="0" presId="urn:microsoft.com/office/officeart/2005/8/layout/list1"/>
    <dgm:cxn modelId="{6CDC1E96-A53E-4236-B3DC-A91E39A913A3}" type="presParOf" srcId="{44E5CDCB-4AB3-4D89-9611-90E38EBA80D4}" destId="{FFE3D72E-29F9-4F70-A068-E634CE7FDDE4}" srcOrd="12" destOrd="0" presId="urn:microsoft.com/office/officeart/2005/8/layout/list1"/>
    <dgm:cxn modelId="{21BF67CB-DC89-4317-B1BB-D43017F76337}" type="presParOf" srcId="{FFE3D72E-29F9-4F70-A068-E634CE7FDDE4}" destId="{75620A39-447C-43BC-9B6D-5ABADBF735FD}" srcOrd="0" destOrd="0" presId="urn:microsoft.com/office/officeart/2005/8/layout/list1"/>
    <dgm:cxn modelId="{3E201A09-35A3-46CE-BB5E-6476D930F935}" type="presParOf" srcId="{FFE3D72E-29F9-4F70-A068-E634CE7FDDE4}" destId="{0D9AF266-67B0-4AE3-994A-21282236BFB7}" srcOrd="1" destOrd="0" presId="urn:microsoft.com/office/officeart/2005/8/layout/list1"/>
    <dgm:cxn modelId="{DDE739B2-41F6-47CC-B9C7-CCE7BAC74D17}" type="presParOf" srcId="{44E5CDCB-4AB3-4D89-9611-90E38EBA80D4}" destId="{923985FB-BA72-4B38-89DD-FA72D7C9C2F8}" srcOrd="13" destOrd="0" presId="urn:microsoft.com/office/officeart/2005/8/layout/list1"/>
    <dgm:cxn modelId="{B6AB160B-3E79-4CE8-9545-A9A5A8BB4B74}" type="presParOf" srcId="{44E5CDCB-4AB3-4D89-9611-90E38EBA80D4}" destId="{9E7FB734-5118-4F6F-807C-1A0B2E9B17BE}" srcOrd="14" destOrd="0" presId="urn:microsoft.com/office/officeart/2005/8/layout/list1"/>
    <dgm:cxn modelId="{8E1D0A08-E80C-4E05-9B25-DA0A4F5561F6}" type="presParOf" srcId="{44E5CDCB-4AB3-4D89-9611-90E38EBA80D4}" destId="{22B9170D-80E9-41F3-936C-50C4CE263857}" srcOrd="15" destOrd="0" presId="urn:microsoft.com/office/officeart/2005/8/layout/list1"/>
    <dgm:cxn modelId="{1F4418B1-72E1-44FE-9061-BA02B72721C6}" type="presParOf" srcId="{44E5CDCB-4AB3-4D89-9611-90E38EBA80D4}" destId="{365149B6-DF57-4FF6-A6AD-1F4B0C7E3DE9}" srcOrd="16" destOrd="0" presId="urn:microsoft.com/office/officeart/2005/8/layout/list1"/>
    <dgm:cxn modelId="{5E47234D-84A0-45EE-B757-E35CA0ABEE7C}" type="presParOf" srcId="{365149B6-DF57-4FF6-A6AD-1F4B0C7E3DE9}" destId="{933CA6A9-0F46-4A96-B02E-A512F96671E9}" srcOrd="0" destOrd="0" presId="urn:microsoft.com/office/officeart/2005/8/layout/list1"/>
    <dgm:cxn modelId="{4B1CF653-CE2C-4C8A-8ECE-FB5003CB1317}" type="presParOf" srcId="{365149B6-DF57-4FF6-A6AD-1F4B0C7E3DE9}" destId="{EDA1AF17-B6CD-44F5-8B94-7B9BC0475114}" srcOrd="1" destOrd="0" presId="urn:microsoft.com/office/officeart/2005/8/layout/list1"/>
    <dgm:cxn modelId="{0BDA0AF8-3994-4097-B6CD-FAD1369A0B93}" type="presParOf" srcId="{44E5CDCB-4AB3-4D89-9611-90E38EBA80D4}" destId="{0B92C2FF-0D5C-452F-95F5-2B8ED4854336}" srcOrd="17" destOrd="0" presId="urn:microsoft.com/office/officeart/2005/8/layout/list1"/>
    <dgm:cxn modelId="{2D2969A4-DD52-42C5-BF32-937E222C495F}" type="presParOf" srcId="{44E5CDCB-4AB3-4D89-9611-90E38EBA80D4}" destId="{B39E1F0B-0908-4397-9828-172D279A7FD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C199E-E280-4F3F-8DD9-C93E748372BB}">
      <dsp:nvSpPr>
        <dsp:cNvPr id="0" name=""/>
        <dsp:cNvSpPr/>
      </dsp:nvSpPr>
      <dsp:spPr>
        <a:xfrm>
          <a:off x="0" y="0"/>
          <a:ext cx="11235068" cy="0"/>
        </a:xfrm>
        <a:prstGeom prst="line">
          <a:avLst/>
        </a:prstGeom>
        <a:solidFill>
          <a:schemeClr val="accent1">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0A07E-6FCE-4B06-82EA-A7F46CE5DFE7}">
      <dsp:nvSpPr>
        <dsp:cNvPr id="0" name=""/>
        <dsp:cNvSpPr/>
      </dsp:nvSpPr>
      <dsp:spPr>
        <a:xfrm>
          <a:off x="0" y="0"/>
          <a:ext cx="2247013" cy="267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kern="1200" dirty="0">
              <a:solidFill>
                <a:schemeClr val="tx1"/>
              </a:solidFill>
              <a:latin typeface="Lato" panose="020F0502020204030203" pitchFamily="34" charset="0"/>
              <a:ea typeface="Lato" panose="020F0502020204030203" pitchFamily="34" charset="0"/>
              <a:cs typeface="Lato" panose="020F0502020204030203" pitchFamily="34" charset="0"/>
            </a:rPr>
            <a:t>CRITICAL ISSUES</a:t>
          </a:r>
        </a:p>
      </dsp:txBody>
      <dsp:txXfrm>
        <a:off x="0" y="0"/>
        <a:ext cx="2247013" cy="2679404"/>
      </dsp:txXfrm>
    </dsp:sp>
    <dsp:sp modelId="{F028D5EF-3260-4E14-ADAD-9046FA7F243D}">
      <dsp:nvSpPr>
        <dsp:cNvPr id="0" name=""/>
        <dsp:cNvSpPr/>
      </dsp:nvSpPr>
      <dsp:spPr>
        <a:xfrm>
          <a:off x="2415539" y="25250"/>
          <a:ext cx="8819529" cy="505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dirty="0">
              <a:solidFill>
                <a:srgbClr val="000000">
                  <a:hueOff val="0"/>
                  <a:satOff val="0"/>
                  <a:lumOff val="0"/>
                  <a:alphaOff val="0"/>
                </a:srgbClr>
              </a:solidFill>
              <a:latin typeface="Lato"/>
              <a:ea typeface="+mn-ea"/>
              <a:cs typeface="+mn-cs"/>
            </a:rPr>
            <a:t>INSUFFICIENT COVERAGE AND TERRITORIAL DISPARITIES</a:t>
          </a:r>
        </a:p>
      </dsp:txBody>
      <dsp:txXfrm>
        <a:off x="2415539" y="25250"/>
        <a:ext cx="8819529" cy="505005"/>
      </dsp:txXfrm>
    </dsp:sp>
    <dsp:sp modelId="{CC03A839-78F1-47DC-93AB-826420401247}">
      <dsp:nvSpPr>
        <dsp:cNvPr id="0" name=""/>
        <dsp:cNvSpPr/>
      </dsp:nvSpPr>
      <dsp:spPr>
        <a:xfrm>
          <a:off x="2247013" y="530255"/>
          <a:ext cx="8988055" cy="0"/>
        </a:xfrm>
        <a:prstGeom prst="line">
          <a:avLst/>
        </a:prstGeom>
        <a:solidFill>
          <a:schemeClr val="accent1">
            <a:hueOff val="0"/>
            <a:satOff val="0"/>
            <a:lumOff val="0"/>
            <a:alphaOff val="0"/>
          </a:schemeClr>
        </a:solidFill>
        <a:ln w="31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6A125-FB09-4E76-A589-10D938BAD039}">
      <dsp:nvSpPr>
        <dsp:cNvPr id="0" name=""/>
        <dsp:cNvSpPr/>
      </dsp:nvSpPr>
      <dsp:spPr>
        <a:xfrm>
          <a:off x="2415539" y="555505"/>
          <a:ext cx="8819529" cy="505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rgbClr val="000000">
                  <a:hueOff val="0"/>
                  <a:satOff val="0"/>
                  <a:lumOff val="0"/>
                  <a:alphaOff val="0"/>
                </a:srgbClr>
              </a:solidFill>
              <a:latin typeface="Lato"/>
              <a:ea typeface="+mn-ea"/>
              <a:cs typeface="+mn-cs"/>
            </a:rPr>
            <a:t>UNEQUAL ACCESS AND COSTS BORNE BY FAMILIES (for ex. </a:t>
          </a:r>
          <a:r>
            <a:rPr lang="en-US" sz="1300" kern="1200" dirty="0" err="1">
              <a:solidFill>
                <a:srgbClr val="000000">
                  <a:hueOff val="0"/>
                  <a:satOff val="0"/>
                  <a:lumOff val="0"/>
                  <a:alphaOff val="0"/>
                </a:srgbClr>
              </a:solidFill>
              <a:latin typeface="Lato"/>
              <a:ea typeface="+mn-ea"/>
              <a:cs typeface="+mn-cs"/>
            </a:rPr>
            <a:t>hight</a:t>
          </a:r>
          <a:r>
            <a:rPr lang="en-US" sz="1300" kern="1200" dirty="0">
              <a:solidFill>
                <a:srgbClr val="000000">
                  <a:hueOff val="0"/>
                  <a:satOff val="0"/>
                  <a:lumOff val="0"/>
                  <a:alphaOff val="0"/>
                </a:srgbClr>
              </a:solidFill>
              <a:latin typeface="Lato"/>
              <a:ea typeface="+mn-ea"/>
              <a:cs typeface="+mn-cs"/>
            </a:rPr>
            <a:t> fees)</a:t>
          </a:r>
          <a:endParaRPr lang="it-IT" sz="1300" kern="1200" dirty="0">
            <a:solidFill>
              <a:srgbClr val="000000">
                <a:hueOff val="0"/>
                <a:satOff val="0"/>
                <a:lumOff val="0"/>
                <a:alphaOff val="0"/>
              </a:srgbClr>
            </a:solidFill>
            <a:latin typeface="Lato"/>
            <a:ea typeface="+mn-ea"/>
            <a:cs typeface="+mn-cs"/>
          </a:endParaRPr>
        </a:p>
      </dsp:txBody>
      <dsp:txXfrm>
        <a:off x="2415539" y="555505"/>
        <a:ext cx="8819529" cy="505005"/>
      </dsp:txXfrm>
    </dsp:sp>
    <dsp:sp modelId="{2D0189CF-8038-4648-8FEC-483AF29F7473}">
      <dsp:nvSpPr>
        <dsp:cNvPr id="0" name=""/>
        <dsp:cNvSpPr/>
      </dsp:nvSpPr>
      <dsp:spPr>
        <a:xfrm>
          <a:off x="2247013" y="1060510"/>
          <a:ext cx="8988055" cy="0"/>
        </a:xfrm>
        <a:prstGeom prst="line">
          <a:avLst/>
        </a:prstGeom>
        <a:solidFill>
          <a:schemeClr val="accent1">
            <a:hueOff val="0"/>
            <a:satOff val="0"/>
            <a:lumOff val="0"/>
            <a:alphaOff val="0"/>
          </a:schemeClr>
        </a:solidFill>
        <a:ln w="31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93E2B-5323-42D1-A118-9A0D1121D4AE}">
      <dsp:nvSpPr>
        <dsp:cNvPr id="0" name=""/>
        <dsp:cNvSpPr/>
      </dsp:nvSpPr>
      <dsp:spPr>
        <a:xfrm>
          <a:off x="2415539" y="1085760"/>
          <a:ext cx="8819529" cy="505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rgbClr val="000000">
                  <a:hueOff val="0"/>
                  <a:satOff val="0"/>
                  <a:lumOff val="0"/>
                  <a:alphaOff val="0"/>
                </a:srgbClr>
              </a:solidFill>
              <a:latin typeface="Lato"/>
              <a:ea typeface="+mn-ea"/>
              <a:cs typeface="+mn-cs"/>
            </a:rPr>
            <a:t>EDUCATIONAL AND SOCIAL POLICIES PERTAINING TO DIFFERENT DEPARTMENTS (LOCAL, REGIONAL, NATIONAL</a:t>
          </a:r>
          <a:r>
            <a:rPr lang="it-IT" sz="1300" kern="1200" dirty="0">
              <a:solidFill>
                <a:srgbClr val="000000">
                  <a:hueOff val="0"/>
                  <a:satOff val="0"/>
                  <a:lumOff val="0"/>
                  <a:alphaOff val="0"/>
                </a:srgbClr>
              </a:solidFill>
              <a:latin typeface="Lato"/>
              <a:ea typeface="+mn-ea"/>
              <a:cs typeface="+mn-cs"/>
            </a:rPr>
            <a:t>)</a:t>
          </a:r>
        </a:p>
      </dsp:txBody>
      <dsp:txXfrm>
        <a:off x="2415539" y="1085760"/>
        <a:ext cx="8819529" cy="505005"/>
      </dsp:txXfrm>
    </dsp:sp>
    <dsp:sp modelId="{64F4D443-B010-42C5-9926-41738BDA8AF9}">
      <dsp:nvSpPr>
        <dsp:cNvPr id="0" name=""/>
        <dsp:cNvSpPr/>
      </dsp:nvSpPr>
      <dsp:spPr>
        <a:xfrm>
          <a:off x="2247013" y="1590765"/>
          <a:ext cx="8988055" cy="0"/>
        </a:xfrm>
        <a:prstGeom prst="line">
          <a:avLst/>
        </a:prstGeom>
        <a:solidFill>
          <a:schemeClr val="accent1">
            <a:hueOff val="0"/>
            <a:satOff val="0"/>
            <a:lumOff val="0"/>
            <a:alphaOff val="0"/>
          </a:schemeClr>
        </a:solidFill>
        <a:ln w="31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7ECA9-74D7-4974-B983-C7ADAED089A9}">
      <dsp:nvSpPr>
        <dsp:cNvPr id="0" name=""/>
        <dsp:cNvSpPr/>
      </dsp:nvSpPr>
      <dsp:spPr>
        <a:xfrm>
          <a:off x="2415539" y="1616016"/>
          <a:ext cx="8819529" cy="505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rgbClr val="000000">
                  <a:hueOff val="0"/>
                  <a:satOff val="0"/>
                  <a:lumOff val="0"/>
                  <a:alphaOff val="0"/>
                </a:srgbClr>
              </a:solidFill>
              <a:latin typeface="Lato"/>
              <a:ea typeface="+mn-ea"/>
              <a:cs typeface="+mn-cs"/>
            </a:rPr>
            <a:t>FRAGMENTATION OF SERVICES AND UNCOORDINATED INITIATIVES</a:t>
          </a:r>
          <a:endParaRPr lang="it-IT" sz="800" kern="1200" dirty="0">
            <a:latin typeface="Lato" panose="020F0502020204030203" pitchFamily="34" charset="0"/>
            <a:ea typeface="Lato" panose="020F0502020204030203" pitchFamily="34" charset="0"/>
            <a:cs typeface="Lato" panose="020F0502020204030203" pitchFamily="34" charset="0"/>
          </a:endParaRPr>
        </a:p>
      </dsp:txBody>
      <dsp:txXfrm>
        <a:off x="2415539" y="1616016"/>
        <a:ext cx="8819529" cy="505005"/>
      </dsp:txXfrm>
    </dsp:sp>
    <dsp:sp modelId="{BA1F35EA-E9FC-46BE-B5E7-9F6465F22B18}">
      <dsp:nvSpPr>
        <dsp:cNvPr id="0" name=""/>
        <dsp:cNvSpPr/>
      </dsp:nvSpPr>
      <dsp:spPr>
        <a:xfrm>
          <a:off x="2247013" y="2121021"/>
          <a:ext cx="8988055" cy="0"/>
        </a:xfrm>
        <a:prstGeom prst="line">
          <a:avLst/>
        </a:prstGeom>
        <a:solidFill>
          <a:schemeClr val="accent1">
            <a:hueOff val="0"/>
            <a:satOff val="0"/>
            <a:lumOff val="0"/>
            <a:alphaOff val="0"/>
          </a:schemeClr>
        </a:solidFill>
        <a:ln w="31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23C7D-2918-46F1-A899-4E58E59C4537}">
      <dsp:nvSpPr>
        <dsp:cNvPr id="0" name=""/>
        <dsp:cNvSpPr/>
      </dsp:nvSpPr>
      <dsp:spPr>
        <a:xfrm>
          <a:off x="2415539" y="2146271"/>
          <a:ext cx="8819529" cy="505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rgbClr val="000000">
                  <a:hueOff val="0"/>
                  <a:satOff val="0"/>
                  <a:lumOff val="0"/>
                  <a:alphaOff val="0"/>
                </a:srgbClr>
              </a:solidFill>
              <a:latin typeface="Lato"/>
              <a:ea typeface="+mn-ea"/>
              <a:cs typeface="+mn-cs"/>
            </a:rPr>
            <a:t>SPECIALIZED TRAINING NOT INTEGRATED BETWEEN DIFFERENT SECTORS AND PROFESSIONS</a:t>
          </a:r>
          <a:r>
            <a:rPr lang="it-IT" sz="1300" kern="1200" dirty="0">
              <a:solidFill>
                <a:srgbClr val="000000">
                  <a:hueOff val="0"/>
                  <a:satOff val="0"/>
                  <a:lumOff val="0"/>
                  <a:alphaOff val="0"/>
                </a:srgbClr>
              </a:solidFill>
              <a:latin typeface="Lato"/>
              <a:ea typeface="+mn-ea"/>
              <a:cs typeface="+mn-cs"/>
            </a:rPr>
            <a:t>’   </a:t>
          </a:r>
        </a:p>
      </dsp:txBody>
      <dsp:txXfrm>
        <a:off x="2415539" y="2146271"/>
        <a:ext cx="8819529" cy="505005"/>
      </dsp:txXfrm>
    </dsp:sp>
    <dsp:sp modelId="{2DB1C810-9613-4248-BF65-E38E4DA62B84}">
      <dsp:nvSpPr>
        <dsp:cNvPr id="0" name=""/>
        <dsp:cNvSpPr/>
      </dsp:nvSpPr>
      <dsp:spPr>
        <a:xfrm>
          <a:off x="2247013" y="2651276"/>
          <a:ext cx="8988055" cy="0"/>
        </a:xfrm>
        <a:prstGeom prst="line">
          <a:avLst/>
        </a:prstGeom>
        <a:solidFill>
          <a:schemeClr val="accent1">
            <a:hueOff val="0"/>
            <a:satOff val="0"/>
            <a:lumOff val="0"/>
            <a:alphaOff val="0"/>
          </a:schemeClr>
        </a:solidFill>
        <a:ln w="31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72121-8F3F-4918-BA1D-F65D3D4EF82D}">
      <dsp:nvSpPr>
        <dsp:cNvPr id="0" name=""/>
        <dsp:cNvSpPr/>
      </dsp:nvSpPr>
      <dsp:spPr>
        <a:xfrm>
          <a:off x="0" y="743890"/>
          <a:ext cx="7017026" cy="352800"/>
        </a:xfrm>
        <a:prstGeom prst="rect">
          <a:avLst/>
        </a:prstGeom>
        <a:solidFill>
          <a:schemeClr val="lt1">
            <a:alpha val="90000"/>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B1AB0-2F6F-41AA-B042-02CBBC3C0E96}">
      <dsp:nvSpPr>
        <dsp:cNvPr id="0" name=""/>
        <dsp:cNvSpPr/>
      </dsp:nvSpPr>
      <dsp:spPr>
        <a:xfrm>
          <a:off x="342704" y="118782"/>
          <a:ext cx="4911918" cy="800523"/>
        </a:xfrm>
        <a:prstGeom prst="roundRect">
          <a:avLst/>
        </a:prstGeom>
        <a:solidFill>
          <a:schemeClr val="accent1">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59" tIns="0" rIns="185659" bIns="0" numCol="1" spcCol="1270" anchor="ctr" anchorCtr="0">
          <a:noAutofit/>
        </a:bodyPr>
        <a:lstStyle/>
        <a:p>
          <a:pPr marL="0" lvl="0" indent="0" algn="l" defTabSz="711200" rtl="0">
            <a:lnSpc>
              <a:spcPct val="90000"/>
            </a:lnSpc>
            <a:spcBef>
              <a:spcPct val="0"/>
            </a:spcBef>
            <a:spcAft>
              <a:spcPct val="35000"/>
            </a:spcAft>
            <a:buNone/>
          </a:pPr>
          <a:r>
            <a:rPr lang="en-US" sz="1600" kern="1200" noProof="0" dirty="0">
              <a:latin typeface="+mj-lt"/>
            </a:rPr>
            <a:t>INTEGRATED EDUCATIONAL HUBS WITH HIGH ACCESSIBILITY for fragile families in places without or weak services 0-3</a:t>
          </a:r>
          <a:endParaRPr lang="it-IT" sz="1600" kern="1200" noProof="0" dirty="0">
            <a:latin typeface="+mj-lt"/>
          </a:endParaRPr>
        </a:p>
      </dsp:txBody>
      <dsp:txXfrm>
        <a:off x="381782" y="157860"/>
        <a:ext cx="4833762" cy="722367"/>
      </dsp:txXfrm>
    </dsp:sp>
    <dsp:sp modelId="{4213462B-D1B4-4B42-952E-888E86012308}">
      <dsp:nvSpPr>
        <dsp:cNvPr id="0" name=""/>
        <dsp:cNvSpPr/>
      </dsp:nvSpPr>
      <dsp:spPr>
        <a:xfrm>
          <a:off x="0" y="1465043"/>
          <a:ext cx="7017026" cy="352800"/>
        </a:xfrm>
        <a:prstGeom prst="rect">
          <a:avLst/>
        </a:prstGeom>
        <a:solidFill>
          <a:schemeClr val="lt1">
            <a:alpha val="90000"/>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9E947-1436-4874-9B4F-7A01A3113B03}">
      <dsp:nvSpPr>
        <dsp:cNvPr id="0" name=""/>
        <dsp:cNvSpPr/>
      </dsp:nvSpPr>
      <dsp:spPr>
        <a:xfrm>
          <a:off x="342704" y="1083859"/>
          <a:ext cx="4911918" cy="594263"/>
        </a:xfrm>
        <a:prstGeom prst="roundRect">
          <a:avLst/>
        </a:prstGeom>
        <a:solidFill>
          <a:schemeClr val="accent1">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59" tIns="0" rIns="185659"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LOCATED IN KINDERGARTENS, to give continuity to the educational experience 0-3 and 3-6 years</a:t>
          </a:r>
          <a:endParaRPr lang="it-IT" sz="1600" kern="1200" dirty="0">
            <a:latin typeface="+mj-lt"/>
          </a:endParaRPr>
        </a:p>
      </dsp:txBody>
      <dsp:txXfrm>
        <a:off x="371714" y="1112869"/>
        <a:ext cx="4853898" cy="536243"/>
      </dsp:txXfrm>
    </dsp:sp>
    <dsp:sp modelId="{454B9CC8-98CF-4D50-8FA3-296D6CD66423}">
      <dsp:nvSpPr>
        <dsp:cNvPr id="0" name=""/>
        <dsp:cNvSpPr/>
      </dsp:nvSpPr>
      <dsp:spPr>
        <a:xfrm>
          <a:off x="0" y="2100083"/>
          <a:ext cx="7017026" cy="352800"/>
        </a:xfrm>
        <a:prstGeom prst="rect">
          <a:avLst/>
        </a:prstGeom>
        <a:solidFill>
          <a:schemeClr val="lt1">
            <a:alpha val="90000"/>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CF97D-478B-42E6-9D84-756FC48E2BD5}">
      <dsp:nvSpPr>
        <dsp:cNvPr id="0" name=""/>
        <dsp:cNvSpPr/>
      </dsp:nvSpPr>
      <dsp:spPr>
        <a:xfrm>
          <a:off x="342704" y="1832749"/>
          <a:ext cx="4911918" cy="413280"/>
        </a:xfrm>
        <a:prstGeom prst="roundRect">
          <a:avLst/>
        </a:prstGeom>
        <a:solidFill>
          <a:schemeClr val="accent1">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59" tIns="0" rIns="185659" bIns="0" numCol="1" spcCol="1270" anchor="ctr" anchorCtr="0">
          <a:noAutofit/>
        </a:bodyPr>
        <a:lstStyle/>
        <a:p>
          <a:pPr marL="0" lvl="0" indent="0" algn="l" defTabSz="711200">
            <a:lnSpc>
              <a:spcPct val="90000"/>
            </a:lnSpc>
            <a:spcBef>
              <a:spcPct val="0"/>
            </a:spcBef>
            <a:spcAft>
              <a:spcPct val="35000"/>
            </a:spcAft>
            <a:buNone/>
          </a:pPr>
          <a:r>
            <a:rPr lang="it-IT" sz="1600" kern="1200" dirty="0">
              <a:latin typeface="+mj-lt"/>
            </a:rPr>
            <a:t>MULTI-DISCIPLINARY TEAMS</a:t>
          </a:r>
        </a:p>
      </dsp:txBody>
      <dsp:txXfrm>
        <a:off x="362879" y="1852924"/>
        <a:ext cx="4871568" cy="372930"/>
      </dsp:txXfrm>
    </dsp:sp>
    <dsp:sp modelId="{9E7FB734-5118-4F6F-807C-1A0B2E9B17BE}">
      <dsp:nvSpPr>
        <dsp:cNvPr id="0" name=""/>
        <dsp:cNvSpPr/>
      </dsp:nvSpPr>
      <dsp:spPr>
        <a:xfrm>
          <a:off x="0" y="3312980"/>
          <a:ext cx="7017026" cy="352800"/>
        </a:xfrm>
        <a:prstGeom prst="rect">
          <a:avLst/>
        </a:prstGeom>
        <a:solidFill>
          <a:schemeClr val="lt1">
            <a:alpha val="90000"/>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AF266-67B0-4AE3-994A-21282236BFB7}">
      <dsp:nvSpPr>
        <dsp:cNvPr id="0" name=""/>
        <dsp:cNvSpPr/>
      </dsp:nvSpPr>
      <dsp:spPr>
        <a:xfrm>
          <a:off x="328794" y="2378967"/>
          <a:ext cx="4907121" cy="991136"/>
        </a:xfrm>
        <a:prstGeom prst="roundRect">
          <a:avLst/>
        </a:prstGeom>
        <a:solidFill>
          <a:schemeClr val="accent1">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59" tIns="0" rIns="185659"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NETWORKING with actors from the educational, health and social context – </a:t>
          </a:r>
          <a:r>
            <a:rPr lang="it-IT" sz="1600" kern="1200" dirty="0">
              <a:latin typeface="+mj-lt"/>
            </a:rPr>
            <a:t>PROMOTE CROSS-SECTORAL COLLABORATION</a:t>
          </a:r>
        </a:p>
      </dsp:txBody>
      <dsp:txXfrm>
        <a:off x="377177" y="2427350"/>
        <a:ext cx="4810355" cy="894370"/>
      </dsp:txXfrm>
    </dsp:sp>
    <dsp:sp modelId="{B39E1F0B-0908-4397-9828-172D279A7FD1}">
      <dsp:nvSpPr>
        <dsp:cNvPr id="0" name=""/>
        <dsp:cNvSpPr/>
      </dsp:nvSpPr>
      <dsp:spPr>
        <a:xfrm>
          <a:off x="0" y="4156053"/>
          <a:ext cx="7017026" cy="352800"/>
        </a:xfrm>
        <a:prstGeom prst="rect">
          <a:avLst/>
        </a:prstGeom>
        <a:solidFill>
          <a:schemeClr val="lt1">
            <a:alpha val="90000"/>
            <a:hueOff val="0"/>
            <a:satOff val="0"/>
            <a:lumOff val="0"/>
            <a:alphaOff val="0"/>
          </a:schemeClr>
        </a:solidFill>
        <a:ln w="31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1AF17-B6CD-44F5-8B94-7B9BC0475114}">
      <dsp:nvSpPr>
        <dsp:cNvPr id="0" name=""/>
        <dsp:cNvSpPr/>
      </dsp:nvSpPr>
      <dsp:spPr>
        <a:xfrm>
          <a:off x="331519" y="3540187"/>
          <a:ext cx="4911918" cy="621312"/>
        </a:xfrm>
        <a:prstGeom prst="roundRect">
          <a:avLst/>
        </a:prstGeom>
        <a:solidFill>
          <a:schemeClr val="accent1">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659" tIns="0" rIns="185659"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SPECIALIZED TRAINING SPACES for operators, educators and teachers</a:t>
          </a:r>
          <a:endParaRPr lang="it-IT" sz="1600" kern="1200" dirty="0">
            <a:latin typeface="+mj-lt"/>
          </a:endParaRPr>
        </a:p>
      </dsp:txBody>
      <dsp:txXfrm>
        <a:off x="361849" y="3570517"/>
        <a:ext cx="4851258" cy="5606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DDB97-BDB2-49F6-8776-C5DB93EEF043}" type="datetimeFigureOut">
              <a:rPr lang="it-IT" smtClean="0"/>
              <a:t>23/09/2025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02B17-5905-4046-8ED7-BC78C5AADFDC}" type="slidenum">
              <a:rPr lang="it-IT" smtClean="0"/>
              <a:t>‹N›</a:t>
            </a:fld>
            <a:endParaRPr lang="it-IT"/>
          </a:p>
        </p:txBody>
      </p:sp>
    </p:spTree>
    <p:extLst>
      <p:ext uri="{BB962C8B-B14F-4D97-AF65-F5344CB8AC3E}">
        <p14:creationId xmlns:p14="http://schemas.microsoft.com/office/powerpoint/2010/main" val="353072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6E89-00A0-EA91-BE1B-83BFE6EFC99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D861C64-80F9-0875-FEF8-79584C42165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FEE1E40-A254-57E1-E4C9-7E70D187F2A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27C6199-5DF4-A1D5-A06D-5D727EF98F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02B17-5905-4046-8ED7-BC78C5AADFDC}" type="slidenum">
              <a:rPr kumimoji="0" lang="it-IT"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4722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B97A-4CCB-F5CA-E76E-4C82D58BB8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545FEC1-79FB-2F6F-43EC-A8BB884529E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8077F75-F669-AB10-A43E-BD3A02BB97D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1EA1203-16D4-9074-06EC-C97827168D1A}"/>
              </a:ext>
            </a:extLst>
          </p:cNvPr>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84913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F41CB-143C-0D45-CAD7-ABE0BE2E37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667C098-F1E2-B80F-51DE-D637D9BEE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45C093-6F77-1E3E-8689-C9FD84595667}"/>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2295348D-17D1-D262-2597-C475F213CC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C8270B-81F3-D825-53DC-7E58FC9E9A52}"/>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318060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B8455-6EAB-D15E-BB1E-2C4B096B7B6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C4B886-7140-AB7C-230C-80F4EC69F24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40105D-993D-AE24-0C7B-632ED53B8307}"/>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A7D12FBE-70F3-8C98-5C61-5DA6312597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A39454-CD20-1092-0213-863ECB28D566}"/>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88397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F3B24A-87E5-644C-E628-B26086B5B1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9E0721B-2945-5A42-00F8-3D6C04918F8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8D7194-1582-F35F-75AE-D3928D13C69D}"/>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DF45996D-FC9B-3681-632F-1CD1E0AD92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0E6CAB-3AEF-4791-E06C-17B05A0B5906}"/>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213133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325405380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4500"/>
            </a:lvl1pPr>
          </a:lstStyle>
          <a:p>
            <a:r>
              <a:rPr lang="en-GB" dirty="0"/>
              <a:t>Click to edit Master title style</a:t>
            </a:r>
            <a:endParaRPr lang="en-UK" dirty="0"/>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K" dirty="0"/>
          </a:p>
        </p:txBody>
      </p:sp>
    </p:spTree>
    <p:extLst>
      <p:ext uri="{BB962C8B-B14F-4D97-AF65-F5344CB8AC3E}">
        <p14:creationId xmlns:p14="http://schemas.microsoft.com/office/powerpoint/2010/main" val="83625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1"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4"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330941691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1"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4"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306679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1"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4"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159355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1"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4"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3758089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1"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4"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83571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6" y="257175"/>
            <a:ext cx="11501439"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1"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latin typeface="Gill Sans Infant Std"/>
              <a:cs typeface="Gill Sans Infant Std"/>
            </a:endParaRPr>
          </a:p>
        </p:txBody>
      </p:sp>
    </p:spTree>
    <p:extLst>
      <p:ext uri="{BB962C8B-B14F-4D97-AF65-F5344CB8AC3E}">
        <p14:creationId xmlns:p14="http://schemas.microsoft.com/office/powerpoint/2010/main" val="379585623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7453C-8B1D-A13D-11C2-37960F2B0F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2BD2CD-5180-FF51-C07F-0A7C4F7853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10298B-E46C-98F8-B7C6-CB4204E61EDA}"/>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3B6A00F0-DCAA-A9B0-34C4-67C61665DE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401494-3081-B85E-4B06-115EBCECE342}"/>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3542193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tretch>
            <a:fillRect/>
          </a:stretch>
        </p:blipFill>
        <p:spPr>
          <a:xfrm>
            <a:off x="2625382" y="2631030"/>
            <a:ext cx="6948679" cy="1475994"/>
          </a:xfrm>
          <a:prstGeom prst="rect">
            <a:avLst/>
          </a:prstGeom>
        </p:spPr>
      </p:pic>
    </p:spTree>
    <p:extLst>
      <p:ext uri="{BB962C8B-B14F-4D97-AF65-F5344CB8AC3E}">
        <p14:creationId xmlns:p14="http://schemas.microsoft.com/office/powerpoint/2010/main" val="131681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stretch>
            <a:fillRect/>
          </a:stretch>
        </p:blipFill>
        <p:spPr>
          <a:xfrm>
            <a:off x="10277752" y="6413188"/>
            <a:ext cx="1380744" cy="293289"/>
          </a:xfrm>
          <a:prstGeom prst="rect">
            <a:avLst/>
          </a:prstGeom>
        </p:spPr>
      </p:pic>
    </p:spTree>
    <p:extLst>
      <p:ext uri="{BB962C8B-B14F-4D97-AF65-F5344CB8AC3E}">
        <p14:creationId xmlns:p14="http://schemas.microsoft.com/office/powerpoint/2010/main" val="44554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AA538-A5F4-4C3D-A801-D18C9FEE8AD3}"/>
              </a:ext>
            </a:extLst>
          </p:cNvPr>
          <p:cNvPicPr>
            <a:picLocks noChangeAspect="1"/>
          </p:cNvPicPr>
          <p:nvPr userDrawn="1"/>
        </p:nvPicPr>
        <p:blipFill>
          <a:blip r:embed="rId2"/>
          <a:stretch>
            <a:fillRect/>
          </a:stretch>
        </p:blipFill>
        <p:spPr>
          <a:xfrm>
            <a:off x="10277752" y="6413188"/>
            <a:ext cx="1380744" cy="293289"/>
          </a:xfrm>
          <a:prstGeom prst="rect">
            <a:avLst/>
          </a:prstGeom>
        </p:spPr>
      </p:pic>
    </p:spTree>
    <p:extLst>
      <p:ext uri="{BB962C8B-B14F-4D97-AF65-F5344CB8AC3E}">
        <p14:creationId xmlns:p14="http://schemas.microsoft.com/office/powerpoint/2010/main" val="374129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1" y="365125"/>
            <a:ext cx="2628900" cy="5811838"/>
          </a:xfrm>
          <a:prstGeom prst="rect">
            <a:avLst/>
          </a:prstGeom>
        </p:spPr>
        <p:txBody>
          <a:bodyPr vert="eaVert"/>
          <a:lstStyle/>
          <a:p>
            <a:r>
              <a:rPr lang="en-GB" dirty="0"/>
              <a:t>Click to edit Master title style</a:t>
            </a:r>
            <a:endParaRPr lang="en-UK" dirty="0"/>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1"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1" y="5614936"/>
            <a:ext cx="1539875" cy="396979"/>
          </a:xfrm>
          <a:prstGeom prst="rect">
            <a:avLst/>
          </a:prstGeom>
        </p:spPr>
      </p:pic>
    </p:spTree>
    <p:extLst>
      <p:ext uri="{BB962C8B-B14F-4D97-AF65-F5344CB8AC3E}">
        <p14:creationId xmlns:p14="http://schemas.microsoft.com/office/powerpoint/2010/main" val="1107240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6" y="576472"/>
            <a:ext cx="11233151"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954608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208413"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4677" y="245653"/>
            <a:ext cx="1314003" cy="275049"/>
          </a:xfrm>
          <a:prstGeom prst="rect">
            <a:avLst/>
          </a:prstGeom>
        </p:spPr>
      </p:pic>
      <p:sp>
        <p:nvSpPr>
          <p:cNvPr id="2" name="Title 1"/>
          <p:cNvSpPr>
            <a:spLocks noGrp="1"/>
          </p:cNvSpPr>
          <p:nvPr>
            <p:ph type="ctrTitle" hasCustomPrompt="1"/>
          </p:nvPr>
        </p:nvSpPr>
        <p:spPr>
          <a:xfrm>
            <a:off x="833531" y="866778"/>
            <a:ext cx="10767484" cy="1197787"/>
          </a:xfrm>
        </p:spPr>
        <p:txBody>
          <a:bodyPr anchor="t">
            <a:normAutofit/>
          </a:bodyPr>
          <a:lstStyle>
            <a:lvl1pPr>
              <a:lnSpc>
                <a:spcPct val="95000"/>
              </a:lnSpc>
              <a:defRPr sz="3600" b="0" i="0" cap="none">
                <a:latin typeface="Trade Gothic LT Com Cn" panose="020B0806040303020004" pitchFamily="34" charset="0"/>
                <a:cs typeface="Trade Gothic LT Com Cn" panose="020B0806040303020004" pitchFamily="34" charset="0"/>
              </a:defRPr>
            </a:lvl1pPr>
          </a:lstStyle>
          <a:p>
            <a:r>
              <a:rPr lang="en-GB" dirty="0"/>
              <a:t>CLICK TO EDIT MASTER TITLE STYLE</a:t>
            </a:r>
            <a:endParaRPr lang="en-US" dirty="0"/>
          </a:p>
        </p:txBody>
      </p:sp>
      <p:sp>
        <p:nvSpPr>
          <p:cNvPr id="11" name="Picture Placeholder 10"/>
          <p:cNvSpPr>
            <a:spLocks noGrp="1"/>
          </p:cNvSpPr>
          <p:nvPr>
            <p:ph type="pic" sz="quarter" idx="10"/>
          </p:nvPr>
        </p:nvSpPr>
        <p:spPr>
          <a:xfrm>
            <a:off x="201086" y="2213630"/>
            <a:ext cx="11772900" cy="4494213"/>
          </a:xfrm>
        </p:spPr>
        <p:txBody>
          <a:bodyPr/>
          <a:lstStyle/>
          <a:p>
            <a:r>
              <a:rPr lang="it-IT"/>
              <a:t>Fare clic sull'icona per inserire un'immagine</a:t>
            </a:r>
            <a:endParaRPr lang="en-US" dirty="0"/>
          </a:p>
        </p:txBody>
      </p:sp>
      <p:sp>
        <p:nvSpPr>
          <p:cNvPr id="12" name="Date Placeholder 11"/>
          <p:cNvSpPr>
            <a:spLocks noGrp="1"/>
          </p:cNvSpPr>
          <p:nvPr>
            <p:ph type="dt" sz="half" idx="11"/>
          </p:nvPr>
        </p:nvSpPr>
        <p:spPr>
          <a:xfrm>
            <a:off x="9631536" y="344653"/>
            <a:ext cx="2108425" cy="365125"/>
          </a:xfrm>
        </p:spPr>
        <p:txBody>
          <a:bodyPr/>
          <a:lstStyle>
            <a:lvl1pPr algn="r">
              <a:defRPr/>
            </a:lvl1pPr>
          </a:lstStyle>
          <a:p>
            <a:r>
              <a:rPr lang="en-US" dirty="0"/>
              <a:t>26 April 2016</a:t>
            </a:r>
          </a:p>
        </p:txBody>
      </p:sp>
    </p:spTree>
    <p:extLst>
      <p:ext uri="{BB962C8B-B14F-4D97-AF65-F5344CB8AC3E}">
        <p14:creationId xmlns:p14="http://schemas.microsoft.com/office/powerpoint/2010/main" val="4094352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F41CB-143C-0D45-CAD7-ABE0BE2E37A8}"/>
              </a:ext>
            </a:extLst>
          </p:cNvPr>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667C098-F1E2-B80F-51DE-D637D9BEED0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45C093-6F77-1E3E-8689-C9FD84595667}"/>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2295348D-17D1-D262-2597-C475F213CC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C8270B-81F3-D825-53DC-7E58FC9E9A52}"/>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106826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dirty="0"/>
              <a:t>Click to edit Master title style</a:t>
            </a:r>
            <a:endParaRPr lang="en-UK" dirty="0"/>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K" dirty="0"/>
          </a:p>
        </p:txBody>
      </p:sp>
    </p:spTree>
    <p:extLst>
      <p:ext uri="{BB962C8B-B14F-4D97-AF65-F5344CB8AC3E}">
        <p14:creationId xmlns:p14="http://schemas.microsoft.com/office/powerpoint/2010/main" val="424770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34807138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289337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13159-9A04-068E-B9E8-1028DA05716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C1D9921-DC3E-2CAA-EF82-875F55345D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B7B0A82-1954-04A9-24F0-E5BFADB4B07E}"/>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4AD7B585-B889-7D89-1FAD-0D14DF5BC7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E52E64-7A5D-8727-962B-C681F23C6170}"/>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1587699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2660603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4293723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2322167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Tree>
    <p:extLst>
      <p:ext uri="{BB962C8B-B14F-4D97-AF65-F5344CB8AC3E}">
        <p14:creationId xmlns:p14="http://schemas.microsoft.com/office/powerpoint/2010/main" val="928867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tretch>
            <a:fillRect/>
          </a:stretch>
        </p:blipFill>
        <p:spPr>
          <a:xfrm>
            <a:off x="2625381" y="2631030"/>
            <a:ext cx="6948678" cy="1475994"/>
          </a:xfrm>
          <a:prstGeom prst="rect">
            <a:avLst/>
          </a:prstGeom>
        </p:spPr>
      </p:pic>
    </p:spTree>
    <p:extLst>
      <p:ext uri="{BB962C8B-B14F-4D97-AF65-F5344CB8AC3E}">
        <p14:creationId xmlns:p14="http://schemas.microsoft.com/office/powerpoint/2010/main" val="1844519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4030236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AA538-A5F4-4C3D-A801-D18C9FEE8AD3}"/>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533316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K" dirty="0"/>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1861069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3389876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F41CB-143C-0D45-CAD7-ABE0BE2E37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667C098-F1E2-B80F-51DE-D637D9BEE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45C093-6F77-1E3E-8689-C9FD84595667}"/>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2295348D-17D1-D262-2597-C475F213CC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C8270B-81F3-D825-53DC-7E58FC9E9A52}"/>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26493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7C197B-73C2-39BE-E547-D792EC2F71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FBD7FF-2B83-10ED-5002-EE5BDF9D01D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70F07F0-91F6-9928-D223-59DF73BE568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F696213-93B1-CAA4-5403-C7D78FDDB2B0}"/>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6" name="Segnaposto piè di pagina 5">
            <a:extLst>
              <a:ext uri="{FF2B5EF4-FFF2-40B4-BE49-F238E27FC236}">
                <a16:creationId xmlns:a16="http://schemas.microsoft.com/office/drawing/2014/main" id="{6D69E3CA-2D58-3FD5-3A4F-BB374C6BAB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3AFC69-05D8-3733-E086-50A143DB0E82}"/>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39834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FC88F-8504-8022-29D8-CC0AF96FEB5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2EC9A4-8D0B-8BCA-7BD2-DC9FBDD86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326D5BF-EAB9-04B8-47A0-BAB5FD26C0C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9079A0B-8C43-865B-D581-62C24E1C1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82DBA61-1FC7-F3F2-6622-D80C62AA846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331076E-7482-803E-8B16-928D0FAAE523}"/>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8" name="Segnaposto piè di pagina 7">
            <a:extLst>
              <a:ext uri="{FF2B5EF4-FFF2-40B4-BE49-F238E27FC236}">
                <a16:creationId xmlns:a16="http://schemas.microsoft.com/office/drawing/2014/main" id="{733DA7FB-17AC-0D06-7F7D-CDBDB437AB5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99BBD5B-C518-4DC7-9003-EFD8E2775E9E}"/>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241881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11AC0-E7F1-CDF0-9EC9-C7DFC51EDF8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6828082-5666-3A3E-B369-99E376CAE331}"/>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4" name="Segnaposto piè di pagina 3">
            <a:extLst>
              <a:ext uri="{FF2B5EF4-FFF2-40B4-BE49-F238E27FC236}">
                <a16:creationId xmlns:a16="http://schemas.microsoft.com/office/drawing/2014/main" id="{0235822C-75D1-6F45-844A-9219BE62658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D464319-EDF7-34C3-B618-FAADD06B4170}"/>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47755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1CB2D92-621A-2809-9BA6-3EFFF7388F39}"/>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3" name="Segnaposto piè di pagina 2">
            <a:extLst>
              <a:ext uri="{FF2B5EF4-FFF2-40B4-BE49-F238E27FC236}">
                <a16:creationId xmlns:a16="http://schemas.microsoft.com/office/drawing/2014/main" id="{F6A4A836-79A2-B26B-1A4D-F79D6DD49BF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8EDD1AE-E591-77A0-2278-B4A559423769}"/>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270748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9A43A-EE8D-B5FD-FAE5-D64E801445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626E8A-CBDC-6AD3-D18E-4F0D41E9C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6BB4C01-3856-BBD0-0220-C32D435D6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6137B3-30D0-B4D5-C534-3868EAB9B81E}"/>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6" name="Segnaposto piè di pagina 5">
            <a:extLst>
              <a:ext uri="{FF2B5EF4-FFF2-40B4-BE49-F238E27FC236}">
                <a16:creationId xmlns:a16="http://schemas.microsoft.com/office/drawing/2014/main" id="{1288C58E-02B0-4BED-AD2B-7117DF9CEC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14D04F4-A8BA-B693-63ED-51A1A7BB5327}"/>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380678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CEB12-7EC8-65C6-45E7-4D77BA20E5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A5F7C98-62D3-3DE5-4B42-3EF6E2290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7ABA0E3-46A2-2F8E-AC45-0B94C86DB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86ECC31-CB38-9FF2-817A-0B00A0F73246}"/>
              </a:ext>
            </a:extLst>
          </p:cNvPr>
          <p:cNvSpPr>
            <a:spLocks noGrp="1"/>
          </p:cNvSpPr>
          <p:nvPr>
            <p:ph type="dt" sz="half" idx="10"/>
          </p:nvPr>
        </p:nvSpPr>
        <p:spPr/>
        <p:txBody>
          <a:bodyPr/>
          <a:lstStyle/>
          <a:p>
            <a:fld id="{9C6CE8F4-8000-4DD7-8F42-B41F4BED37AB}" type="datetimeFigureOut">
              <a:rPr lang="it-IT" smtClean="0"/>
              <a:t>23/09/2025</a:t>
            </a:fld>
            <a:endParaRPr lang="it-IT"/>
          </a:p>
        </p:txBody>
      </p:sp>
      <p:sp>
        <p:nvSpPr>
          <p:cNvPr id="6" name="Segnaposto piè di pagina 5">
            <a:extLst>
              <a:ext uri="{FF2B5EF4-FFF2-40B4-BE49-F238E27FC236}">
                <a16:creationId xmlns:a16="http://schemas.microsoft.com/office/drawing/2014/main" id="{FEA5AC2D-6EFC-964E-BB19-09DA7939C6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CC1754-C0EB-CA0E-8E6E-1B423DEE02A5}"/>
              </a:ext>
            </a:extLst>
          </p:cNvPr>
          <p:cNvSpPr>
            <a:spLocks noGrp="1"/>
          </p:cNvSpPr>
          <p:nvPr>
            <p:ph type="sldNum" sz="quarter" idx="12"/>
          </p:nvPr>
        </p:nvSpPr>
        <p:spPr/>
        <p:txBody>
          <a:bodyPr/>
          <a:lstStyle/>
          <a:p>
            <a:fld id="{64FB4806-C4BD-45AA-8ADA-68C8E6783FB2}" type="slidenum">
              <a:rPr lang="it-IT" smtClean="0"/>
              <a:t>‹N›</a:t>
            </a:fld>
            <a:endParaRPr lang="it-IT"/>
          </a:p>
        </p:txBody>
      </p:sp>
    </p:spTree>
    <p:extLst>
      <p:ext uri="{BB962C8B-B14F-4D97-AF65-F5344CB8AC3E}">
        <p14:creationId xmlns:p14="http://schemas.microsoft.com/office/powerpoint/2010/main" val="142626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FC225EB-A5FB-1D46-E1E1-A502E3D4B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7B9769-95EA-9B11-C5A6-0FB64F368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29B375-D7A3-CBF4-BDE3-36F6965AB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CE8F4-8000-4DD7-8F42-B41F4BED37AB}" type="datetimeFigureOut">
              <a:rPr lang="it-IT" smtClean="0"/>
              <a:t>23/09/2025</a:t>
            </a:fld>
            <a:endParaRPr lang="it-IT"/>
          </a:p>
        </p:txBody>
      </p:sp>
      <p:sp>
        <p:nvSpPr>
          <p:cNvPr id="5" name="Segnaposto piè di pagina 4">
            <a:extLst>
              <a:ext uri="{FF2B5EF4-FFF2-40B4-BE49-F238E27FC236}">
                <a16:creationId xmlns:a16="http://schemas.microsoft.com/office/drawing/2014/main" id="{F87D3205-5FD2-BB0B-AF7B-EEBCC261D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06A3BD8-9FED-30DD-CEE8-14D39B1C2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FB4806-C4BD-45AA-8ADA-68C8E6783FB2}" type="slidenum">
              <a:rPr lang="it-IT" smtClean="0"/>
              <a:t>‹N›</a:t>
            </a:fld>
            <a:endParaRPr lang="it-IT"/>
          </a:p>
        </p:txBody>
      </p:sp>
    </p:spTree>
    <p:extLst>
      <p:ext uri="{BB962C8B-B14F-4D97-AF65-F5344CB8AC3E}">
        <p14:creationId xmlns:p14="http://schemas.microsoft.com/office/powerpoint/2010/main" val="45233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6"/>
          <a:stretch>
            <a:fillRect/>
          </a:stretch>
        </p:blipFill>
        <p:spPr>
          <a:xfrm>
            <a:off x="10355137" y="6413936"/>
            <a:ext cx="1389888" cy="293717"/>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dirty="0"/>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3"/>
            <a:ext cx="9528048" cy="4635373"/>
          </a:xfrm>
          <a:prstGeom prst="rect">
            <a:avLst/>
          </a:prstGeom>
        </p:spPr>
        <p:txBody>
          <a:bodyPr vert="horz" lIns="91440" tIns="45720" rIns="91440" bIns="45720" rtlCol="0">
            <a:normAutofit/>
          </a:bodyPr>
          <a:lstStyle/>
          <a:p>
            <a:pPr lvl="0"/>
            <a:r>
              <a:rPr lang="en-UK" dirty="0"/>
              <a:t>Click to edit Master text styles</a:t>
            </a:r>
          </a:p>
          <a:p>
            <a:pPr lvl="1"/>
            <a:r>
              <a:rPr lang="en-UK" dirty="0"/>
              <a:t>Second level</a:t>
            </a:r>
          </a:p>
          <a:p>
            <a:pPr lvl="2"/>
            <a:r>
              <a:rPr lang="en-UK" dirty="0"/>
              <a:t>Third level</a:t>
            </a:r>
          </a:p>
          <a:p>
            <a:pPr lvl="3"/>
            <a:r>
              <a:rPr lang="en-UK" dirty="0"/>
              <a:t>Fourth level</a:t>
            </a:r>
          </a:p>
          <a:p>
            <a:pPr lvl="4"/>
            <a:r>
              <a:rPr lang="en-UK" dirty="0"/>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900">
                <a:solidFill>
                  <a:schemeClr val="tx1"/>
                </a:solidFill>
              </a:defRPr>
            </a:lvl1pPr>
          </a:lstStyle>
          <a:p>
            <a:fld id="{DC51D301-088B-4047-A9FD-F8F12A6B648D}" type="datetime4">
              <a:rPr lang="en-UK" smtClean="0"/>
              <a:t>23 September 2025</a:t>
            </a:fld>
            <a:endParaRPr lang="en-UK" dirty="0"/>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50" y="6458740"/>
            <a:ext cx="7130903" cy="182880"/>
          </a:xfrm>
          <a:prstGeom prst="rect">
            <a:avLst/>
          </a:prstGeom>
        </p:spPr>
        <p:txBody>
          <a:bodyPr vert="horz" lIns="91440" tIns="45720" rIns="91440" bIns="45720" rtlCol="0" anchor="ctr"/>
          <a:lstStyle>
            <a:lvl1pPr algn="ctr">
              <a:defRPr sz="900">
                <a:solidFill>
                  <a:schemeClr val="tx1"/>
                </a:solidFill>
              </a:defRPr>
            </a:lvl1pPr>
          </a:lstStyle>
          <a:p>
            <a:endParaRPr lang="en-UK" dirty="0"/>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2" y="6458740"/>
            <a:ext cx="640589" cy="182880"/>
          </a:xfrm>
          <a:prstGeom prst="rect">
            <a:avLst/>
          </a:prstGeom>
        </p:spPr>
        <p:txBody>
          <a:bodyPr vert="horz" lIns="91440" tIns="45720" rIns="91440" bIns="45720" rtlCol="0" anchor="ctr"/>
          <a:lstStyle>
            <a:lvl1pPr algn="r">
              <a:defRPr sz="900">
                <a:solidFill>
                  <a:schemeClr val="tx1"/>
                </a:solidFill>
              </a:defRPr>
            </a:lvl1pPr>
          </a:lstStyle>
          <a:p>
            <a:fld id="{BF413B3B-BFB3-42E3-B409-FAAF558C2ACC}" type="slidenum">
              <a:rPr lang="en-UK" smtClean="0"/>
              <a:pPr/>
              <a:t>‹N›</a:t>
            </a:fld>
            <a:endParaRPr lang="en-UK" dirty="0"/>
          </a:p>
        </p:txBody>
      </p:sp>
    </p:spTree>
    <p:extLst>
      <p:ext uri="{BB962C8B-B14F-4D97-AF65-F5344CB8AC3E}">
        <p14:creationId xmlns:p14="http://schemas.microsoft.com/office/powerpoint/2010/main" val="18555035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20000"/>
        </a:lnSpc>
        <a:spcBef>
          <a:spcPts val="0"/>
        </a:spcBef>
        <a:buFontTx/>
        <a:buNone/>
        <a:defRPr sz="1800" b="0" i="0" kern="1200">
          <a:solidFill>
            <a:schemeClr val="tx1"/>
          </a:solidFill>
          <a:latin typeface="+mn-lt"/>
          <a:ea typeface="Lato" panose="020F0502020204030203" pitchFamily="34" charset="0"/>
          <a:cs typeface="Lato" panose="020F0502020204030203" pitchFamily="34" charset="0"/>
        </a:defRPr>
      </a:lvl1pPr>
      <a:lvl2pPr marL="171450" indent="-171450" algn="l" defTabSz="685800" rtl="0" eaLnBrk="1" latinLnBrk="0" hangingPunct="1">
        <a:lnSpc>
          <a:spcPct val="120000"/>
        </a:lnSpc>
        <a:spcBef>
          <a:spcPts val="75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2pPr>
      <a:lvl3pPr marL="342900" indent="-171450" algn="l" defTabSz="685800" rtl="0" eaLnBrk="1" latinLnBrk="0" hangingPunct="1">
        <a:lnSpc>
          <a:spcPct val="120000"/>
        </a:lnSpc>
        <a:spcBef>
          <a:spcPts val="750"/>
        </a:spcBef>
        <a:buFont typeface="Arial" panose="020B0604020202020204" pitchFamily="34" charset="0"/>
        <a:buChar char="•"/>
        <a:defRPr sz="1650" b="0" i="0" kern="1200">
          <a:solidFill>
            <a:schemeClr val="tx1"/>
          </a:solidFill>
          <a:latin typeface="+mn-lt"/>
          <a:ea typeface="Lato" panose="020F0502020204030203" pitchFamily="34" charset="0"/>
          <a:cs typeface="Lato" panose="020F0502020204030203" pitchFamily="34" charset="0"/>
        </a:defRPr>
      </a:lvl3pPr>
      <a:lvl4pPr marL="514350" indent="-171450" algn="l" defTabSz="685800" rtl="0" eaLnBrk="1" latinLnBrk="0" hangingPunct="1">
        <a:lnSpc>
          <a:spcPct val="120000"/>
        </a:lnSpc>
        <a:spcBef>
          <a:spcPts val="750"/>
        </a:spcBef>
        <a:buFont typeface="Arial" panose="020B0604020202020204" pitchFamily="34" charset="0"/>
        <a:buChar char="•"/>
        <a:defRPr sz="1350" b="0" i="0" kern="1200">
          <a:solidFill>
            <a:schemeClr val="tx1"/>
          </a:solidFill>
          <a:latin typeface="+mn-lt"/>
          <a:ea typeface="Lato" panose="020F0502020204030203" pitchFamily="34" charset="0"/>
          <a:cs typeface="Lato" panose="020F0502020204030203" pitchFamily="34" charset="0"/>
        </a:defRPr>
      </a:lvl4pPr>
      <a:lvl5pPr marL="685800" indent="-171450" algn="l" defTabSz="685800" rtl="0" eaLnBrk="1" latinLnBrk="0" hangingPunct="1">
        <a:lnSpc>
          <a:spcPct val="120000"/>
        </a:lnSpc>
        <a:spcBef>
          <a:spcPts val="375"/>
        </a:spcBef>
        <a:buFont typeface="Arial" panose="020B0604020202020204" pitchFamily="34" charset="0"/>
        <a:buChar char="•"/>
        <a:defRPr sz="1350" b="0" i="0" kern="1200">
          <a:solidFill>
            <a:schemeClr val="tx1"/>
          </a:solidFill>
          <a:latin typeface="+mn-lt"/>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5"/>
          <a:stretch>
            <a:fillRect/>
          </a:stretch>
        </p:blipFill>
        <p:spPr>
          <a:xfrm>
            <a:off x="10355137" y="6413934"/>
            <a:ext cx="1389888" cy="293717"/>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dirty="0"/>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dirty="0"/>
              <a:t>Click to edit Master text styles</a:t>
            </a:r>
          </a:p>
          <a:p>
            <a:pPr lvl="1"/>
            <a:r>
              <a:rPr lang="en-UK" dirty="0"/>
              <a:t>Second level</a:t>
            </a:r>
          </a:p>
          <a:p>
            <a:pPr lvl="2"/>
            <a:r>
              <a:rPr lang="en-UK" dirty="0"/>
              <a:t>Third level</a:t>
            </a:r>
          </a:p>
          <a:p>
            <a:pPr lvl="3"/>
            <a:r>
              <a:rPr lang="en-UK" dirty="0"/>
              <a:t>Fourth level</a:t>
            </a:r>
          </a:p>
          <a:p>
            <a:pPr lvl="4"/>
            <a:r>
              <a:rPr lang="en-UK" dirty="0"/>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DC51D301-088B-4047-A9FD-F8F12A6B648D}" type="datetime4">
              <a:rPr lang="en-UK" smtClean="0"/>
              <a:t>23 September 2025</a:t>
            </a:fld>
            <a:endParaRPr lang="en-UK" dirty="0"/>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endParaRPr lang="en-UK" dirty="0"/>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‹N›</a:t>
            </a:fld>
            <a:endParaRPr lang="en-UK" dirty="0"/>
          </a:p>
        </p:txBody>
      </p:sp>
    </p:spTree>
    <p:extLst>
      <p:ext uri="{BB962C8B-B14F-4D97-AF65-F5344CB8AC3E}">
        <p14:creationId xmlns:p14="http://schemas.microsoft.com/office/powerpoint/2010/main" val="12604325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istruzione.it/sistema-integrato-06"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505362-C494-E6B9-2384-92DC16C384E5}"/>
              </a:ext>
            </a:extLst>
          </p:cNvPr>
          <p:cNvSpPr>
            <a:spLocks noGrp="1"/>
          </p:cNvSpPr>
          <p:nvPr>
            <p:ph type="ctrTitle"/>
          </p:nvPr>
        </p:nvSpPr>
        <p:spPr>
          <a:xfrm>
            <a:off x="1399067" y="672051"/>
            <a:ext cx="9778957" cy="811272"/>
          </a:xfrm>
        </p:spPr>
        <p:txBody>
          <a:bodyPr>
            <a:normAutofit fontScale="90000"/>
          </a:bodyPr>
          <a:lstStyle/>
          <a:p>
            <a:r>
              <a:rPr lang="it-IT" b="1" dirty="0">
                <a:solidFill>
                  <a:srgbClr val="FF0000"/>
                </a:solidFill>
                <a:latin typeface="Oswald Medium" panose="00000600000000000000" pitchFamily="2" charset="0"/>
                <a:ea typeface="Lato" panose="020F0502020204030203" pitchFamily="34" charset="0"/>
                <a:cs typeface="Lato" panose="020F0502020204030203" pitchFamily="34" charset="0"/>
              </a:rPr>
              <a:t>CARE AND Education 0–6</a:t>
            </a:r>
            <a:endParaRPr lang="it-IT" sz="6000" dirty="0">
              <a:solidFill>
                <a:srgbClr val="FF0000"/>
              </a:solidFill>
              <a:latin typeface="Oswald Medium" panose="00000600000000000000" pitchFamily="2" charset="0"/>
              <a:ea typeface="Lato" panose="020F0502020204030203" pitchFamily="34" charset="0"/>
              <a:cs typeface="Lato" panose="020F0502020204030203" pitchFamily="34" charset="0"/>
            </a:endParaRPr>
          </a:p>
        </p:txBody>
      </p:sp>
      <p:sp>
        <p:nvSpPr>
          <p:cNvPr id="5" name="Rettangolo 4">
            <a:extLst>
              <a:ext uri="{FF2B5EF4-FFF2-40B4-BE49-F238E27FC236}">
                <a16:creationId xmlns:a16="http://schemas.microsoft.com/office/drawing/2014/main" id="{7450B7A9-6678-FB17-97C2-E855361AFCA5}"/>
              </a:ext>
            </a:extLst>
          </p:cNvPr>
          <p:cNvSpPr/>
          <p:nvPr/>
        </p:nvSpPr>
        <p:spPr>
          <a:xfrm>
            <a:off x="0" y="0"/>
            <a:ext cx="508764"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ttotitolo 6">
            <a:extLst>
              <a:ext uri="{FF2B5EF4-FFF2-40B4-BE49-F238E27FC236}">
                <a16:creationId xmlns:a16="http://schemas.microsoft.com/office/drawing/2014/main" id="{18546234-6C40-9EBC-EC82-193A66D183A0}"/>
              </a:ext>
            </a:extLst>
          </p:cNvPr>
          <p:cNvSpPr>
            <a:spLocks noGrp="1"/>
          </p:cNvSpPr>
          <p:nvPr>
            <p:ph type="subTitle" idx="1"/>
          </p:nvPr>
        </p:nvSpPr>
        <p:spPr>
          <a:xfrm>
            <a:off x="1223783" y="2261936"/>
            <a:ext cx="9962148" cy="3518377"/>
          </a:xfrm>
        </p:spPr>
        <p:txBody>
          <a:bodyPr>
            <a:normAutofit fontScale="92500" lnSpcReduction="20000"/>
          </a:bodyPr>
          <a:lstStyle/>
          <a:p>
            <a:r>
              <a:rPr lang="en-US" sz="4000" b="1" dirty="0">
                <a:latin typeface="Oswald Medium" panose="00000600000000000000" pitchFamily="2" charset="0"/>
                <a:ea typeface="Lato" panose="020F0502020204030203" pitchFamily="34" charset="0"/>
                <a:cs typeface="Lato" panose="020F0502020204030203" pitchFamily="34" charset="0"/>
              </a:rPr>
              <a:t>The </a:t>
            </a:r>
            <a:r>
              <a:rPr lang="en-US" sz="4000" b="1" dirty="0" err="1">
                <a:latin typeface="Oswald Medium" panose="00000600000000000000" pitchFamily="2" charset="0"/>
                <a:ea typeface="Lato" panose="020F0502020204030203" pitchFamily="34" charset="0"/>
                <a:cs typeface="Lato" panose="020F0502020204030203" pitchFamily="34" charset="0"/>
              </a:rPr>
              <a:t>PoliMillegiorni</a:t>
            </a:r>
            <a:r>
              <a:rPr lang="en-US" sz="4000" b="1" dirty="0">
                <a:latin typeface="Oswald Medium" panose="00000600000000000000" pitchFamily="2" charset="0"/>
                <a:ea typeface="Lato" panose="020F0502020204030203" pitchFamily="34" charset="0"/>
                <a:cs typeface="Lato" panose="020F0502020204030203" pitchFamily="34" charset="0"/>
              </a:rPr>
              <a:t> Program 
 in </a:t>
            </a:r>
            <a:r>
              <a:rPr lang="en-US" sz="4000" b="1" dirty="0">
                <a:solidFill>
                  <a:srgbClr val="FF0000"/>
                </a:solidFill>
                <a:latin typeface="Oswald Medium" panose="00000600000000000000" pitchFamily="2" charset="0"/>
                <a:ea typeface="Lato" panose="020F0502020204030203" pitchFamily="34" charset="0"/>
                <a:cs typeface="Lato" panose="020F0502020204030203" pitchFamily="34" charset="0"/>
              </a:rPr>
              <a:t>Save the Children’s </a:t>
            </a:r>
            <a:r>
              <a:rPr lang="en-US" sz="4000" b="1" dirty="0">
                <a:latin typeface="Oswald Medium" panose="00000600000000000000" pitchFamily="2" charset="0"/>
                <a:ea typeface="Lato" panose="020F0502020204030203" pitchFamily="34" charset="0"/>
                <a:cs typeface="Lato" panose="020F0502020204030203" pitchFamily="34" charset="0"/>
              </a:rPr>
              <a:t>2025-30 strategy</a:t>
            </a:r>
            <a:endParaRPr lang="it-IT" sz="4000" b="1" dirty="0">
              <a:solidFill>
                <a:srgbClr val="FF0000"/>
              </a:solidFill>
              <a:latin typeface="Oswald Medium" panose="00000600000000000000" pitchFamily="2" charset="0"/>
              <a:ea typeface="Lato" panose="020F0502020204030203" pitchFamily="34" charset="0"/>
              <a:cs typeface="Lato" panose="020F0502020204030203" pitchFamily="34" charset="0"/>
            </a:endParaRPr>
          </a:p>
          <a:p>
            <a:endParaRPr lang="en-US" sz="4000" i="1" dirty="0">
              <a:solidFill>
                <a:srgbClr val="FF0000"/>
              </a:solidFill>
              <a:latin typeface="Oswald Medium" panose="00000600000000000000" pitchFamily="2" charset="0"/>
              <a:ea typeface="Lato" panose="020F0502020204030203" pitchFamily="34" charset="0"/>
              <a:cs typeface="Lato" panose="020F0502020204030203" pitchFamily="34" charset="0"/>
            </a:endParaRPr>
          </a:p>
          <a:p>
            <a:r>
              <a:rPr lang="en-US" sz="4000" dirty="0">
                <a:solidFill>
                  <a:srgbClr val="FF0000"/>
                </a:solidFill>
                <a:latin typeface="Oswald Medium" panose="00000600000000000000" pitchFamily="2" charset="0"/>
                <a:ea typeface="Lato" panose="020F0502020204030203" pitchFamily="34" charset="0"/>
                <a:cs typeface="Lato" panose="020F0502020204030203" pitchFamily="34" charset="0"/>
              </a:rPr>
              <a:t>Ensuring equitable, inclusive and quality education from early childhood</a:t>
            </a:r>
          </a:p>
          <a:p>
            <a:endParaRPr lang="en-US" sz="4000" b="1" i="1" dirty="0">
              <a:solidFill>
                <a:srgbClr val="FF0000"/>
              </a:solidFill>
              <a:latin typeface="Oswald Medium" panose="00000600000000000000" pitchFamily="2" charset="0"/>
              <a:ea typeface="Lato" panose="020F0502020204030203" pitchFamily="34" charset="0"/>
              <a:cs typeface="Lato" panose="020F0502020204030203" pitchFamily="34" charset="0"/>
            </a:endParaRPr>
          </a:p>
          <a:p>
            <a:r>
              <a:rPr lang="it-IT" dirty="0">
                <a:latin typeface="Oswald Medium" panose="00000600000000000000" pitchFamily="2" charset="0"/>
              </a:rPr>
              <a:t>PREVENTION THROUGH CROSS-SECTORAL COLLABORATION</a:t>
            </a:r>
          </a:p>
          <a:p>
            <a:endParaRPr lang="it-IT" sz="2400" b="1" dirty="0">
              <a:solidFill>
                <a:schemeClr val="tx2"/>
              </a:solidFill>
              <a:latin typeface="Oswald Medium" panose="00000600000000000000" pitchFamily="2" charset="0"/>
              <a:ea typeface="Lato" panose="020F0502020204030203" pitchFamily="34" charset="0"/>
              <a:cs typeface="Lato" panose="020F0502020204030203" pitchFamily="34" charset="0"/>
            </a:endParaRPr>
          </a:p>
          <a:p>
            <a:pPr algn="ctr"/>
            <a:endParaRPr lang="it-IT" b="1" dirty="0">
              <a:solidFill>
                <a:schemeClr val="tx2"/>
              </a:solidFill>
              <a:latin typeface="Oswald Medium" panose="00000600000000000000" pitchFamily="2" charset="0"/>
              <a:ea typeface="Lato" panose="020F0502020204030203" pitchFamily="34" charset="0"/>
              <a:cs typeface="Lato" panose="020F0502020204030203" pitchFamily="34" charset="0"/>
            </a:endParaRPr>
          </a:p>
          <a:p>
            <a:pPr algn="ctr"/>
            <a:endParaRPr lang="it-IT" sz="2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pic>
        <p:nvPicPr>
          <p:cNvPr id="3" name="Immagine 2" descr="Immagine che contiene testo, Carattere, Elementi grafici, logo&#10;&#10;Descrizione generata automaticamente">
            <a:extLst>
              <a:ext uri="{FF2B5EF4-FFF2-40B4-BE49-F238E27FC236}">
                <a16:creationId xmlns:a16="http://schemas.microsoft.com/office/drawing/2014/main" id="{9FCDE8A9-076C-33B0-C939-67AE93AA5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6445779"/>
            <a:ext cx="1115616" cy="230372"/>
          </a:xfrm>
          <a:prstGeom prst="rect">
            <a:avLst/>
          </a:prstGeom>
        </p:spPr>
      </p:pic>
    </p:spTree>
    <p:extLst>
      <p:ext uri="{BB962C8B-B14F-4D97-AF65-F5344CB8AC3E}">
        <p14:creationId xmlns:p14="http://schemas.microsoft.com/office/powerpoint/2010/main" val="71043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F5BFB-1F47-6510-0E6A-1AF212F441A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A96880-5DB9-1951-AA05-DB80D0736ABA}"/>
              </a:ext>
            </a:extLst>
          </p:cNvPr>
          <p:cNvSpPr txBox="1"/>
          <p:nvPr/>
        </p:nvSpPr>
        <p:spPr>
          <a:xfrm>
            <a:off x="6179843" y="6581001"/>
            <a:ext cx="4704522" cy="276999"/>
          </a:xfrm>
          <a:prstGeom prst="rect">
            <a:avLst/>
          </a:prstGeom>
          <a:noFill/>
        </p:spPr>
        <p:txBody>
          <a:bodyPr wrap="square" rtlCol="0">
            <a:spAutoFit/>
          </a:bodyPr>
          <a:lstStyle/>
          <a:p>
            <a:r>
              <a:rPr lang="en-UK" sz="1200" dirty="0">
                <a:solidFill>
                  <a:schemeClr val="bg1"/>
                </a:solidFill>
                <a:latin typeface="Lato" panose="020F0502020204030203" pitchFamily="34" charset="0"/>
                <a:ea typeface="Lato" panose="020F0502020204030203" pitchFamily="34" charset="0"/>
                <a:cs typeface="Lato" panose="020F0502020204030203" pitchFamily="34" charset="0"/>
              </a:rPr>
              <a:t>Content Hub:</a:t>
            </a:r>
            <a:r>
              <a:rPr lang="en-GB" sz="1200" dirty="0">
                <a:solidFill>
                  <a:schemeClr val="bg1"/>
                </a:solidFill>
              </a:rPr>
              <a:t>CH1304412</a:t>
            </a:r>
            <a:endParaRPr lang="en-UK"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2A49CB8D-3210-29A3-14C2-227C50FDDB71}"/>
              </a:ext>
            </a:extLst>
          </p:cNvPr>
          <p:cNvSpPr>
            <a:spLocks noGrp="1"/>
          </p:cNvSpPr>
          <p:nvPr>
            <p:ph type="title"/>
          </p:nvPr>
        </p:nvSpPr>
        <p:spPr>
          <a:xfrm>
            <a:off x="729343" y="202368"/>
            <a:ext cx="11000460" cy="1844145"/>
          </a:xfrm>
        </p:spPr>
        <p:txBody>
          <a:bodyPr>
            <a:normAutofit/>
          </a:bodyPr>
          <a:lstStyle/>
          <a:p>
            <a:pPr algn="ctr"/>
            <a:r>
              <a:rPr lang="en-US" sz="3200" b="1" kern="100" dirty="0">
                <a:latin typeface="Oswald Medium" panose="00000600000000000000" pitchFamily="2" charset="0"/>
              </a:rPr>
              <a:t>THE POLI MILLEGIORNI promoters of a culture of protection and safety in the nurseries and kindergartens involved</a:t>
            </a:r>
            <a:br>
              <a:rPr lang="it-IT" sz="3200" b="1" kern="100" dirty="0">
                <a:latin typeface="Lato" panose="020F0502020204030203" pitchFamily="34" charset="0"/>
              </a:rPr>
            </a:br>
            <a:endParaRPr lang="en-UK" sz="3200" b="1" kern="100" dirty="0">
              <a:latin typeface="Lato" panose="020F0502020204030203" pitchFamily="34" charset="0"/>
            </a:endParaRPr>
          </a:p>
        </p:txBody>
      </p:sp>
      <p:sp>
        <p:nvSpPr>
          <p:cNvPr id="3" name="Rettangolo 2">
            <a:extLst>
              <a:ext uri="{FF2B5EF4-FFF2-40B4-BE49-F238E27FC236}">
                <a16:creationId xmlns:a16="http://schemas.microsoft.com/office/drawing/2014/main" id="{BF669B7B-9134-6644-1559-AD620FE3ABB4}"/>
              </a:ext>
            </a:extLst>
          </p:cNvPr>
          <p:cNvSpPr/>
          <p:nvPr/>
        </p:nvSpPr>
        <p:spPr>
          <a:xfrm>
            <a:off x="0" y="0"/>
            <a:ext cx="511400"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2BAC6F12-DF1A-45F0-948C-F38E2AC6C8C9}"/>
              </a:ext>
            </a:extLst>
          </p:cNvPr>
          <p:cNvSpPr txBox="1"/>
          <p:nvPr/>
        </p:nvSpPr>
        <p:spPr>
          <a:xfrm>
            <a:off x="900202" y="1892744"/>
            <a:ext cx="5195798" cy="3783856"/>
          </a:xfrm>
          <a:prstGeom prst="rect">
            <a:avLst/>
          </a:prstGeom>
          <a:noFill/>
        </p:spPr>
        <p:txBody>
          <a:bodyPr wrap="square">
            <a:spAutoFit/>
          </a:bodyPr>
          <a:lstStyle/>
          <a:p>
            <a:pPr algn="just">
              <a:lnSpc>
                <a:spcPct val="120000"/>
              </a:lnSpc>
              <a:spcBef>
                <a:spcPts val="600"/>
              </a:spcBef>
              <a:spcAft>
                <a:spcPts val="600"/>
              </a:spcAft>
            </a:pPr>
            <a:r>
              <a:rPr lang="en-US" sz="1400" b="1" dirty="0">
                <a:latin typeface="Lato" panose="020F0502020204030203" pitchFamily="34" charset="0"/>
                <a:ea typeface="Calibri" panose="020F0502020204030204" pitchFamily="34" charset="0"/>
                <a:cs typeface="Times New Roman" panose="02020603050405020304" pitchFamily="18" charset="0"/>
              </a:rPr>
              <a:t>Developing a Protection System for the nurseries/preschools involved in the intervention of the Poli</a:t>
            </a:r>
            <a:r>
              <a:rPr lang="en-US" sz="1400" b="1" dirty="0" err="1">
                <a:latin typeface="Lato" panose="020F0502020204030203" pitchFamily="34" charset="0"/>
                <a:ea typeface="Calibri" panose="020F0502020204030204" pitchFamily="34" charset="0"/>
                <a:cs typeface="Times New Roman" panose="02020603050405020304" pitchFamily="18" charset="0"/>
              </a:rPr>
              <a:t>Millegiorni</a:t>
            </a:r>
            <a:r>
              <a:rPr lang="en-US" sz="1400" b="1" dirty="0">
                <a:latin typeface="Lato" panose="020F0502020204030203" pitchFamily="34" charset="0"/>
                <a:ea typeface="Calibri" panose="020F0502020204030204" pitchFamily="34" charset="0"/>
                <a:cs typeface="Times New Roman" panose="02020603050405020304" pitchFamily="18" charset="0"/>
              </a:rPr>
              <a:t>aims to prevent and minimize the risk of inappropriate conduct that may harm the rights, first and foremost the right to protection, of girls and boys and to provide the educational reality in question with every possible measure to prevent any inappropriate conduct by any adult in a position of trust,  to clearly and effectively report and respond to any concerns.
A process that involves:
- Training of educational personnel
- Composition of the working group (control room)
- Development and adoption of Protection policies</a:t>
            </a:r>
            <a:endParaRPr lang="it-IT" sz="1400" dirty="0">
              <a:latin typeface="Lato" panose="020F0502020204030203"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9A59E5AC-BB54-5D87-EF1F-427297162004}"/>
              </a:ext>
            </a:extLst>
          </p:cNvPr>
          <p:cNvPicPr>
            <a:picLocks noChangeAspect="1"/>
          </p:cNvPicPr>
          <p:nvPr/>
        </p:nvPicPr>
        <p:blipFill>
          <a:blip r:embed="rId3"/>
          <a:stretch>
            <a:fillRect/>
          </a:stretch>
        </p:blipFill>
        <p:spPr>
          <a:xfrm>
            <a:off x="6398929" y="1822205"/>
            <a:ext cx="2892098" cy="3753572"/>
          </a:xfrm>
          <a:prstGeom prst="rect">
            <a:avLst/>
          </a:prstGeom>
        </p:spPr>
      </p:pic>
      <p:pic>
        <p:nvPicPr>
          <p:cNvPr id="7" name="Immagine 6">
            <a:extLst>
              <a:ext uri="{FF2B5EF4-FFF2-40B4-BE49-F238E27FC236}">
                <a16:creationId xmlns:a16="http://schemas.microsoft.com/office/drawing/2014/main" id="{48311180-664B-430E-1912-91F4274E883B}"/>
              </a:ext>
            </a:extLst>
          </p:cNvPr>
          <p:cNvPicPr>
            <a:picLocks noChangeAspect="1"/>
          </p:cNvPicPr>
          <p:nvPr/>
        </p:nvPicPr>
        <p:blipFill>
          <a:blip r:embed="rId4"/>
          <a:stretch>
            <a:fillRect/>
          </a:stretch>
        </p:blipFill>
        <p:spPr>
          <a:xfrm>
            <a:off x="9018821" y="2346880"/>
            <a:ext cx="3086288" cy="4372620"/>
          </a:xfrm>
          <a:prstGeom prst="rect">
            <a:avLst/>
          </a:prstGeom>
        </p:spPr>
      </p:pic>
    </p:spTree>
    <p:extLst>
      <p:ext uri="{BB962C8B-B14F-4D97-AF65-F5344CB8AC3E}">
        <p14:creationId xmlns:p14="http://schemas.microsoft.com/office/powerpoint/2010/main" val="426333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741DD06-AC2C-344A-C4EE-777C4A32DE5A}"/>
              </a:ext>
            </a:extLst>
          </p:cNvPr>
          <p:cNvSpPr>
            <a:spLocks noGrp="1"/>
          </p:cNvSpPr>
          <p:nvPr>
            <p:ph idx="1"/>
          </p:nvPr>
        </p:nvSpPr>
        <p:spPr>
          <a:xfrm>
            <a:off x="949205" y="1310201"/>
            <a:ext cx="10293589" cy="4622514"/>
          </a:xfrm>
        </p:spPr>
        <p:txBody>
          <a:bodyPr>
            <a:normAutofit fontScale="25000" lnSpcReduction="20000"/>
          </a:bodyPr>
          <a:lstStyle/>
          <a:p>
            <a:pPr algn="just"/>
            <a:r>
              <a:rPr lang="it-IT" sz="6400" b="1" dirty="0">
                <a:latin typeface="Lato" panose="020F0502020204030203" pitchFamily="34" charset="0"/>
              </a:rPr>
              <a:t>HOW DOES THAT WORK</a:t>
            </a:r>
          </a:p>
          <a:p>
            <a:pPr marL="857250" indent="-857250" algn="just">
              <a:buFont typeface="Wingdings" panose="05000000000000000000" pitchFamily="2" charset="2"/>
              <a:buChar char="Ø"/>
            </a:pPr>
            <a:r>
              <a:rPr lang="en-US" sz="6400" b="1" dirty="0">
                <a:latin typeface="Lato" panose="020F0502020204030203" pitchFamily="34" charset="0"/>
              </a:rPr>
              <a:t>Save the Children </a:t>
            </a:r>
            <a:r>
              <a:rPr lang="en-US" sz="6400" dirty="0">
                <a:latin typeface="Lato" panose="020F0502020204030203" pitchFamily="34" charset="0"/>
              </a:rPr>
              <a:t>internal resources </a:t>
            </a:r>
            <a:r>
              <a:rPr lang="en-US" sz="6400" b="1" dirty="0">
                <a:latin typeface="Lato" panose="020F0502020204030203" pitchFamily="34" charset="0"/>
              </a:rPr>
              <a:t>launch the Hubs</a:t>
            </a:r>
            <a:r>
              <a:rPr lang="en-US" sz="6400" dirty="0">
                <a:latin typeface="Lato" panose="020F0502020204030203" pitchFamily="34" charset="0"/>
              </a:rPr>
              <a:t>→ in 2-3 years </a:t>
            </a:r>
            <a:r>
              <a:rPr lang="en-US" sz="6400" b="1" dirty="0">
                <a:latin typeface="Lato" panose="020F0502020204030203" pitchFamily="34" charset="0"/>
              </a:rPr>
              <a:t>the activities are progressively integrated into the local institutional system</a:t>
            </a:r>
            <a:endParaRPr lang="en-US" sz="6400" dirty="0">
              <a:latin typeface="Lato" panose="020F0502020204030203" pitchFamily="34" charset="0"/>
            </a:endParaRPr>
          </a:p>
          <a:p>
            <a:pPr marL="857250" indent="-857250" algn="just">
              <a:buFont typeface="Wingdings" panose="05000000000000000000" pitchFamily="2" charset="2"/>
              <a:buChar char="Ø"/>
            </a:pPr>
            <a:r>
              <a:rPr lang="en-US" sz="6400" b="1" dirty="0">
                <a:latin typeface="Lato" panose="020F0502020204030203" pitchFamily="34" charset="0"/>
              </a:rPr>
              <a:t>Save the Children’s </a:t>
            </a:r>
            <a:r>
              <a:rPr lang="en-US" sz="6400" dirty="0">
                <a:latin typeface="Lato" panose="020F0502020204030203" pitchFamily="34" charset="0"/>
              </a:rPr>
              <a:t>role is to </a:t>
            </a:r>
            <a:r>
              <a:rPr lang="en-US" sz="6400" b="1" dirty="0">
                <a:latin typeface="Lato" panose="020F0502020204030203" pitchFamily="34" charset="0"/>
              </a:rPr>
              <a:t>manage the start-up and support the transition </a:t>
            </a:r>
            <a:r>
              <a:rPr lang="en-US" sz="6400" dirty="0">
                <a:latin typeface="Lato" panose="020F0502020204030203" pitchFamily="34" charset="0"/>
              </a:rPr>
              <a:t>to institutional management, ensuring continuity and quality of services</a:t>
            </a:r>
          </a:p>
          <a:p>
            <a:pPr algn="just"/>
            <a:endParaRPr lang="en-US" sz="6400" b="1" dirty="0">
              <a:latin typeface="Lato" panose="020F0502020204030203" pitchFamily="34" charset="0"/>
            </a:endParaRPr>
          </a:p>
          <a:p>
            <a:pPr algn="just"/>
            <a:r>
              <a:rPr lang="it-IT" sz="6400" b="1" dirty="0">
                <a:latin typeface="Lato" panose="020F0502020204030203" pitchFamily="34" charset="0"/>
              </a:rPr>
              <a:t>EVIDENCE</a:t>
            </a:r>
          </a:p>
          <a:p>
            <a:pPr marL="857250" indent="-857250" algn="just">
              <a:buFont typeface="Wingdings" panose="05000000000000000000" pitchFamily="2" charset="2"/>
              <a:buChar char="Ø"/>
            </a:pPr>
            <a:r>
              <a:rPr lang="en-US" sz="6200" b="1" dirty="0">
                <a:latin typeface="Lato" panose="020F0502020204030203" pitchFamily="34" charset="0"/>
              </a:rPr>
              <a:t>2 out of 7 already taken care of by the municipalities</a:t>
            </a:r>
            <a:r>
              <a:rPr lang="en-US" sz="6200" dirty="0">
                <a:latin typeface="Lato" panose="020F0502020204030203" pitchFamily="34" charset="0"/>
              </a:rPr>
              <a:t>. Not all poles can be taken care of by institutions in a time frame of 3-4 years: 60% target (also thanks to the focus on the 0–6 age group linked to birth policies)</a:t>
            </a:r>
          </a:p>
          <a:p>
            <a:pPr marL="857250" indent="-857250" algn="just">
              <a:buFont typeface="Wingdings" panose="05000000000000000000" pitchFamily="2" charset="2"/>
              <a:buChar char="Ø"/>
            </a:pPr>
            <a:r>
              <a:rPr lang="en-US" sz="6200" b="1" dirty="0">
                <a:latin typeface="Lato" panose="020F0502020204030203" pitchFamily="34" charset="0"/>
              </a:rPr>
              <a:t>Growing institutional and regulatory recognition at local and national level</a:t>
            </a:r>
          </a:p>
          <a:p>
            <a:pPr marL="857250" indent="-857250" algn="just">
              <a:buFont typeface="Wingdings" panose="05000000000000000000" pitchFamily="2" charset="2"/>
              <a:buChar char="Ø"/>
            </a:pPr>
            <a:r>
              <a:rPr lang="en-US" sz="6200" b="1" dirty="0">
                <a:latin typeface="Lato" panose="020F0502020204030203" pitchFamily="34" charset="0"/>
              </a:rPr>
              <a:t>The model </a:t>
            </a:r>
            <a:r>
              <a:rPr lang="en-US" sz="6200" dirty="0">
                <a:latin typeface="Lato" panose="020F0502020204030203" pitchFamily="34" charset="0"/>
              </a:rPr>
              <a:t>is attractive to private donors (especially foundations) and the actions of the program </a:t>
            </a:r>
            <a:r>
              <a:rPr lang="en-US" sz="6200" b="1" dirty="0">
                <a:latin typeface="Lato" panose="020F0502020204030203" pitchFamily="34" charset="0"/>
              </a:rPr>
              <a:t>favor the integration of public and private funds</a:t>
            </a:r>
            <a:endParaRPr lang="en-US" sz="6200" dirty="0">
              <a:latin typeface="Lato" panose="020F0502020204030203" pitchFamily="34" charset="0"/>
            </a:endParaRPr>
          </a:p>
          <a:p>
            <a:pPr algn="just"/>
            <a:endParaRPr lang="it-IT" sz="6400" dirty="0">
              <a:latin typeface="Lato" panose="020F0502020204030203" pitchFamily="34" charset="0"/>
            </a:endParaRPr>
          </a:p>
          <a:p>
            <a:pPr algn="just"/>
            <a:endParaRPr lang="it-IT" sz="6400" b="1" dirty="0">
              <a:latin typeface="Lato" panose="020F0502020204030203" pitchFamily="34" charset="0"/>
            </a:endParaRPr>
          </a:p>
          <a:p>
            <a:pPr algn="just"/>
            <a:r>
              <a:rPr lang="it-IT" sz="6400" b="1" dirty="0" err="1">
                <a:latin typeface="Lato" panose="020F0502020204030203" pitchFamily="34" charset="0"/>
              </a:rPr>
              <a:t>Result</a:t>
            </a:r>
            <a:endParaRPr lang="it-IT" sz="6400" b="1" dirty="0">
              <a:latin typeface="Lato" panose="020F0502020204030203" pitchFamily="34" charset="0"/>
            </a:endParaRPr>
          </a:p>
          <a:p>
            <a:pPr algn="just"/>
            <a:r>
              <a:rPr lang="en-US" sz="6400" b="1" dirty="0">
                <a:solidFill>
                  <a:srgbClr val="FF0000"/>
                </a:solidFill>
                <a:latin typeface="Lato" panose="020F0502020204030203" pitchFamily="34" charset="0"/>
              </a:rPr>
              <a:t>A sustainable and systemic “good practice” that, thanks also to cross-sectoral collaboration, contributes to strengthening services for children aged 0–3 in Italy</a:t>
            </a:r>
          </a:p>
          <a:p>
            <a:pPr algn="just"/>
            <a:endParaRPr lang="en-US" sz="6400" b="1" dirty="0">
              <a:solidFill>
                <a:srgbClr val="FF0000"/>
              </a:solidFill>
              <a:latin typeface="Lato" panose="020F0502020204030203" pitchFamily="34" charset="0"/>
            </a:endParaRPr>
          </a:p>
        </p:txBody>
      </p:sp>
      <p:sp>
        <p:nvSpPr>
          <p:cNvPr id="3" name="Titolo 2">
            <a:extLst>
              <a:ext uri="{FF2B5EF4-FFF2-40B4-BE49-F238E27FC236}">
                <a16:creationId xmlns:a16="http://schemas.microsoft.com/office/drawing/2014/main" id="{0FCAFCA2-1F09-679F-EA1E-9A58F3FC83DE}"/>
              </a:ext>
            </a:extLst>
          </p:cNvPr>
          <p:cNvSpPr>
            <a:spLocks noGrp="1"/>
          </p:cNvSpPr>
          <p:nvPr>
            <p:ph type="title"/>
          </p:nvPr>
        </p:nvSpPr>
        <p:spPr>
          <a:xfrm>
            <a:off x="811733" y="245387"/>
            <a:ext cx="9915613" cy="550441"/>
          </a:xfrm>
        </p:spPr>
        <p:txBody>
          <a:bodyPr>
            <a:normAutofit fontScale="90000"/>
          </a:bodyPr>
          <a:lstStyle/>
          <a:p>
            <a:br>
              <a:rPr lang="it-IT" b="1" dirty="0"/>
            </a:br>
            <a:r>
              <a:rPr lang="en-US" sz="3100" b="1" dirty="0"/>
              <a:t>An innovative and sustainable model for the Poli</a:t>
            </a:r>
            <a:r>
              <a:rPr lang="en-US" sz="3100" b="1" dirty="0" err="1"/>
              <a:t>Millegiorni</a:t>
            </a:r>
            <a:br>
              <a:rPr lang="it-IT" dirty="0">
                <a:highlight>
                  <a:srgbClr val="FFFF00"/>
                </a:highlight>
              </a:rPr>
            </a:br>
            <a:endParaRPr lang="it-IT" dirty="0">
              <a:highlight>
                <a:srgbClr val="FFFF00"/>
              </a:highlight>
            </a:endParaRPr>
          </a:p>
        </p:txBody>
      </p:sp>
    </p:spTree>
    <p:extLst>
      <p:ext uri="{BB962C8B-B14F-4D97-AF65-F5344CB8AC3E}">
        <p14:creationId xmlns:p14="http://schemas.microsoft.com/office/powerpoint/2010/main" val="188321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C7E0-8B23-4E08-8DB3-0D6965495E95}"/>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B00DC2BA-519E-1DC9-D213-5876F4F1E70F}"/>
              </a:ext>
            </a:extLst>
          </p:cNvPr>
          <p:cNvSpPr/>
          <p:nvPr/>
        </p:nvSpPr>
        <p:spPr>
          <a:xfrm>
            <a:off x="0" y="0"/>
            <a:ext cx="508764"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descr="Immagine che contiene testo, Carattere, Elementi grafici, logo&#10;&#10;Descrizione generata automaticamente">
            <a:extLst>
              <a:ext uri="{FF2B5EF4-FFF2-40B4-BE49-F238E27FC236}">
                <a16:creationId xmlns:a16="http://schemas.microsoft.com/office/drawing/2014/main" id="{522E9632-6571-D406-CC6E-53B9E2E9F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6445779"/>
            <a:ext cx="1115616" cy="230372"/>
          </a:xfrm>
          <a:prstGeom prst="rect">
            <a:avLst/>
          </a:prstGeom>
        </p:spPr>
      </p:pic>
      <p:pic>
        <p:nvPicPr>
          <p:cNvPr id="7" name="Immagine 6">
            <a:extLst>
              <a:ext uri="{FF2B5EF4-FFF2-40B4-BE49-F238E27FC236}">
                <a16:creationId xmlns:a16="http://schemas.microsoft.com/office/drawing/2014/main" id="{77F002F3-D3FD-52F0-F8C1-9DF9ED66A49F}"/>
              </a:ext>
            </a:extLst>
          </p:cNvPr>
          <p:cNvPicPr>
            <a:picLocks noChangeAspect="1"/>
          </p:cNvPicPr>
          <p:nvPr/>
        </p:nvPicPr>
        <p:blipFill rotWithShape="1">
          <a:blip r:embed="rId3"/>
          <a:srcRect l="5588" t="9250" r="6466" b="19344"/>
          <a:stretch/>
        </p:blipFill>
        <p:spPr>
          <a:xfrm>
            <a:off x="1215897" y="235995"/>
            <a:ext cx="10009911" cy="6060887"/>
          </a:xfrm>
          <a:prstGeom prst="rect">
            <a:avLst/>
          </a:prstGeom>
        </p:spPr>
      </p:pic>
      <p:sp>
        <p:nvSpPr>
          <p:cNvPr id="8" name="Rettangolo 7">
            <a:extLst>
              <a:ext uri="{FF2B5EF4-FFF2-40B4-BE49-F238E27FC236}">
                <a16:creationId xmlns:a16="http://schemas.microsoft.com/office/drawing/2014/main" id="{F63DB95F-5A43-6480-4519-D8F0F98E1D4D}"/>
              </a:ext>
            </a:extLst>
          </p:cNvPr>
          <p:cNvSpPr/>
          <p:nvPr/>
        </p:nvSpPr>
        <p:spPr>
          <a:xfrm rot="20566641">
            <a:off x="3566007" y="4000159"/>
            <a:ext cx="5059984"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4800" b="1" dirty="0">
                <a:solidFill>
                  <a:srgbClr val="FF0000"/>
                </a:solidFill>
                <a:latin typeface="Lato Black" panose="020F0A02020204030203" pitchFamily="34" charset="0"/>
              </a:rPr>
              <a:t>Thank you!</a:t>
            </a:r>
          </a:p>
        </p:txBody>
      </p:sp>
    </p:spTree>
    <p:extLst>
      <p:ext uri="{BB962C8B-B14F-4D97-AF65-F5344CB8AC3E}">
        <p14:creationId xmlns:p14="http://schemas.microsoft.com/office/powerpoint/2010/main" val="268365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505362-C494-E6B9-2384-92DC16C384E5}"/>
              </a:ext>
            </a:extLst>
          </p:cNvPr>
          <p:cNvSpPr>
            <a:spLocks noGrp="1"/>
          </p:cNvSpPr>
          <p:nvPr>
            <p:ph type="ctrTitle"/>
          </p:nvPr>
        </p:nvSpPr>
        <p:spPr>
          <a:xfrm>
            <a:off x="980712" y="305544"/>
            <a:ext cx="9778957" cy="811272"/>
          </a:xfrm>
        </p:spPr>
        <p:txBody>
          <a:bodyPr>
            <a:noAutofit/>
          </a:bodyPr>
          <a:lstStyle/>
          <a:p>
            <a:r>
              <a:rPr lang="en-US" sz="4000" b="1" dirty="0">
                <a:latin typeface="Oswald Medium" panose="00000600000000000000" pitchFamily="2" charset="0"/>
              </a:rPr>
              <a:t>CARE AND Education 0–6: </a:t>
            </a:r>
            <a:r>
              <a:rPr lang="en-US" sz="4000" b="1" dirty="0">
                <a:solidFill>
                  <a:srgbClr val="FF0000"/>
                </a:solidFill>
                <a:latin typeface="Oswald Medium" panose="00000600000000000000" pitchFamily="2" charset="0"/>
              </a:rPr>
              <a:t>WHY</a:t>
            </a:r>
            <a:endParaRPr lang="it-IT" sz="4000" b="1" dirty="0">
              <a:solidFill>
                <a:srgbClr val="FF0000"/>
              </a:solidFill>
              <a:latin typeface="Oswald Medium" panose="00000600000000000000" pitchFamily="2" charset="0"/>
              <a:ea typeface="Lato" panose="020F0502020204030203" pitchFamily="34" charset="0"/>
              <a:cs typeface="Lato" panose="020F0502020204030203" pitchFamily="34" charset="0"/>
            </a:endParaRPr>
          </a:p>
        </p:txBody>
      </p:sp>
      <p:pic>
        <p:nvPicPr>
          <p:cNvPr id="4" name="Immagine 3" descr="Immagine che contiene testo, Carattere, Elementi grafici, logo&#10;&#10;Descrizione generata automaticamente">
            <a:extLst>
              <a:ext uri="{FF2B5EF4-FFF2-40B4-BE49-F238E27FC236}">
                <a16:creationId xmlns:a16="http://schemas.microsoft.com/office/drawing/2014/main" id="{33427551-96F7-860E-8DAE-0E2B53A39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221" y="6491001"/>
            <a:ext cx="1363096" cy="282842"/>
          </a:xfrm>
          <a:prstGeom prst="rect">
            <a:avLst/>
          </a:prstGeom>
        </p:spPr>
      </p:pic>
      <p:sp>
        <p:nvSpPr>
          <p:cNvPr id="5" name="Rettangolo 4">
            <a:extLst>
              <a:ext uri="{FF2B5EF4-FFF2-40B4-BE49-F238E27FC236}">
                <a16:creationId xmlns:a16="http://schemas.microsoft.com/office/drawing/2014/main" id="{7450B7A9-6678-FB17-97C2-E855361AFCA5}"/>
              </a:ext>
            </a:extLst>
          </p:cNvPr>
          <p:cNvSpPr/>
          <p:nvPr/>
        </p:nvSpPr>
        <p:spPr>
          <a:xfrm>
            <a:off x="0" y="0"/>
            <a:ext cx="203931"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ttotitolo 6">
            <a:extLst>
              <a:ext uri="{FF2B5EF4-FFF2-40B4-BE49-F238E27FC236}">
                <a16:creationId xmlns:a16="http://schemas.microsoft.com/office/drawing/2014/main" id="{18546234-6C40-9EBC-EC82-193A66D183A0}"/>
              </a:ext>
            </a:extLst>
          </p:cNvPr>
          <p:cNvSpPr>
            <a:spLocks noGrp="1"/>
          </p:cNvSpPr>
          <p:nvPr>
            <p:ph type="subTitle" idx="1"/>
          </p:nvPr>
        </p:nvSpPr>
        <p:spPr>
          <a:xfrm>
            <a:off x="740664" y="1239288"/>
            <a:ext cx="11163183" cy="3789409"/>
          </a:xfrm>
        </p:spPr>
        <p:txBody>
          <a:bodyPr>
            <a:normAutofit fontScale="70000" lnSpcReduction="20000"/>
          </a:bodyPr>
          <a:lstStyle/>
          <a:p>
            <a:pPr algn="l">
              <a:lnSpc>
                <a:spcPct val="120000"/>
              </a:lnSpc>
              <a:spcBef>
                <a:spcPts val="0"/>
              </a:spcBef>
            </a:pPr>
            <a:r>
              <a:rPr lang="it-IT" sz="3200" kern="100" dirty="0">
                <a:ea typeface="Lato" panose="020F0502020204030203" pitchFamily="34" charset="0"/>
                <a:cs typeface="Lato" panose="020F0502020204030203" pitchFamily="34" charset="0"/>
              </a:rPr>
              <a:t>1.</a:t>
            </a:r>
            <a:r>
              <a:rPr lang="en-US" sz="3200" kern="100" dirty="0">
                <a:ea typeface="Lato" panose="020F0502020204030203" pitchFamily="34" charset="0"/>
                <a:cs typeface="Lato" panose="020F0502020204030203" pitchFamily="34" charset="0"/>
              </a:rPr>
              <a:t>The cognitive, socio-emotional and relational </a:t>
            </a:r>
            <a:r>
              <a:rPr lang="en-US" sz="3200" kern="100" dirty="0">
                <a:solidFill>
                  <a:srgbClr val="FF0000"/>
                </a:solidFill>
                <a:ea typeface="Lato" panose="020F0502020204030203" pitchFamily="34" charset="0"/>
                <a:cs typeface="Lato" panose="020F0502020204030203" pitchFamily="34" charset="0"/>
              </a:rPr>
              <a:t>SKILLS </a:t>
            </a:r>
            <a:r>
              <a:rPr lang="en-US" sz="3200" kern="100" dirty="0">
                <a:ea typeface="Lato" panose="020F0502020204030203" pitchFamily="34" charset="0"/>
                <a:cs typeface="Lato" panose="020F0502020204030203" pitchFamily="34" charset="0"/>
              </a:rPr>
              <a:t>of human beings are consolidated </a:t>
            </a:r>
            <a:r>
              <a:rPr lang="en-US" sz="3200" kern="100" dirty="0">
                <a:solidFill>
                  <a:srgbClr val="FF0000"/>
                </a:solidFill>
                <a:ea typeface="Lato" panose="020F0502020204030203" pitchFamily="34" charset="0"/>
                <a:cs typeface="Lato" panose="020F0502020204030203" pitchFamily="34" charset="0"/>
              </a:rPr>
              <a:t>between birth and the first 6 years of life</a:t>
            </a:r>
            <a:r>
              <a:rPr lang="en-US" sz="3200" kern="100" dirty="0">
                <a:ea typeface="Lato" panose="020F0502020204030203" pitchFamily="34" charset="0"/>
                <a:cs typeface="Lato" panose="020F0502020204030203" pitchFamily="34" charset="0"/>
              </a:rPr>
              <a:t>.</a:t>
            </a:r>
            <a:endParaRPr lang="it-IT" sz="3200" b="1" kern="100" dirty="0">
              <a:solidFill>
                <a:srgbClr val="FF0000"/>
              </a:solidFill>
              <a:ea typeface="Lato" panose="020F0502020204030203" pitchFamily="34" charset="0"/>
              <a:cs typeface="Lato" panose="020F0502020204030203" pitchFamily="34" charset="0"/>
            </a:endParaRPr>
          </a:p>
          <a:p>
            <a:pPr algn="l">
              <a:lnSpc>
                <a:spcPct val="120000"/>
              </a:lnSpc>
              <a:spcBef>
                <a:spcPts val="0"/>
              </a:spcBef>
            </a:pPr>
            <a:endParaRPr lang="it-IT" sz="3200" kern="100" dirty="0">
              <a:ea typeface="Lato" panose="020F0502020204030203" pitchFamily="34" charset="0"/>
              <a:cs typeface="Lato" panose="020F0502020204030203" pitchFamily="34" charset="0"/>
            </a:endParaRPr>
          </a:p>
          <a:p>
            <a:pPr algn="l">
              <a:lnSpc>
                <a:spcPct val="120000"/>
              </a:lnSpc>
              <a:spcBef>
                <a:spcPts val="0"/>
              </a:spcBef>
            </a:pPr>
            <a:r>
              <a:rPr lang="it-IT" sz="3200" kern="100" dirty="0">
                <a:ea typeface="Lato" panose="020F0502020204030203" pitchFamily="34" charset="0"/>
                <a:cs typeface="Lato" panose="020F0502020204030203" pitchFamily="34" charset="0"/>
              </a:rPr>
              <a:t>2.</a:t>
            </a:r>
            <a:r>
              <a:rPr lang="en-US" sz="3200" kern="100" dirty="0">
                <a:ea typeface="Lato" panose="020F0502020204030203" pitchFamily="34" charset="0"/>
                <a:cs typeface="Lato" panose="020F0502020204030203" pitchFamily="34" charset="0"/>
              </a:rPr>
              <a:t>In particular,</a:t>
            </a:r>
            <a:r>
              <a:rPr lang="en-US" sz="3200" kern="100" dirty="0">
                <a:solidFill>
                  <a:srgbClr val="FF0000"/>
                </a:solidFill>
                <a:ea typeface="Lato" panose="020F0502020204030203" pitchFamily="34" charset="0"/>
                <a:cs typeface="Lato" panose="020F0502020204030203" pitchFamily="34" charset="0"/>
              </a:rPr>
              <a:t>in the first 1000 days </a:t>
            </a:r>
            <a:r>
              <a:rPr lang="en-US" sz="3200" kern="100" dirty="0">
                <a:ea typeface="Lato" panose="020F0502020204030203" pitchFamily="34" charset="0"/>
                <a:cs typeface="Lato" panose="020F0502020204030203" pitchFamily="34" charset="0"/>
              </a:rPr>
              <a:t>of life (from conception to 2 years) the architecture of the human brain is built.</a:t>
            </a:r>
            <a:endParaRPr lang="it-IT" sz="3200" kern="100" dirty="0">
              <a:ea typeface="Lato" panose="020F0502020204030203" pitchFamily="34" charset="0"/>
              <a:cs typeface="Lato" panose="020F0502020204030203" pitchFamily="34" charset="0"/>
            </a:endParaRPr>
          </a:p>
          <a:p>
            <a:pPr algn="l">
              <a:lnSpc>
                <a:spcPct val="120000"/>
              </a:lnSpc>
              <a:spcBef>
                <a:spcPts val="0"/>
              </a:spcBef>
            </a:pPr>
            <a:endParaRPr lang="it-IT" sz="3200" kern="100" dirty="0">
              <a:ea typeface="Lato" panose="020F0502020204030203" pitchFamily="34" charset="0"/>
              <a:cs typeface="Lato" panose="020F0502020204030203" pitchFamily="34" charset="0"/>
            </a:endParaRPr>
          </a:p>
          <a:p>
            <a:pPr algn="l">
              <a:lnSpc>
                <a:spcPct val="120000"/>
              </a:lnSpc>
              <a:spcBef>
                <a:spcPts val="0"/>
              </a:spcBef>
            </a:pPr>
            <a:r>
              <a:rPr lang="it-IT" sz="3200" kern="100" dirty="0">
                <a:ea typeface="Lato" panose="020F0502020204030203" pitchFamily="34" charset="0"/>
                <a:cs typeface="Lato" panose="020F0502020204030203" pitchFamily="34" charset="0"/>
              </a:rPr>
              <a:t>3.</a:t>
            </a:r>
            <a:r>
              <a:rPr lang="en-US" sz="3200" kern="100" dirty="0">
                <a:solidFill>
                  <a:srgbClr val="FF0000"/>
                </a:solidFill>
                <a:ea typeface="Lato" panose="020F0502020204030203" pitchFamily="34" charset="0"/>
                <a:cs typeface="Lato" panose="020F0502020204030203" pitchFamily="34" charset="0"/>
              </a:rPr>
              <a:t>Early childhood development occurs in several interconnected areas</a:t>
            </a:r>
            <a:r>
              <a:rPr lang="en-US" sz="3200" kern="100" dirty="0">
                <a:ea typeface="Lato" panose="020F0502020204030203" pitchFamily="34" charset="0"/>
                <a:cs typeface="Lato" panose="020F0502020204030203" pitchFamily="34" charset="0"/>
              </a:rPr>
              <a:t>: physical, cognitive, linguistic, and socio-emotional. </a:t>
            </a:r>
            <a:r>
              <a:rPr lang="en-US" sz="3200" kern="100" dirty="0">
                <a:solidFill>
                  <a:srgbClr val="FF0000"/>
                </a:solidFill>
                <a:ea typeface="Lato" panose="020F0502020204030203" pitchFamily="34" charset="0"/>
                <a:cs typeface="Lato" panose="020F0502020204030203" pitchFamily="34" charset="0"/>
              </a:rPr>
              <a:t>Children exposed to problems </a:t>
            </a:r>
            <a:r>
              <a:rPr lang="en-US" sz="3200" kern="100" dirty="0">
                <a:ea typeface="Lato" panose="020F0502020204030203" pitchFamily="34" charset="0"/>
                <a:cs typeface="Lato" panose="020F0502020204030203" pitchFamily="34" charset="0"/>
              </a:rPr>
              <a:t>such as poverty, malnutrition, poor health and an unstimulating family or educational environment, slow down their development and </a:t>
            </a:r>
            <a:r>
              <a:rPr lang="en-US" sz="3200" kern="100" dirty="0">
                <a:solidFill>
                  <a:srgbClr val="FF0000"/>
                </a:solidFill>
                <a:ea typeface="Lato" panose="020F0502020204030203" pitchFamily="34" charset="0"/>
                <a:cs typeface="Lato" panose="020F0502020204030203" pitchFamily="34" charset="0"/>
              </a:rPr>
              <a:t>DO NOT REACH THEIR FULL POTENTIAL</a:t>
            </a:r>
            <a:endParaRPr lang="it-IT" sz="3200" b="1" dirty="0">
              <a:solidFill>
                <a:srgbClr val="FF0000"/>
              </a:solidFill>
              <a:ea typeface="Lato" panose="020F0502020204030203" pitchFamily="34" charset="0"/>
              <a:cs typeface="Lato" panose="020F0502020204030203" pitchFamily="34" charset="0"/>
            </a:endParaRPr>
          </a:p>
        </p:txBody>
      </p:sp>
      <p:sp>
        <p:nvSpPr>
          <p:cNvPr id="8" name="CasellaDiTesto 7">
            <a:extLst>
              <a:ext uri="{FF2B5EF4-FFF2-40B4-BE49-F238E27FC236}">
                <a16:creationId xmlns:a16="http://schemas.microsoft.com/office/drawing/2014/main" id="{2D4EE497-8CC4-BC5B-8C20-7E56012CA2FE}"/>
              </a:ext>
            </a:extLst>
          </p:cNvPr>
          <p:cNvSpPr txBox="1"/>
          <p:nvPr/>
        </p:nvSpPr>
        <p:spPr>
          <a:xfrm>
            <a:off x="2091845" y="5029254"/>
            <a:ext cx="9793704" cy="1579920"/>
          </a:xfrm>
          <a:prstGeom prst="rect">
            <a:avLst/>
          </a:prstGeom>
          <a:noFill/>
        </p:spPr>
        <p:txBody>
          <a:bodyPr wrap="square">
            <a:spAutoFit/>
          </a:bodyPr>
          <a:lstStyle/>
          <a:p>
            <a:pPr>
              <a:spcAft>
                <a:spcPts val="800"/>
              </a:spcAft>
            </a:pPr>
            <a:r>
              <a:rPr lang="en-US" kern="100" dirty="0">
                <a:ea typeface="Lato" panose="020F0502020204030203" pitchFamily="34" charset="0"/>
                <a:cs typeface="Lato" panose="020F0502020204030203" pitchFamily="34" charset="0"/>
              </a:rPr>
              <a:t>All the programs in the Zero-six area refer to the </a:t>
            </a:r>
            <a:r>
              <a:rPr lang="en-US" kern="100" dirty="0">
                <a:solidFill>
                  <a:srgbClr val="FF0000"/>
                </a:solidFill>
                <a:ea typeface="Lato" panose="020F0502020204030203" pitchFamily="34" charset="0"/>
                <a:cs typeface="Lato" panose="020F0502020204030203" pitchFamily="34" charset="0"/>
              </a:rPr>
              <a:t>five spheres </a:t>
            </a:r>
            <a:r>
              <a:rPr lang="en-US" kern="100" dirty="0">
                <a:ea typeface="Lato" panose="020F0502020204030203" pitchFamily="34" charset="0"/>
                <a:cs typeface="Lato" panose="020F0502020204030203" pitchFamily="34" charset="0"/>
              </a:rPr>
              <a:t>of </a:t>
            </a:r>
            <a:r>
              <a:rPr lang="en-US" kern="100" dirty="0">
                <a:solidFill>
                  <a:srgbClr val="FF0000"/>
                </a:solidFill>
                <a:ea typeface="Lato" panose="020F0502020204030203" pitchFamily="34" charset="0"/>
                <a:cs typeface="Lato" panose="020F0502020204030203" pitchFamily="34" charset="0"/>
              </a:rPr>
              <a:t>the Nurturing Care Framework for Early Child Development </a:t>
            </a:r>
            <a:r>
              <a:rPr lang="en-US" kern="100" dirty="0">
                <a:ea typeface="Lato" panose="020F0502020204030203" pitchFamily="34" charset="0"/>
                <a:cs typeface="Lato" panose="020F0502020204030203" pitchFamily="34" charset="0"/>
              </a:rPr>
              <a:t>approach: health, healthy eating, protection, responsive parenting, early education.</a:t>
            </a:r>
            <a:endParaRPr lang="it-IT" sz="500" kern="100" dirty="0">
              <a:ea typeface="Lato" panose="020F0502020204030203" pitchFamily="34" charset="0"/>
              <a:cs typeface="Lato" panose="020F0502020204030203" pitchFamily="34" charset="0"/>
            </a:endParaRPr>
          </a:p>
          <a:p>
            <a:pPr>
              <a:spcAft>
                <a:spcPts val="800"/>
              </a:spcAft>
            </a:pPr>
            <a:r>
              <a:rPr lang="en-US" i="1" dirty="0"/>
              <a:t>“Save the Children’s vision is to scale holistic and transformative ECCD programs, where young children are respected, safe, nurtured, and co-create learning”</a:t>
            </a:r>
            <a:endParaRPr lang="it-IT" sz="1800" i="1" kern="100" dirty="0">
              <a:latin typeface="Lato" panose="020F0502020204030203" pitchFamily="34" charset="0"/>
              <a:ea typeface="Lato" panose="020F0502020204030203" pitchFamily="34" charset="0"/>
              <a:cs typeface="Lato" panose="020F0502020204030203" pitchFamily="34" charset="0"/>
            </a:endParaRPr>
          </a:p>
        </p:txBody>
      </p:sp>
      <p:pic>
        <p:nvPicPr>
          <p:cNvPr id="9" name="Immagine 8" descr="Immagine che contiene clipart, Elementi grafici, cartone animato, illustrazione&#10;&#10;Descrizione generata automaticamente">
            <a:extLst>
              <a:ext uri="{FF2B5EF4-FFF2-40B4-BE49-F238E27FC236}">
                <a16:creationId xmlns:a16="http://schemas.microsoft.com/office/drawing/2014/main" id="{75AEF99B-D57E-2CFF-63E7-918FD32C4886}"/>
              </a:ext>
            </a:extLst>
          </p:cNvPr>
          <p:cNvPicPr>
            <a:picLocks noChangeAspect="1"/>
          </p:cNvPicPr>
          <p:nvPr/>
        </p:nvPicPr>
        <p:blipFill>
          <a:blip r:embed="rId3"/>
          <a:stretch>
            <a:fillRect/>
          </a:stretch>
        </p:blipFill>
        <p:spPr>
          <a:xfrm>
            <a:off x="288153" y="4979860"/>
            <a:ext cx="1719470" cy="1719470"/>
          </a:xfrm>
          <a:prstGeom prst="rect">
            <a:avLst/>
          </a:prstGeom>
        </p:spPr>
      </p:pic>
    </p:spTree>
    <p:extLst>
      <p:ext uri="{BB962C8B-B14F-4D97-AF65-F5344CB8AC3E}">
        <p14:creationId xmlns:p14="http://schemas.microsoft.com/office/powerpoint/2010/main" val="9551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8E398-12CD-1E5F-92D3-1D8D4658B4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120E3D-5FAC-9317-DE82-0FDB561B7658}"/>
              </a:ext>
            </a:extLst>
          </p:cNvPr>
          <p:cNvSpPr>
            <a:spLocks noGrp="1"/>
          </p:cNvSpPr>
          <p:nvPr>
            <p:ph type="title"/>
          </p:nvPr>
        </p:nvSpPr>
        <p:spPr>
          <a:xfrm>
            <a:off x="1162892" y="482416"/>
            <a:ext cx="7328501" cy="491412"/>
          </a:xfrm>
        </p:spPr>
        <p:txBody>
          <a:bodyPr anchor="ctr">
            <a:normAutofit fontScale="90000"/>
          </a:bodyPr>
          <a:lstStyle/>
          <a:p>
            <a:r>
              <a:rPr lang="it-IT" sz="3100" dirty="0"/>
              <a:t>EARLY CHILDHOOD AT RISK</a:t>
            </a:r>
            <a:br>
              <a:rPr lang="it-IT" sz="3100" dirty="0"/>
            </a:br>
            <a:r>
              <a:rPr lang="en-US" sz="2200" dirty="0"/>
              <a:t>The beginning of the story changes the whole story</a:t>
            </a:r>
            <a:endParaRPr lang="it-IT" noProof="0" dirty="0"/>
          </a:p>
        </p:txBody>
      </p:sp>
      <p:sp>
        <p:nvSpPr>
          <p:cNvPr id="4" name="CasellaDiTesto 3">
            <a:extLst>
              <a:ext uri="{FF2B5EF4-FFF2-40B4-BE49-F238E27FC236}">
                <a16:creationId xmlns:a16="http://schemas.microsoft.com/office/drawing/2014/main" id="{F70E9C60-E98E-FDE7-46A1-544347EA4215}"/>
              </a:ext>
            </a:extLst>
          </p:cNvPr>
          <p:cNvSpPr txBox="1"/>
          <p:nvPr/>
        </p:nvSpPr>
        <p:spPr>
          <a:xfrm>
            <a:off x="690643" y="1319268"/>
            <a:ext cx="7146103" cy="3323987"/>
          </a:xfrm>
          <a:prstGeom prst="rect">
            <a:avLst/>
          </a:prstGeom>
          <a:noFill/>
        </p:spPr>
        <p:txBody>
          <a:bodyPr wrap="square">
            <a:spAutoFit/>
          </a:bodyPr>
          <a:lstStyle/>
          <a:p>
            <a:pPr marL="214313" indent="-214313">
              <a:buFont typeface="Arial" panose="020B0604020202020204" pitchFamily="34" charset="0"/>
              <a:buChar char="•"/>
            </a:pP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In Italy*,</a:t>
            </a: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children from 0 to 3 years old do not grow up with the same opportunities </a:t>
            </a: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to "develop their potential" in relationships, cognitive, emotional and creative</a:t>
            </a:r>
            <a:endParaRPr lang="it-IT" sz="15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endParaRPr lang="en-US"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Territorial, economic, ethnic and cultural </a:t>
            </a: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barriers create inequalities </a:t>
            </a: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from birth, which can </a:t>
            </a: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mark an entire life trajectory</a:t>
            </a:r>
            <a:endParaRPr lang="it-IT" sz="15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endParaRPr lang="en-US"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Already at 3 years of age, those who grow up in disadvantaged contexts show evident fragility. And </a:t>
            </a: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the gap widens</a:t>
            </a: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 becoming deeper as they enter primary school</a:t>
            </a:r>
            <a:endParaRPr lang="it-IT"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endParaRPr lang="en-US" sz="15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The risk of poverty and social exclusion is increasing, especially between the ages of 4 and 6, </a:t>
            </a:r>
            <a:r>
              <a:rPr lang="en-US" sz="1500" b="1" dirty="0">
                <a:solidFill>
                  <a:srgbClr val="FF0000"/>
                </a:solidFill>
                <a:latin typeface="Lato" panose="020F0502020204030203" pitchFamily="34" charset="0"/>
                <a:ea typeface="Lato" panose="020F0502020204030203" pitchFamily="34" charset="0"/>
                <a:cs typeface="Lato" panose="020F0502020204030203" pitchFamily="34" charset="0"/>
              </a:rPr>
              <a:t>with peaks </a:t>
            </a:r>
            <a:r>
              <a:rPr lang="en-US" sz="1500" b="1" dirty="0">
                <a:solidFill>
                  <a:srgbClr val="000000"/>
                </a:solidFill>
                <a:latin typeface="Lato" panose="020F0502020204030203" pitchFamily="34" charset="0"/>
                <a:ea typeface="Lato" panose="020F0502020204030203" pitchFamily="34" charset="0"/>
                <a:cs typeface="Lato" panose="020F0502020204030203" pitchFamily="34" charset="0"/>
              </a:rPr>
              <a:t>in the South, in inland areas, among single-parent families or families with a migrant background</a:t>
            </a:r>
          </a:p>
        </p:txBody>
      </p:sp>
      <p:pic>
        <p:nvPicPr>
          <p:cNvPr id="5" name="Immagine 4" descr="Immagine che contiene testo, mappa, atlante&#10;&#10;Descrizione generata automaticamente">
            <a:extLst>
              <a:ext uri="{FF2B5EF4-FFF2-40B4-BE49-F238E27FC236}">
                <a16:creationId xmlns:a16="http://schemas.microsoft.com/office/drawing/2014/main" id="{38F8A1EB-233A-B351-84C1-7AF5E5D666D5}"/>
              </a:ext>
            </a:extLst>
          </p:cNvPr>
          <p:cNvPicPr>
            <a:picLocks noChangeAspect="1"/>
          </p:cNvPicPr>
          <p:nvPr/>
        </p:nvPicPr>
        <p:blipFill>
          <a:blip r:embed="rId2"/>
          <a:stretch>
            <a:fillRect/>
          </a:stretch>
        </p:blipFill>
        <p:spPr>
          <a:xfrm>
            <a:off x="8167631" y="554880"/>
            <a:ext cx="2682477" cy="3962306"/>
          </a:xfrm>
          <a:prstGeom prst="rect">
            <a:avLst/>
          </a:prstGeom>
        </p:spPr>
      </p:pic>
      <p:sp>
        <p:nvSpPr>
          <p:cNvPr id="8" name="Titolo 1">
            <a:extLst>
              <a:ext uri="{FF2B5EF4-FFF2-40B4-BE49-F238E27FC236}">
                <a16:creationId xmlns:a16="http://schemas.microsoft.com/office/drawing/2014/main" id="{6F6D38F8-6B51-870A-0C13-E0ECF7CABD24}"/>
              </a:ext>
            </a:extLst>
          </p:cNvPr>
          <p:cNvSpPr txBox="1">
            <a:spLocks/>
          </p:cNvSpPr>
          <p:nvPr/>
        </p:nvSpPr>
        <p:spPr>
          <a:xfrm>
            <a:off x="2063552" y="6525344"/>
            <a:ext cx="3298790" cy="14406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dirty="0">
                <a:solidFill>
                  <a:srgbClr val="000000"/>
                </a:solidFill>
                <a:latin typeface="Lato" panose="020F0502020204030203" pitchFamily="34" charset="0"/>
                <a:ea typeface="Lato" panose="020F0502020204030203" pitchFamily="34" charset="0"/>
                <a:cs typeface="Lato" panose="020F0502020204030203" pitchFamily="34" charset="0"/>
              </a:rPr>
              <a:t>*source Atlas of Childhood 0–6 at risk Save the Children 2024</a:t>
            </a:r>
            <a:endParaRPr lang="it-IT" sz="9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2" name="CasellaDiTesto 1">
            <a:extLst>
              <a:ext uri="{FF2B5EF4-FFF2-40B4-BE49-F238E27FC236}">
                <a16:creationId xmlns:a16="http://schemas.microsoft.com/office/drawing/2014/main" id="{F89D12A9-7A34-2FDC-5434-17B1F7CDD2C5}"/>
              </a:ext>
            </a:extLst>
          </p:cNvPr>
          <p:cNvSpPr txBox="1"/>
          <p:nvPr/>
        </p:nvSpPr>
        <p:spPr>
          <a:xfrm>
            <a:off x="1341892" y="4334231"/>
            <a:ext cx="10353991" cy="1785104"/>
          </a:xfrm>
          <a:prstGeom prst="rect">
            <a:avLst/>
          </a:prstGeom>
          <a:noFill/>
        </p:spPr>
        <p:txBody>
          <a:bodyPr wrap="square">
            <a:spAutoFit/>
          </a:bodyPr>
          <a:lstStyle/>
          <a:p>
            <a:endParaRPr lang="it-IT" sz="2000" dirty="0"/>
          </a:p>
          <a:p>
            <a:r>
              <a:rPr lang="en-US" dirty="0"/>
              <a:t>Appropriate policies and integrated, early and targeted intervention are needed to act on:</a:t>
            </a:r>
          </a:p>
          <a:p>
            <a:pPr marL="800100" lvl="1" indent="-342900">
              <a:buFont typeface="Arial" panose="020B0604020202020204" pitchFamily="34" charset="0"/>
              <a:buChar char="•"/>
            </a:pPr>
            <a:r>
              <a:rPr lang="en-US" b="1" dirty="0"/>
              <a:t>Quality education </a:t>
            </a:r>
            <a:r>
              <a:rPr lang="en-US" dirty="0"/>
              <a:t>from the earliest years</a:t>
            </a:r>
            <a:endParaRPr lang="it-IT" dirty="0"/>
          </a:p>
          <a:p>
            <a:pPr marL="800100" lvl="1" indent="-342900">
              <a:buFont typeface="Arial" panose="020B0604020202020204" pitchFamily="34" charset="0"/>
              <a:buChar char="•"/>
            </a:pPr>
            <a:r>
              <a:rPr lang="en-US" b="1" dirty="0"/>
              <a:t>Prevention of frailty </a:t>
            </a:r>
            <a:r>
              <a:rPr lang="en-US" dirty="0"/>
              <a:t>through accessible services</a:t>
            </a:r>
          </a:p>
          <a:p>
            <a:pPr marL="800100" lvl="1" indent="-342900">
              <a:buFont typeface="Arial" panose="020B0604020202020204" pitchFamily="34" charset="0"/>
              <a:buChar char="•"/>
            </a:pPr>
            <a:r>
              <a:rPr lang="en-US" b="1" dirty="0"/>
              <a:t>Ongoing support to families, </a:t>
            </a:r>
            <a:r>
              <a:rPr lang="en-US" dirty="0"/>
              <a:t>taking into account </a:t>
            </a:r>
            <a:r>
              <a:rPr lang="en-US" b="1" dirty="0"/>
              <a:t>the multidimensional </a:t>
            </a:r>
            <a:r>
              <a:rPr lang="en-US" dirty="0"/>
              <a:t>vulnerability of households with children 0–6</a:t>
            </a:r>
            <a:endParaRPr lang="it-IT" dirty="0"/>
          </a:p>
        </p:txBody>
      </p:sp>
      <p:pic>
        <p:nvPicPr>
          <p:cNvPr id="6" name="Immagine 5">
            <a:extLst>
              <a:ext uri="{FF2B5EF4-FFF2-40B4-BE49-F238E27FC236}">
                <a16:creationId xmlns:a16="http://schemas.microsoft.com/office/drawing/2014/main" id="{E4D82284-9176-80C4-4F5E-8C3C627741BC}"/>
              </a:ext>
            </a:extLst>
          </p:cNvPr>
          <p:cNvPicPr>
            <a:picLocks noChangeAspect="1"/>
          </p:cNvPicPr>
          <p:nvPr/>
        </p:nvPicPr>
        <p:blipFill>
          <a:blip r:embed="rId3"/>
          <a:stretch>
            <a:fillRect/>
          </a:stretch>
        </p:blipFill>
        <p:spPr>
          <a:xfrm>
            <a:off x="496117" y="5077023"/>
            <a:ext cx="1298561" cy="1298561"/>
          </a:xfrm>
          <a:prstGeom prst="rect">
            <a:avLst/>
          </a:prstGeom>
        </p:spPr>
      </p:pic>
    </p:spTree>
    <p:extLst>
      <p:ext uri="{BB962C8B-B14F-4D97-AF65-F5344CB8AC3E}">
        <p14:creationId xmlns:p14="http://schemas.microsoft.com/office/powerpoint/2010/main" val="392137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BAC1-4798-EB3D-ECE4-1FC552FAEAFF}"/>
            </a:ext>
          </a:extLst>
        </p:cNvPr>
        <p:cNvGrpSpPr/>
        <p:nvPr/>
      </p:nvGrpSpPr>
      <p:grpSpPr>
        <a:xfrm>
          <a:off x="0" y="0"/>
          <a:ext cx="0" cy="0"/>
          <a:chOff x="0" y="0"/>
          <a:chExt cx="0" cy="0"/>
        </a:xfrm>
      </p:grpSpPr>
      <p:pic>
        <p:nvPicPr>
          <p:cNvPr id="4" name="Immagine 3" descr="Immagine che contiene testo, Carattere, Elementi grafici, logo&#10;&#10;Descrizione generata automaticamente">
            <a:extLst>
              <a:ext uri="{FF2B5EF4-FFF2-40B4-BE49-F238E27FC236}">
                <a16:creationId xmlns:a16="http://schemas.microsoft.com/office/drawing/2014/main" id="{36AC1233-A1B3-5166-22DD-D71B67BA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4221" y="6491001"/>
            <a:ext cx="1363096" cy="282842"/>
          </a:xfrm>
          <a:prstGeom prst="rect">
            <a:avLst/>
          </a:prstGeom>
        </p:spPr>
      </p:pic>
      <p:sp>
        <p:nvSpPr>
          <p:cNvPr id="5" name="Rettangolo 4">
            <a:extLst>
              <a:ext uri="{FF2B5EF4-FFF2-40B4-BE49-F238E27FC236}">
                <a16:creationId xmlns:a16="http://schemas.microsoft.com/office/drawing/2014/main" id="{BA072BB1-AF2E-5948-8D76-3BA86BBB0F34}"/>
              </a:ext>
            </a:extLst>
          </p:cNvPr>
          <p:cNvSpPr/>
          <p:nvPr/>
        </p:nvSpPr>
        <p:spPr>
          <a:xfrm>
            <a:off x="0" y="0"/>
            <a:ext cx="203931"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5">
            <a:extLst>
              <a:ext uri="{FF2B5EF4-FFF2-40B4-BE49-F238E27FC236}">
                <a16:creationId xmlns:a16="http://schemas.microsoft.com/office/drawing/2014/main" id="{7AB434B8-B948-19CC-AF2F-8692C3ACE2FD}"/>
              </a:ext>
            </a:extLst>
          </p:cNvPr>
          <p:cNvSpPr txBox="1">
            <a:spLocks/>
          </p:cNvSpPr>
          <p:nvPr/>
        </p:nvSpPr>
        <p:spPr>
          <a:xfrm>
            <a:off x="163288" y="639946"/>
            <a:ext cx="10874830" cy="6122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Oswald Medium" panose="00000600000000000000" pitchFamily="2" charset="0"/>
              </a:rPr>
              <a:t>EU and NATIONAL REGULATORY CONTEXT</a:t>
            </a:r>
          </a:p>
          <a:p>
            <a:r>
              <a:rPr lang="it-IT" sz="4000" b="1" dirty="0">
                <a:solidFill>
                  <a:srgbClr val="FF0000"/>
                </a:solidFill>
                <a:latin typeface="Oswald Medium" panose="00000600000000000000" pitchFamily="2" charset="0"/>
              </a:rPr>
              <a:t>THE RECOMMENDATIONS</a:t>
            </a:r>
          </a:p>
        </p:txBody>
      </p:sp>
      <p:sp>
        <p:nvSpPr>
          <p:cNvPr id="9" name="Segnaposto contenuto 2">
            <a:extLst>
              <a:ext uri="{FF2B5EF4-FFF2-40B4-BE49-F238E27FC236}">
                <a16:creationId xmlns:a16="http://schemas.microsoft.com/office/drawing/2014/main" id="{9559CCAB-38B6-99B2-6B28-C6762EC2F308}"/>
              </a:ext>
            </a:extLst>
          </p:cNvPr>
          <p:cNvSpPr txBox="1">
            <a:spLocks/>
          </p:cNvSpPr>
          <p:nvPr/>
        </p:nvSpPr>
        <p:spPr>
          <a:xfrm>
            <a:off x="446392" y="1066209"/>
            <a:ext cx="8782554" cy="1546231"/>
          </a:xfrm>
          <a:prstGeom prst="rect">
            <a:avLst/>
          </a:prstGeom>
        </p:spPr>
        <p:txBody>
          <a:bodyPr vert="horz" lIns="91440" tIns="45720" rIns="91440" bIns="45720" rtlCol="0" anchor="ctr">
            <a:noAutofit/>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0" indent="0">
              <a:buClr>
                <a:srgbClr val="F81B02"/>
              </a:buClr>
              <a:buNone/>
              <a:defRPr/>
            </a:pPr>
            <a:r>
              <a:rPr lang="en-US" sz="2000" dirty="0">
                <a:solidFill>
                  <a:sysClr val="windowText" lastClr="000000"/>
                </a:solidFill>
              </a:rPr>
              <a:t>Council of the</a:t>
            </a:r>
            <a:r>
              <a:rPr lang="en-US" sz="2000" dirty="0">
                <a:solidFill>
                  <a:srgbClr val="FF0000"/>
                </a:solidFill>
              </a:rPr>
              <a:t>EU (2019, 2021, 2022</a:t>
            </a:r>
            <a:r>
              <a:rPr lang="en-US" sz="2000" dirty="0">
                <a:solidFill>
                  <a:sysClr val="windowText" lastClr="000000"/>
                </a:solidFill>
              </a:rPr>
              <a:t>): convergence with the focus on the first years of life, to avoid intergenerational transmission of social inequalities, with negative repercussions on educational and school trajectories</a:t>
            </a:r>
            <a:endParaRPr lang="it-IT" sz="2000" dirty="0">
              <a:solidFill>
                <a:sysClr val="windowText" lastClr="000000"/>
              </a:solidFill>
            </a:endParaRPr>
          </a:p>
        </p:txBody>
      </p:sp>
      <p:sp>
        <p:nvSpPr>
          <p:cNvPr id="10" name="Segnaposto contenuto 2">
            <a:extLst>
              <a:ext uri="{FF2B5EF4-FFF2-40B4-BE49-F238E27FC236}">
                <a16:creationId xmlns:a16="http://schemas.microsoft.com/office/drawing/2014/main" id="{2B0C1930-9427-D1EA-6D19-94ECD61F05A7}"/>
              </a:ext>
            </a:extLst>
          </p:cNvPr>
          <p:cNvSpPr txBox="1">
            <a:spLocks/>
          </p:cNvSpPr>
          <p:nvPr/>
        </p:nvSpPr>
        <p:spPr>
          <a:xfrm>
            <a:off x="347256" y="3140968"/>
            <a:ext cx="4394945" cy="1747326"/>
          </a:xfrm>
          <a:prstGeom prst="rect">
            <a:avLst/>
          </a:prstGeom>
        </p:spPr>
        <p:txBody>
          <a:bodyPr vert="horz" lIns="68580" tIns="34290" rIns="68580" bIns="34290" rtlCol="0" anchor="ctr">
            <a:normAutofit fontScale="85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171450" indent="-171450" defTabSz="685800">
              <a:spcBef>
                <a:spcPts val="750"/>
              </a:spcBef>
              <a:buClr>
                <a:srgbClr val="F81B02"/>
              </a:buClr>
            </a:pPr>
            <a:r>
              <a:rPr lang="en-US" b="1" dirty="0">
                <a:solidFill>
                  <a:srgbClr val="FF0000"/>
                </a:solidFill>
                <a:latin typeface="Rockwell" panose="02060603020205020403"/>
              </a:rPr>
              <a:t>MINISTRY OF EDUCATION AND MERIT:</a:t>
            </a:r>
            <a:r>
              <a:rPr lang="en-US" dirty="0">
                <a:solidFill>
                  <a:prstClr val="black"/>
                </a:solidFill>
                <a:latin typeface="Rockwell" panose="02060603020205020403"/>
              </a:rPr>
              <a:t>Reform on the 0–6 integrated system (2015, 2017) and related funds dedicated to the implementation process aimed at municipalities and schools:</a:t>
            </a:r>
            <a:r>
              <a:rPr lang="en-US" dirty="0">
                <a:solidFill>
                  <a:prstClr val="black"/>
                </a:solidFill>
                <a:latin typeface="Rockwell" panose="02060603020205020403"/>
                <a:hlinkClick r:id="rId3"/>
              </a:rPr>
              <a:t>www.istruzione.it/sistema-integrato-06</a:t>
            </a:r>
            <a:endParaRPr lang="it-IT" dirty="0">
              <a:solidFill>
                <a:prstClr val="black"/>
              </a:solidFill>
              <a:latin typeface="Rockwell" panose="02060603020205020403"/>
            </a:endParaRPr>
          </a:p>
          <a:p>
            <a:pPr marL="171450" indent="-171450" defTabSz="685800">
              <a:spcBef>
                <a:spcPts val="750"/>
              </a:spcBef>
              <a:buClr>
                <a:srgbClr val="F81B02"/>
              </a:buClr>
            </a:pPr>
            <a:endParaRPr lang="it-IT" sz="1350" dirty="0">
              <a:solidFill>
                <a:prstClr val="black"/>
              </a:solidFill>
              <a:latin typeface="Rockwell" panose="02060603020205020403"/>
            </a:endParaRPr>
          </a:p>
        </p:txBody>
      </p:sp>
      <p:pic>
        <p:nvPicPr>
          <p:cNvPr id="11" name="Immagine 10">
            <a:extLst>
              <a:ext uri="{FF2B5EF4-FFF2-40B4-BE49-F238E27FC236}">
                <a16:creationId xmlns:a16="http://schemas.microsoft.com/office/drawing/2014/main" id="{FE3A79B7-AF21-ACB2-C92A-0307C8DF2A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035" r="9846" b="9084"/>
          <a:stretch/>
        </p:blipFill>
        <p:spPr bwMode="auto">
          <a:xfrm>
            <a:off x="322766" y="4858815"/>
            <a:ext cx="6217712" cy="172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contenuto 2">
            <a:extLst>
              <a:ext uri="{FF2B5EF4-FFF2-40B4-BE49-F238E27FC236}">
                <a16:creationId xmlns:a16="http://schemas.microsoft.com/office/drawing/2014/main" id="{238C667F-E8DF-9B55-A59E-2EDC16C0AA2F}"/>
              </a:ext>
            </a:extLst>
          </p:cNvPr>
          <p:cNvSpPr txBox="1">
            <a:spLocks/>
          </p:cNvSpPr>
          <p:nvPr/>
        </p:nvSpPr>
        <p:spPr>
          <a:xfrm>
            <a:off x="5497977" y="3038703"/>
            <a:ext cx="4394945" cy="2596730"/>
          </a:xfrm>
          <a:prstGeom prst="rect">
            <a:avLst/>
          </a:prstGeom>
        </p:spPr>
        <p:txBody>
          <a:bodyPr vert="horz" lIns="68580" tIns="34290" rIns="68580" bIns="3429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171450" indent="-171450" defTabSz="685800">
              <a:spcBef>
                <a:spcPts val="750"/>
              </a:spcBef>
              <a:buClr>
                <a:srgbClr val="F81B02"/>
              </a:buClr>
            </a:pPr>
            <a:r>
              <a:rPr lang="en-US" sz="1700" b="1" dirty="0">
                <a:solidFill>
                  <a:srgbClr val="FF0000"/>
                </a:solidFill>
                <a:latin typeface="Rockwell" panose="02060603020205020403"/>
              </a:rPr>
              <a:t>MINISTRY OF LABOUR AND SOCIAL POLICIES: </a:t>
            </a:r>
            <a:r>
              <a:rPr lang="en-US" sz="1700" dirty="0">
                <a:solidFill>
                  <a:prstClr val="black"/>
                </a:solidFill>
                <a:latin typeface="Rockwell" panose="02060603020205020403"/>
              </a:rPr>
              <a:t>European Social Fund for the implementation of the Child Guarantee (2021): – Axis 1. Prevention and quality services – Action 1. The importance of the first thousand days of life.</a:t>
            </a:r>
            <a:endParaRPr lang="it-IT" sz="1350" dirty="0">
              <a:solidFill>
                <a:prstClr val="black"/>
              </a:solidFill>
              <a:latin typeface="Rockwell" panose="02060603020205020403"/>
            </a:endParaRPr>
          </a:p>
        </p:txBody>
      </p:sp>
      <p:sp>
        <p:nvSpPr>
          <p:cNvPr id="14" name="Freccia in giù 13">
            <a:extLst>
              <a:ext uri="{FF2B5EF4-FFF2-40B4-BE49-F238E27FC236}">
                <a16:creationId xmlns:a16="http://schemas.microsoft.com/office/drawing/2014/main" id="{970818E6-CFB2-D91F-09DE-DFFAF0585820}"/>
              </a:ext>
            </a:extLst>
          </p:cNvPr>
          <p:cNvSpPr/>
          <p:nvPr/>
        </p:nvSpPr>
        <p:spPr>
          <a:xfrm rot="2068393">
            <a:off x="3226382" y="2330738"/>
            <a:ext cx="328608" cy="8149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a:extLst>
              <a:ext uri="{FF2B5EF4-FFF2-40B4-BE49-F238E27FC236}">
                <a16:creationId xmlns:a16="http://schemas.microsoft.com/office/drawing/2014/main" id="{BB3A18BE-79A2-8E84-8AFA-E686CAA33388}"/>
              </a:ext>
            </a:extLst>
          </p:cNvPr>
          <p:cNvSpPr/>
          <p:nvPr/>
        </p:nvSpPr>
        <p:spPr>
          <a:xfrm rot="20207215">
            <a:off x="6913043" y="2519494"/>
            <a:ext cx="347842" cy="8764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a:extLst>
              <a:ext uri="{FF2B5EF4-FFF2-40B4-BE49-F238E27FC236}">
                <a16:creationId xmlns:a16="http://schemas.microsoft.com/office/drawing/2014/main" id="{E4A5EB2A-5C53-E895-6A27-C1F7C89F3471}"/>
              </a:ext>
            </a:extLst>
          </p:cNvPr>
          <p:cNvSpPr/>
          <p:nvPr/>
        </p:nvSpPr>
        <p:spPr>
          <a:xfrm rot="16820809">
            <a:off x="8956825" y="2020819"/>
            <a:ext cx="347842" cy="8410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gnaposto contenuto 2">
            <a:extLst>
              <a:ext uri="{FF2B5EF4-FFF2-40B4-BE49-F238E27FC236}">
                <a16:creationId xmlns:a16="http://schemas.microsoft.com/office/drawing/2014/main" id="{56344568-EB10-1551-1B47-9783F509C418}"/>
              </a:ext>
            </a:extLst>
          </p:cNvPr>
          <p:cNvSpPr txBox="1">
            <a:spLocks/>
          </p:cNvSpPr>
          <p:nvPr/>
        </p:nvSpPr>
        <p:spPr>
          <a:xfrm>
            <a:off x="9575671" y="595217"/>
            <a:ext cx="2734043" cy="2807936"/>
          </a:xfrm>
          <a:prstGeom prst="rect">
            <a:avLst/>
          </a:prstGeom>
        </p:spPr>
        <p:txBody>
          <a:bodyPr vert="horz" lIns="68580" tIns="34290" rIns="68580" bIns="34290" rtlCol="0" anchor="ctr">
            <a:normAutofit fontScale="47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defTabSz="685800">
              <a:spcBef>
                <a:spcPts val="750"/>
              </a:spcBef>
              <a:buClr>
                <a:srgbClr val="F81B02"/>
              </a:buClr>
            </a:pPr>
            <a:r>
              <a:rPr lang="it-IT" sz="3600" b="1" dirty="0">
                <a:solidFill>
                  <a:srgbClr val="FF0000"/>
                </a:solidFill>
                <a:latin typeface="Rockwell" panose="02060603020205020403"/>
              </a:rPr>
              <a:t>DIP FAMILY POLICIES:</a:t>
            </a:r>
            <a:r>
              <a:rPr lang="en-US" sz="3600" dirty="0">
                <a:solidFill>
                  <a:prstClr val="black"/>
                </a:solidFill>
                <a:latin typeface="Rockwell" panose="02060603020205020403"/>
              </a:rPr>
              <a:t>National Plan for the Family 2025-27 and National Plan of Action and Interventions for the Protection of the Rights and Development of Developmental Subjects 2025-27</a:t>
            </a:r>
            <a:endParaRPr lang="it-IT" sz="3100" dirty="0">
              <a:solidFill>
                <a:prstClr val="black"/>
              </a:solidFill>
              <a:latin typeface="Rockwell" panose="02060603020205020403"/>
            </a:endParaRPr>
          </a:p>
          <a:p>
            <a:pPr marL="171450" indent="-171450" defTabSz="685800">
              <a:spcBef>
                <a:spcPts val="750"/>
              </a:spcBef>
              <a:buClr>
                <a:srgbClr val="F81B02"/>
              </a:buClr>
            </a:pPr>
            <a:endParaRPr lang="it-IT" sz="1350" dirty="0">
              <a:solidFill>
                <a:prstClr val="black"/>
              </a:solidFill>
              <a:latin typeface="Rockwell" panose="02060603020205020403"/>
            </a:endParaRPr>
          </a:p>
        </p:txBody>
      </p:sp>
      <p:sp>
        <p:nvSpPr>
          <p:cNvPr id="3" name="CasellaDiTesto 2">
            <a:extLst>
              <a:ext uri="{FF2B5EF4-FFF2-40B4-BE49-F238E27FC236}">
                <a16:creationId xmlns:a16="http://schemas.microsoft.com/office/drawing/2014/main" id="{4A98999D-CB39-CE78-EB7C-8A5F6DCDA99D}"/>
              </a:ext>
            </a:extLst>
          </p:cNvPr>
          <p:cNvSpPr txBox="1"/>
          <p:nvPr/>
        </p:nvSpPr>
        <p:spPr>
          <a:xfrm>
            <a:off x="9709180" y="4341936"/>
            <a:ext cx="1676589" cy="1477328"/>
          </a:xfrm>
          <a:prstGeom prst="rect">
            <a:avLst/>
          </a:prstGeom>
          <a:noFill/>
        </p:spPr>
        <p:txBody>
          <a:bodyPr wrap="square" rtlCol="0">
            <a:spAutoFit/>
          </a:bodyPr>
          <a:lstStyle/>
          <a:p>
            <a:r>
              <a:rPr lang="it-IT" b="1" dirty="0">
                <a:solidFill>
                  <a:schemeClr val="tx2">
                    <a:lumMod val="75000"/>
                    <a:lumOff val="25000"/>
                  </a:schemeClr>
                </a:solidFill>
              </a:rPr>
              <a:t>National action plan for child guarantee (pangi)</a:t>
            </a:r>
          </a:p>
        </p:txBody>
      </p:sp>
    </p:spTree>
    <p:extLst>
      <p:ext uri="{BB962C8B-B14F-4D97-AF65-F5344CB8AC3E}">
        <p14:creationId xmlns:p14="http://schemas.microsoft.com/office/powerpoint/2010/main" val="32368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490E-6BFF-7AED-2ED1-E0A7DFE2880B}"/>
            </a:ext>
          </a:extLst>
        </p:cNvPr>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DD2EE1AF-3224-0970-DCEF-643580159C18}"/>
              </a:ext>
            </a:extLst>
          </p:cNvPr>
          <p:cNvGraphicFramePr/>
          <p:nvPr>
            <p:extLst>
              <p:ext uri="{D42A27DB-BD31-4B8C-83A1-F6EECF244321}">
                <p14:modId xmlns:p14="http://schemas.microsoft.com/office/powerpoint/2010/main" val="1129680210"/>
              </p:ext>
            </p:extLst>
          </p:nvPr>
        </p:nvGraphicFramePr>
        <p:xfrm>
          <a:off x="489098" y="3771015"/>
          <a:ext cx="11235069" cy="267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5">
            <a:extLst>
              <a:ext uri="{FF2B5EF4-FFF2-40B4-BE49-F238E27FC236}">
                <a16:creationId xmlns:a16="http://schemas.microsoft.com/office/drawing/2014/main" id="{A84C0E4D-7578-563F-EE91-9E390AD41445}"/>
              </a:ext>
            </a:extLst>
          </p:cNvPr>
          <p:cNvSpPr txBox="1">
            <a:spLocks noGrp="1"/>
          </p:cNvSpPr>
          <p:nvPr>
            <p:ph type="title"/>
          </p:nvPr>
        </p:nvSpPr>
        <p:spPr>
          <a:xfrm>
            <a:off x="541230" y="108142"/>
            <a:ext cx="9528175" cy="9064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t>REGULATORY CONTEXT AND SYSTEM CRITICALITIES</a:t>
            </a:r>
            <a:br>
              <a:rPr lang="en-US" sz="2800" dirty="0"/>
            </a:br>
            <a:r>
              <a:rPr lang="en-US" sz="2800" dirty="0">
                <a:solidFill>
                  <a:srgbClr val="FF0000"/>
                </a:solidFill>
              </a:rPr>
              <a:t>Education begins at birth</a:t>
            </a:r>
            <a:endParaRPr lang="it-IT" sz="2000" dirty="0">
              <a:solidFill>
                <a:srgbClr val="FF0000"/>
              </a:solidFill>
            </a:endParaRPr>
          </a:p>
        </p:txBody>
      </p:sp>
      <p:sp>
        <p:nvSpPr>
          <p:cNvPr id="9" name="Segnaposto contenuto 2">
            <a:extLst>
              <a:ext uri="{FF2B5EF4-FFF2-40B4-BE49-F238E27FC236}">
                <a16:creationId xmlns:a16="http://schemas.microsoft.com/office/drawing/2014/main" id="{011B74D8-C83D-34F7-EA2C-30697406E6B0}"/>
              </a:ext>
            </a:extLst>
          </p:cNvPr>
          <p:cNvSpPr txBox="1">
            <a:spLocks/>
          </p:cNvSpPr>
          <p:nvPr/>
        </p:nvSpPr>
        <p:spPr>
          <a:xfrm>
            <a:off x="473309" y="1049081"/>
            <a:ext cx="11497340" cy="2509284"/>
          </a:xfrm>
          <a:prstGeom prst="rect">
            <a:avLst/>
          </a:prstGeom>
        </p:spPr>
        <p:txBody>
          <a:bodyPr vert="horz" lIns="68580" tIns="34290" rIns="68580" bIns="3429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lvl="0" indent="0" defTabSz="685800">
              <a:spcBef>
                <a:spcPts val="750"/>
              </a:spcBef>
              <a:buClr>
                <a:srgbClr val="F81B02"/>
              </a:buClr>
              <a:buNone/>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In 2015, the Integrated System of Education and Instruction from birth to six years was established in Italy for the implementation of the 2015 law, implemented by Legislative Decree no. 65 of 2017 (Ministry of Education and Merit). 
THE EducationAL VALUE IS RECOGNIZED IN THE FIRST THREE YEARS and a RELATED NATIONAL FUND FOR INTEGRATED SERVICES 0–6, but the application of the System remains disregarded.</a:t>
            </a:r>
            <a:endParaRPr kumimoji="0" lang="it-IT" sz="1600" b="1" i="1"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997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B055-0B53-AD43-940C-9659F0A3D20E}"/>
              </a:ext>
            </a:extLst>
          </p:cNvPr>
          <p:cNvSpPr>
            <a:spLocks noGrp="1"/>
          </p:cNvSpPr>
          <p:nvPr>
            <p:ph type="title"/>
          </p:nvPr>
        </p:nvSpPr>
        <p:spPr>
          <a:xfrm>
            <a:off x="666306" y="205561"/>
            <a:ext cx="11199629" cy="1063433"/>
          </a:xfrm>
        </p:spPr>
        <p:txBody>
          <a:bodyPr>
            <a:normAutofit/>
          </a:bodyPr>
          <a:lstStyle/>
          <a:p>
            <a:r>
              <a:rPr lang="en-US" sz="2800" dirty="0"/>
              <a:t>The poli millegiorni: elements of programmatic innovation</a:t>
            </a:r>
            <a:endParaRPr lang="en-UK" sz="2800" dirty="0"/>
          </a:p>
        </p:txBody>
      </p:sp>
      <p:sp>
        <p:nvSpPr>
          <p:cNvPr id="7" name="Segnaposto contenuto 1">
            <a:extLst>
              <a:ext uri="{FF2B5EF4-FFF2-40B4-BE49-F238E27FC236}">
                <a16:creationId xmlns:a16="http://schemas.microsoft.com/office/drawing/2014/main" id="{DBFEC3D8-1558-1AF7-D033-4C9B2AD94BCF}"/>
              </a:ext>
            </a:extLst>
          </p:cNvPr>
          <p:cNvSpPr>
            <a:spLocks noGrp="1"/>
          </p:cNvSpPr>
          <p:nvPr>
            <p:ph idx="1"/>
          </p:nvPr>
        </p:nvSpPr>
        <p:spPr>
          <a:xfrm>
            <a:off x="581247" y="1020729"/>
            <a:ext cx="11199629" cy="5440328"/>
          </a:xfrm>
        </p:spPr>
        <p:txBody>
          <a:bodyPr>
            <a:normAutofit lnSpcReduction="10000"/>
          </a:bodyPr>
          <a:lstStyle/>
          <a:p>
            <a:pPr marL="179388" algn="just" defTabSz="444500">
              <a:lnSpc>
                <a:spcPct val="100000"/>
              </a:lnSpc>
              <a:spcBef>
                <a:spcPct val="0"/>
              </a:spcBef>
              <a:spcAft>
                <a:spcPct val="35000"/>
              </a:spcAft>
            </a:pPr>
            <a:r>
              <a:rPr lang="en-US" sz="1600" dirty="0">
                <a:latin typeface="Lato" panose="020F0502020204030203" pitchFamily="34" charset="0"/>
              </a:rPr>
              <a:t>In 2022, Save the Children decides to increase its commitment to the Educational CONTEXT by investing in educational services 0–3 years. Early childhood is crucial for the development of cognitive, socio-emotional and relational skills: early education therefore becomes a tool to prevent educational poverty and inequalities. 
The POLI MILLEGIORNI program is born, to increase the educational offer 0–3 years, within the SPACES of the KINDERGARTEN, a response also to the demographic decline.</a:t>
            </a:r>
          </a:p>
          <a:p>
            <a:pPr marL="179388" algn="just" defTabSz="444500">
              <a:lnSpc>
                <a:spcPct val="100000"/>
              </a:lnSpc>
              <a:spcBef>
                <a:spcPct val="0"/>
              </a:spcBef>
              <a:spcAft>
                <a:spcPct val="35000"/>
              </a:spcAft>
            </a:pPr>
            <a:r>
              <a:rPr lang="en-US" sz="1600" dirty="0">
                <a:latin typeface="Lato" panose="020F0502020204030203" pitchFamily="34" charset="0"/>
              </a:rPr>
              <a:t>After two years of experimentation, </a:t>
            </a:r>
            <a:r>
              <a:rPr lang="en-US" sz="1600" b="1" dirty="0">
                <a:latin typeface="Lato" panose="020F0502020204030203" pitchFamily="34" charset="0"/>
              </a:rPr>
              <a:t>elements of INNOVATION </a:t>
            </a:r>
            <a:r>
              <a:rPr lang="en-US" sz="1600" dirty="0">
                <a:latin typeface="Lato" panose="020F0502020204030203" pitchFamily="34" charset="0"/>
              </a:rPr>
              <a:t>have emerged that make the program scalable through local/national institutions and capable of creating skills that generate quality in the services offered in the territories.</a:t>
            </a:r>
          </a:p>
          <a:p>
            <a:pPr marL="179388" algn="just" defTabSz="444500">
              <a:lnSpc>
                <a:spcPct val="100000"/>
              </a:lnSpc>
              <a:spcBef>
                <a:spcPct val="0"/>
              </a:spcBef>
              <a:spcAft>
                <a:spcPct val="35000"/>
              </a:spcAft>
            </a:pPr>
            <a:r>
              <a:rPr lang="en-US" sz="1600" dirty="0">
                <a:latin typeface="Lato" panose="020F0502020204030203" pitchFamily="34" charset="0"/>
              </a:rPr>
              <a:t>Especially: 
-</a:t>
            </a:r>
            <a:r>
              <a:rPr lang="en-US" sz="1600" b="1" dirty="0">
                <a:solidFill>
                  <a:srgbClr val="FF0000"/>
                </a:solidFill>
                <a:latin typeface="Lato" panose="020F0502020204030203" pitchFamily="34" charset="0"/>
              </a:rPr>
              <a:t>Taking charge of services by public institutions</a:t>
            </a:r>
            <a:r>
              <a:rPr lang="en-US" sz="1600" dirty="0">
                <a:latin typeface="Lato" panose="020F0502020204030203" pitchFamily="34" charset="0"/>
              </a:rPr>
              <a:t>. From the activation phase, the conditions are created for the initial private funding to be replaced and/or integrated by local and/or national institutions  
-The</a:t>
            </a:r>
            <a:r>
              <a:rPr lang="en-US" sz="1600" b="1" dirty="0">
                <a:latin typeface="Lato" panose="020F0502020204030203" pitchFamily="34" charset="0"/>
              </a:rPr>
              <a:t> </a:t>
            </a:r>
            <a:r>
              <a:rPr lang="en-US" sz="1600" b="1" dirty="0">
                <a:solidFill>
                  <a:srgbClr val="FF0000"/>
                </a:solidFill>
                <a:latin typeface="Lato" panose="020F0502020204030203" pitchFamily="34" charset="0"/>
              </a:rPr>
              <a:t>technical and methodological assistance </a:t>
            </a:r>
            <a:r>
              <a:rPr lang="en-US" sz="1600" b="1" dirty="0">
                <a:latin typeface="Lato" panose="020F0502020204030203" pitchFamily="34" charset="0"/>
              </a:rPr>
              <a:t>promoted by the </a:t>
            </a:r>
            <a:r>
              <a:rPr lang="en-US" sz="1600" b="1" dirty="0" err="1">
                <a:latin typeface="Lato" panose="020F0502020204030203" pitchFamily="34" charset="0"/>
              </a:rPr>
              <a:t>programme</a:t>
            </a:r>
            <a:r>
              <a:rPr lang="en-US" sz="1600" b="1" dirty="0">
                <a:latin typeface="Lato" panose="020F0502020204030203" pitchFamily="34" charset="0"/>
              </a:rPr>
              <a:t> to build institutional networks capable of creating communities: </a:t>
            </a:r>
            <a:r>
              <a:rPr lang="en-US" sz="1600" dirty="0">
                <a:latin typeface="Lato" panose="020F0502020204030203" pitchFamily="34" charset="0"/>
              </a:rPr>
              <a:t>a very important aspect for the quality of early childhood services in every areas in particular in the internal areas
-</a:t>
            </a:r>
            <a:r>
              <a:rPr lang="en-US" sz="1600" b="1" dirty="0">
                <a:solidFill>
                  <a:srgbClr val="FF0000"/>
                </a:solidFill>
                <a:latin typeface="Lato" panose="020F0502020204030203" pitchFamily="34" charset="0"/>
              </a:rPr>
              <a:t>Strengthening of public/private alliances</a:t>
            </a:r>
            <a:r>
              <a:rPr lang="en-US" sz="1600" dirty="0">
                <a:latin typeface="Lato" panose="020F0502020204030203" pitchFamily="34" charset="0"/>
              </a:rPr>
              <a:t>. The involvement of universities and trade bodies (e.g. Regional Council of the Order of Social Workers) promoted with the activation of </a:t>
            </a:r>
            <a:r>
              <a:rPr lang="en-US" sz="1600" b="1" dirty="0">
                <a:latin typeface="Lato" panose="020F0502020204030203" pitchFamily="34" charset="0"/>
              </a:rPr>
              <a:t>POLI MILLEGIORNI has contributed to strengthening the integrated training </a:t>
            </a:r>
            <a:r>
              <a:rPr lang="en-US" sz="1600" dirty="0">
                <a:latin typeface="Lato" panose="020F0502020204030203" pitchFamily="34" charset="0"/>
              </a:rPr>
              <a:t>of educators, social workers and health workers. Real and impactful capacity building
-</a:t>
            </a:r>
            <a:r>
              <a:rPr lang="en-US" sz="1600" b="1" dirty="0">
                <a:solidFill>
                  <a:srgbClr val="FF0000"/>
                </a:solidFill>
                <a:latin typeface="Lato" panose="020F0502020204030203" pitchFamily="34" charset="0"/>
              </a:rPr>
              <a:t>Vulnerabilities p</a:t>
            </a:r>
            <a:r>
              <a:rPr lang="it-IT" sz="1600" b="1" dirty="0" err="1">
                <a:solidFill>
                  <a:srgbClr val="FF0000"/>
                </a:solidFill>
                <a:latin typeface="Lato" panose="020F0502020204030203" pitchFamily="34" charset="0"/>
              </a:rPr>
              <a:t>revention</a:t>
            </a:r>
            <a:r>
              <a:rPr lang="it-IT" sz="1600" b="1" dirty="0">
                <a:solidFill>
                  <a:srgbClr val="FF0000"/>
                </a:solidFill>
                <a:latin typeface="Lato" panose="020F0502020204030203" pitchFamily="34" charset="0"/>
              </a:rPr>
              <a:t> </a:t>
            </a:r>
            <a:r>
              <a:rPr lang="it-IT" sz="1600" b="1" dirty="0" err="1">
                <a:solidFill>
                  <a:srgbClr val="FF0000"/>
                </a:solidFill>
                <a:latin typeface="Lato" panose="020F0502020204030203" pitchFamily="34" charset="0"/>
              </a:rPr>
              <a:t>through</a:t>
            </a:r>
            <a:r>
              <a:rPr lang="it-IT" sz="1600" b="1" dirty="0">
                <a:solidFill>
                  <a:srgbClr val="FF0000"/>
                </a:solidFill>
                <a:latin typeface="Lato" panose="020F0502020204030203" pitchFamily="34" charset="0"/>
              </a:rPr>
              <a:t> cross-</a:t>
            </a:r>
            <a:r>
              <a:rPr lang="it-IT" sz="1600" b="1" dirty="0" err="1">
                <a:solidFill>
                  <a:srgbClr val="FF0000"/>
                </a:solidFill>
                <a:latin typeface="Lato" panose="020F0502020204030203" pitchFamily="34" charset="0"/>
              </a:rPr>
              <a:t>sectoral</a:t>
            </a:r>
            <a:r>
              <a:rPr lang="it-IT" sz="1600" b="1" dirty="0">
                <a:solidFill>
                  <a:srgbClr val="FF0000"/>
                </a:solidFill>
                <a:latin typeface="Lato" panose="020F0502020204030203" pitchFamily="34" charset="0"/>
              </a:rPr>
              <a:t> </a:t>
            </a:r>
            <a:r>
              <a:rPr lang="it-IT" sz="1600" b="1" dirty="0" err="1">
                <a:solidFill>
                  <a:srgbClr val="FF0000"/>
                </a:solidFill>
                <a:latin typeface="Lato" panose="020F0502020204030203" pitchFamily="34" charset="0"/>
              </a:rPr>
              <a:t>collaboration</a:t>
            </a:r>
            <a:r>
              <a:rPr lang="it-IT" sz="1600" b="1" dirty="0">
                <a:solidFill>
                  <a:srgbClr val="FF0000"/>
                </a:solidFill>
                <a:latin typeface="Lato" panose="020F0502020204030203" pitchFamily="34" charset="0"/>
              </a:rPr>
              <a:t> </a:t>
            </a:r>
            <a:r>
              <a:rPr lang="it-IT" sz="1600" dirty="0"/>
              <a:t>-</a:t>
            </a:r>
            <a:r>
              <a:rPr lang="en-US" sz="1600" dirty="0">
                <a:latin typeface="Lato" panose="020F0502020204030203" pitchFamily="34" charset="0"/>
              </a:rPr>
              <a:t>The practice of the POLI MILLEGIORNI, as a </a:t>
            </a:r>
            <a:r>
              <a:rPr lang="en-US" sz="1600" b="1" dirty="0">
                <a:latin typeface="Lato" panose="020F0502020204030203" pitchFamily="34" charset="0"/>
              </a:rPr>
              <a:t>territorial garrison interconnected with educational, social and health services</a:t>
            </a:r>
            <a:r>
              <a:rPr lang="en-US" sz="1600" dirty="0">
                <a:latin typeface="Lato" panose="020F0502020204030203" pitchFamily="34" charset="0"/>
              </a:rPr>
              <a:t>, allows us to contribute to the </a:t>
            </a:r>
            <a:r>
              <a:rPr lang="en-US" sz="1600" dirty="0">
                <a:solidFill>
                  <a:srgbClr val="FF0000"/>
                </a:solidFill>
                <a:latin typeface="Lato" panose="020F0502020204030203" pitchFamily="34" charset="0"/>
              </a:rPr>
              <a:t>innovation of public policies and related implementation plans focused on the first thousand days</a:t>
            </a:r>
            <a:r>
              <a:rPr lang="en-US" sz="1600" dirty="0">
                <a:latin typeface="Lato" panose="020F0502020204030203" pitchFamily="34" charset="0"/>
              </a:rPr>
              <a:t>. The </a:t>
            </a:r>
            <a:r>
              <a:rPr lang="en-US" sz="1600" u="sng" dirty="0">
                <a:latin typeface="Lato" panose="020F0502020204030203" pitchFamily="34" charset="0"/>
              </a:rPr>
              <a:t>municipalities </a:t>
            </a:r>
            <a:r>
              <a:rPr lang="en-US" sz="1600" dirty="0">
                <a:latin typeface="Lato" panose="020F0502020204030203" pitchFamily="34" charset="0"/>
              </a:rPr>
              <a:t>of the cities where the Poli </a:t>
            </a:r>
            <a:r>
              <a:rPr lang="en-US" sz="1600" dirty="0" err="1">
                <a:latin typeface="Lato" panose="020F0502020204030203" pitchFamily="34" charset="0"/>
              </a:rPr>
              <a:t>Millegiorniare</a:t>
            </a:r>
            <a:r>
              <a:rPr lang="en-US" sz="1600" dirty="0">
                <a:latin typeface="Lato" panose="020F0502020204030203" pitchFamily="34" charset="0"/>
              </a:rPr>
              <a:t> located are </a:t>
            </a:r>
            <a:r>
              <a:rPr lang="en-US" sz="1600" u="sng" dirty="0">
                <a:latin typeface="Lato" panose="020F0502020204030203" pitchFamily="34" charset="0"/>
              </a:rPr>
              <a:t>partners in the program</a:t>
            </a:r>
            <a:endParaRPr lang="it-IT" sz="2000" u="sng" dirty="0"/>
          </a:p>
        </p:txBody>
      </p:sp>
    </p:spTree>
    <p:extLst>
      <p:ext uri="{BB962C8B-B14F-4D97-AF65-F5344CB8AC3E}">
        <p14:creationId xmlns:p14="http://schemas.microsoft.com/office/powerpoint/2010/main" val="354554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1FDA-42CB-CE48-3ADB-CFC2891F6D14}"/>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7987F33F-670F-875C-9FB4-117F341CF56A}"/>
              </a:ext>
            </a:extLst>
          </p:cNvPr>
          <p:cNvSpPr/>
          <p:nvPr/>
        </p:nvSpPr>
        <p:spPr>
          <a:xfrm>
            <a:off x="0" y="0"/>
            <a:ext cx="203931"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Lato"/>
              <a:ea typeface="+mn-ea"/>
              <a:cs typeface="+mn-cs"/>
            </a:endParaRPr>
          </a:p>
        </p:txBody>
      </p:sp>
      <p:grpSp>
        <p:nvGrpSpPr>
          <p:cNvPr id="2" name="Gruppo 1">
            <a:extLst>
              <a:ext uri="{FF2B5EF4-FFF2-40B4-BE49-F238E27FC236}">
                <a16:creationId xmlns:a16="http://schemas.microsoft.com/office/drawing/2014/main" id="{BA8696D0-97AC-8374-682C-EFFFCFB07AFD}"/>
              </a:ext>
            </a:extLst>
          </p:cNvPr>
          <p:cNvGrpSpPr/>
          <p:nvPr/>
        </p:nvGrpSpPr>
        <p:grpSpPr>
          <a:xfrm>
            <a:off x="8206241" y="2126298"/>
            <a:ext cx="3465563" cy="3781701"/>
            <a:chOff x="-265929" y="374650"/>
            <a:chExt cx="2636533" cy="2522220"/>
          </a:xfrm>
        </p:grpSpPr>
        <p:pic>
          <p:nvPicPr>
            <p:cNvPr id="3" name="Immagine 2">
              <a:extLst>
                <a:ext uri="{FF2B5EF4-FFF2-40B4-BE49-F238E27FC236}">
                  <a16:creationId xmlns:a16="http://schemas.microsoft.com/office/drawing/2014/main" id="{7679EEF5-9AD9-C91C-E96D-FEA2E12599C2}"/>
                </a:ext>
              </a:extLst>
            </p:cNvPr>
            <p:cNvPicPr>
              <a:picLocks noChangeAspect="1"/>
            </p:cNvPicPr>
            <p:nvPr/>
          </p:nvPicPr>
          <p:blipFill rotWithShape="1">
            <a:blip r:embed="rId2">
              <a:extLst>
                <a:ext uri="{28A0092B-C50C-407E-A947-70E740481C1C}">
                  <a14:useLocalDpi xmlns:a14="http://schemas.microsoft.com/office/drawing/2010/main" val="0"/>
                </a:ext>
              </a:extLst>
            </a:blip>
            <a:srcRect l="4053"/>
            <a:stretch/>
          </p:blipFill>
          <p:spPr bwMode="auto">
            <a:xfrm>
              <a:off x="93911" y="374650"/>
              <a:ext cx="2223204" cy="2522220"/>
            </a:xfrm>
            <a:prstGeom prst="rect">
              <a:avLst/>
            </a:prstGeom>
            <a:noFill/>
          </p:spPr>
        </p:pic>
        <p:sp>
          <p:nvSpPr>
            <p:cNvPr id="7" name="Rettangolo 6">
              <a:extLst>
                <a:ext uri="{FF2B5EF4-FFF2-40B4-BE49-F238E27FC236}">
                  <a16:creationId xmlns:a16="http://schemas.microsoft.com/office/drawing/2014/main" id="{570571A7-5D7B-4AC9-AADD-5D743E86FA93}"/>
                </a:ext>
              </a:extLst>
            </p:cNvPr>
            <p:cNvSpPr/>
            <p:nvPr/>
          </p:nvSpPr>
          <p:spPr>
            <a:xfrm>
              <a:off x="-265929" y="711724"/>
              <a:ext cx="675233" cy="2654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FF0000"/>
                  </a:solidFill>
                  <a:effectLst/>
                  <a:uLnTx/>
                  <a:uFillTx/>
                  <a:latin typeface="Oswald" panose="00000500000000000000" pitchFamily="2" charset="0"/>
                  <a:ea typeface="Aptos" panose="020B0004020202020204" pitchFamily="34" charset="0"/>
                  <a:cs typeface="Arial" panose="020B0604020202020204" pitchFamily="34" charset="0"/>
                </a:rPr>
                <a:t>MONCALIERI</a:t>
              </a:r>
              <a:endParaRPr kumimoji="0" lang="it-IT" sz="1200" b="0" i="0" u="none" strike="noStrike" kern="100" cap="none" spc="0" normalizeH="0" baseline="0" noProof="0" dirty="0">
                <a:ln>
                  <a:noFill/>
                </a:ln>
                <a:solidFill>
                  <a:srgbClr val="FF0000"/>
                </a:solidFill>
                <a:effectLst/>
                <a:uLnTx/>
                <a:uFillTx/>
                <a:latin typeface="Lato"/>
                <a:ea typeface="Aptos" panose="020B00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9DFCCD4A-CEAA-4F23-70B4-8FCAF03E29F2}"/>
                </a:ext>
              </a:extLst>
            </p:cNvPr>
            <p:cNvSpPr/>
            <p:nvPr/>
          </p:nvSpPr>
          <p:spPr>
            <a:xfrm>
              <a:off x="753329" y="1612860"/>
              <a:ext cx="557530" cy="25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FF0000"/>
                  </a:solidFill>
                  <a:effectLst/>
                  <a:uLnTx/>
                  <a:uFillTx/>
                  <a:latin typeface="Oswald" panose="00000500000000000000" pitchFamily="2" charset="0"/>
                  <a:ea typeface="Aptos" panose="020B0004020202020204" pitchFamily="34" charset="0"/>
                  <a:cs typeface="Arial" panose="020B0604020202020204" pitchFamily="34" charset="0"/>
                </a:rPr>
                <a:t>TIVOLI</a:t>
              </a:r>
              <a:endParaRPr kumimoji="0" lang="it-IT" sz="1200" b="0" i="0" u="none" strike="noStrike" kern="100" cap="none" spc="0" normalizeH="0" baseline="0" noProof="0" dirty="0">
                <a:ln>
                  <a:noFill/>
                </a:ln>
                <a:solidFill>
                  <a:srgbClr val="FF0000"/>
                </a:solidFill>
                <a:effectLst/>
                <a:uLnTx/>
                <a:uFillTx/>
                <a:latin typeface="Lato"/>
                <a:ea typeface="Aptos" panose="020B00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E5092091-7489-6B09-693B-9A8F09FBE6AE}"/>
                </a:ext>
              </a:extLst>
            </p:cNvPr>
            <p:cNvSpPr/>
            <p:nvPr/>
          </p:nvSpPr>
          <p:spPr>
            <a:xfrm>
              <a:off x="1717698" y="1753257"/>
              <a:ext cx="480695" cy="25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00B050"/>
                  </a:solidFill>
                  <a:effectLst/>
                  <a:uLnTx/>
                  <a:uFillTx/>
                  <a:latin typeface="Oswald" panose="00000500000000000000" pitchFamily="2" charset="0"/>
                  <a:ea typeface="Aptos" panose="020B0004020202020204" pitchFamily="34" charset="0"/>
                  <a:cs typeface="Arial" panose="020B0604020202020204" pitchFamily="34" charset="0"/>
                </a:rPr>
                <a:t>BARI</a:t>
              </a:r>
              <a:endParaRPr kumimoji="0" lang="it-IT" sz="1200" b="0" i="0" u="none" strike="noStrike" kern="100" cap="none" spc="0" normalizeH="0" baseline="0" noProof="0" dirty="0">
                <a:ln>
                  <a:noFill/>
                </a:ln>
                <a:solidFill>
                  <a:srgbClr val="00B050"/>
                </a:solidFill>
                <a:effectLst/>
                <a:uLnTx/>
                <a:uFillTx/>
                <a:latin typeface="Lato"/>
                <a:ea typeface="Aptos" panose="020B0004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9B98340F-414E-465B-88E3-C6AE4D23D17D}"/>
                </a:ext>
              </a:extLst>
            </p:cNvPr>
            <p:cNvSpPr/>
            <p:nvPr/>
          </p:nvSpPr>
          <p:spPr>
            <a:xfrm>
              <a:off x="1060056" y="1884424"/>
              <a:ext cx="683203" cy="2059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FFC000"/>
                  </a:solidFill>
                  <a:effectLst/>
                  <a:uLnTx/>
                  <a:uFillTx/>
                  <a:latin typeface="Oswald" panose="00000500000000000000" pitchFamily="2" charset="0"/>
                  <a:ea typeface="Aptos" panose="020B0004020202020204" pitchFamily="34" charset="0"/>
                  <a:cs typeface="Arial" panose="020B0604020202020204" pitchFamily="34" charset="0"/>
                </a:rPr>
                <a:t>CAIVANO</a:t>
              </a:r>
              <a:endParaRPr kumimoji="0" lang="it-IT" sz="1200" b="0" i="0" u="none" strike="noStrike" kern="100" cap="none" spc="0" normalizeH="0" baseline="0" noProof="0" dirty="0">
                <a:ln>
                  <a:noFill/>
                </a:ln>
                <a:solidFill>
                  <a:srgbClr val="FFC000"/>
                </a:solidFill>
                <a:effectLst/>
                <a:uLnTx/>
                <a:uFillTx/>
                <a:latin typeface="Lato"/>
                <a:ea typeface="Aptos" panose="020B0004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CA1AB355-1F9A-D9A1-11C2-7AA47902268D}"/>
                </a:ext>
              </a:extLst>
            </p:cNvPr>
            <p:cNvSpPr/>
            <p:nvPr/>
          </p:nvSpPr>
          <p:spPr>
            <a:xfrm>
              <a:off x="1179639" y="2557446"/>
              <a:ext cx="574122" cy="2571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A51414">
                      <a:lumMod val="75000"/>
                      <a:lumOff val="25000"/>
                    </a:srgbClr>
                  </a:solidFill>
                  <a:effectLst/>
                  <a:uLnTx/>
                  <a:uFillTx/>
                  <a:latin typeface="Oswald" panose="00000500000000000000" pitchFamily="2" charset="0"/>
                  <a:ea typeface="Aptos" panose="020B0004020202020204" pitchFamily="34" charset="0"/>
                  <a:cs typeface="Arial" panose="020B0604020202020204" pitchFamily="34" charset="0"/>
                </a:rPr>
                <a:t>CATANIA</a:t>
              </a:r>
              <a:endParaRPr kumimoji="0" lang="it-IT" sz="1200" b="0" i="0" u="none" strike="noStrike" kern="100" cap="none" spc="0" normalizeH="0" baseline="0" noProof="0" dirty="0">
                <a:ln>
                  <a:noFill/>
                </a:ln>
                <a:solidFill>
                  <a:srgbClr val="A51414">
                    <a:lumMod val="75000"/>
                    <a:lumOff val="25000"/>
                  </a:srgbClr>
                </a:solidFill>
                <a:effectLst/>
                <a:uLnTx/>
                <a:uFillTx/>
                <a:latin typeface="Lato"/>
                <a:ea typeface="Aptos" panose="020B0004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35F66F0F-4E96-A64D-56FC-D0259BD516FD}"/>
                </a:ext>
              </a:extLst>
            </p:cNvPr>
            <p:cNvSpPr/>
            <p:nvPr/>
          </p:nvSpPr>
          <p:spPr>
            <a:xfrm>
              <a:off x="1607685" y="2312995"/>
              <a:ext cx="762919" cy="3695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FF0000"/>
                  </a:solidFill>
                  <a:effectLst/>
                  <a:uLnTx/>
                  <a:uFillTx/>
                  <a:latin typeface="Oswald" panose="00000500000000000000" pitchFamily="2" charset="0"/>
                  <a:ea typeface="Aptos" panose="020B0004020202020204" pitchFamily="34" charset="0"/>
                  <a:cs typeface="Arial" panose="020B0604020202020204" pitchFamily="34" charset="0"/>
                </a:rPr>
                <a:t>LOCRI &amp;</a:t>
              </a:r>
              <a:endParaRPr kumimoji="0" lang="it-IT" sz="1200" b="0" i="0" u="none" strike="noStrike" kern="100" cap="none" spc="0" normalizeH="0" baseline="0" noProof="0" dirty="0">
                <a:ln>
                  <a:noFill/>
                </a:ln>
                <a:solidFill>
                  <a:srgbClr val="FF0000"/>
                </a:solidFill>
                <a:effectLst/>
                <a:uLnTx/>
                <a:uFillTx/>
                <a:latin typeface="Lato"/>
                <a:ea typeface="Aptos" panose="020B0004020202020204" pitchFamily="34" charset="0"/>
                <a:cs typeface="Arial" panose="020B0604020202020204" pitchFamily="34" charset="0"/>
              </a:endParaRPr>
            </a:p>
            <a:p>
              <a:pPr marL="0" marR="0" lvl="0" indent="0" algn="ctr" defTabSz="914400" rtl="0" eaLnBrk="1" fontAlgn="auto" latinLnBrk="0" hangingPunct="1">
                <a:lnSpc>
                  <a:spcPct val="75000"/>
                </a:lnSpc>
                <a:spcBef>
                  <a:spcPts val="0"/>
                </a:spcBef>
                <a:spcAft>
                  <a:spcPts val="800"/>
                </a:spcAft>
                <a:buClrTx/>
                <a:buSzTx/>
                <a:buFontTx/>
                <a:buNone/>
                <a:tabLst/>
                <a:defRPr/>
              </a:pPr>
              <a:r>
                <a:rPr kumimoji="0" lang="it-IT" sz="1200" b="0" i="0" u="none" strike="noStrike" kern="100" cap="none" spc="0" normalizeH="0" baseline="0" noProof="0" dirty="0">
                  <a:ln>
                    <a:noFill/>
                  </a:ln>
                  <a:solidFill>
                    <a:srgbClr val="FF0000"/>
                  </a:solidFill>
                  <a:effectLst/>
                  <a:uLnTx/>
                  <a:uFillTx/>
                  <a:latin typeface="Oswald" panose="00000500000000000000" pitchFamily="2" charset="0"/>
                  <a:ea typeface="Aptos" panose="020B0004020202020204" pitchFamily="34" charset="0"/>
                  <a:cs typeface="Arial" panose="020B0604020202020204" pitchFamily="34" charset="0"/>
                </a:rPr>
                <a:t>SAN LUCA</a:t>
              </a:r>
              <a:endParaRPr kumimoji="0" lang="it-IT" sz="1200" b="0" i="0" u="none" strike="noStrike" kern="100" cap="none" spc="0" normalizeH="0" baseline="0" noProof="0" dirty="0">
                <a:ln>
                  <a:noFill/>
                </a:ln>
                <a:solidFill>
                  <a:srgbClr val="FF0000"/>
                </a:solidFill>
                <a:effectLst/>
                <a:uLnTx/>
                <a:uFillTx/>
                <a:latin typeface="Lato"/>
                <a:ea typeface="Aptos" panose="020B0004020202020204" pitchFamily="34" charset="0"/>
                <a:cs typeface="Arial" panose="020B0604020202020204" pitchFamily="34" charset="0"/>
              </a:endParaRPr>
            </a:p>
          </p:txBody>
        </p:sp>
      </p:grpSp>
      <p:sp>
        <p:nvSpPr>
          <p:cNvPr id="8" name="Title 5">
            <a:extLst>
              <a:ext uri="{FF2B5EF4-FFF2-40B4-BE49-F238E27FC236}">
                <a16:creationId xmlns:a16="http://schemas.microsoft.com/office/drawing/2014/main" id="{0E51C03F-392A-D49D-B4F4-989B1011A308}"/>
              </a:ext>
            </a:extLst>
          </p:cNvPr>
          <p:cNvSpPr txBox="1">
            <a:spLocks/>
          </p:cNvSpPr>
          <p:nvPr/>
        </p:nvSpPr>
        <p:spPr>
          <a:xfrm>
            <a:off x="649264" y="656069"/>
            <a:ext cx="11680453" cy="5383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CasellaDiTesto 9">
            <a:extLst>
              <a:ext uri="{FF2B5EF4-FFF2-40B4-BE49-F238E27FC236}">
                <a16:creationId xmlns:a16="http://schemas.microsoft.com/office/drawing/2014/main" id="{64383E12-5C24-F1BC-8E5C-914CB19AD988}"/>
              </a:ext>
            </a:extLst>
          </p:cNvPr>
          <p:cNvSpPr txBox="1"/>
          <p:nvPr/>
        </p:nvSpPr>
        <p:spPr>
          <a:xfrm>
            <a:off x="185507" y="824026"/>
            <a:ext cx="11680452" cy="960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l" defTabSz="914400" rtl="0" eaLnBrk="1" fontAlgn="auto" latinLnBrk="0" hangingPunct="1">
              <a:lnSpc>
                <a:spcPct val="120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179388" lvl="0" defTabSz="444500">
              <a:lnSpc>
                <a:spcPct val="90000"/>
              </a:lnSpc>
              <a:spcBef>
                <a:spcPct val="0"/>
              </a:spcBef>
              <a:spcAft>
                <a:spcPct val="35000"/>
              </a:spcAft>
              <a:defRPr/>
            </a:pP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THE POLI MILLEGIORNI ARE TERRITORIAL GARRISONS WITH A HIGH EducationAL DENSITY THAT ARE CHARACTERIZED BY THE FOLLOWING DISTINCTIVE ELEMENTS:</a:t>
            </a:r>
            <a:endParaRPr kumimoji="0" lang="it-IT"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1B95915F-0935-F0E4-736D-10547264CB51}"/>
              </a:ext>
            </a:extLst>
          </p:cNvPr>
          <p:cNvSpPr txBox="1">
            <a:spLocks/>
          </p:cNvSpPr>
          <p:nvPr/>
        </p:nvSpPr>
        <p:spPr>
          <a:xfrm>
            <a:off x="237444" y="78326"/>
            <a:ext cx="11862405" cy="9636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2800" dirty="0">
                <a:solidFill>
                  <a:srgbClr val="000000"/>
                </a:solidFill>
              </a:rPr>
              <a:t>ELEMENTS THAT CHARACTERIZE THE POLI MILLEGIORNI
7 hubs on the national territory</a:t>
            </a:r>
            <a:endParaRPr kumimoji="0" lang="it-IT" sz="2000" b="0" i="0" u="none" strike="noStrike" kern="1200" cap="none" spc="0" normalizeH="0" baseline="0" noProof="0" dirty="0">
              <a:ln>
                <a:noFill/>
              </a:ln>
              <a:solidFill>
                <a:srgbClr val="000000"/>
              </a:solidFill>
              <a:effectLst/>
              <a:uLnTx/>
              <a:uFillTx/>
              <a:latin typeface="Oswald Medium"/>
              <a:ea typeface="+mj-ea"/>
              <a:cs typeface="+mj-cs"/>
            </a:endParaRPr>
          </a:p>
        </p:txBody>
      </p:sp>
      <p:graphicFrame>
        <p:nvGraphicFramePr>
          <p:cNvPr id="11" name="Content Placeholder 1">
            <a:extLst>
              <a:ext uri="{FF2B5EF4-FFF2-40B4-BE49-F238E27FC236}">
                <a16:creationId xmlns:a16="http://schemas.microsoft.com/office/drawing/2014/main" id="{914B6CC1-FA44-E4ED-2D8F-80B049EECE46}"/>
              </a:ext>
            </a:extLst>
          </p:cNvPr>
          <p:cNvGraphicFramePr>
            <a:graphicFrameLocks/>
          </p:cNvGraphicFramePr>
          <p:nvPr>
            <p:extLst>
              <p:ext uri="{D42A27DB-BD31-4B8C-83A1-F6EECF244321}">
                <p14:modId xmlns:p14="http://schemas.microsoft.com/office/powerpoint/2010/main" val="474705346"/>
              </p:ext>
            </p:extLst>
          </p:nvPr>
        </p:nvGraphicFramePr>
        <p:xfrm>
          <a:off x="834887" y="1744045"/>
          <a:ext cx="7017026" cy="456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o 3">
            <a:extLst>
              <a:ext uri="{FF2B5EF4-FFF2-40B4-BE49-F238E27FC236}">
                <a16:creationId xmlns:a16="http://schemas.microsoft.com/office/drawing/2014/main" id="{9E009B86-E99D-34EF-2379-C3BD27EFB930}"/>
              </a:ext>
            </a:extLst>
          </p:cNvPr>
          <p:cNvGrpSpPr/>
          <p:nvPr/>
        </p:nvGrpSpPr>
        <p:grpSpPr>
          <a:xfrm>
            <a:off x="1141794" y="6033974"/>
            <a:ext cx="4954206" cy="698130"/>
            <a:chOff x="316862" y="930985"/>
            <a:chExt cx="4819388" cy="588260"/>
          </a:xfrm>
        </p:grpSpPr>
        <p:sp>
          <p:nvSpPr>
            <p:cNvPr id="12" name="Rettangolo con angoli arrotondati 11">
              <a:extLst>
                <a:ext uri="{FF2B5EF4-FFF2-40B4-BE49-F238E27FC236}">
                  <a16:creationId xmlns:a16="http://schemas.microsoft.com/office/drawing/2014/main" id="{13C1652A-67B2-0337-21D1-D672E4A83BA5}"/>
                </a:ext>
              </a:extLst>
            </p:cNvPr>
            <p:cNvSpPr/>
            <p:nvPr/>
          </p:nvSpPr>
          <p:spPr>
            <a:xfrm>
              <a:off x="316862" y="958365"/>
              <a:ext cx="4819388"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4" name="CasellaDiTesto 13">
              <a:extLst>
                <a:ext uri="{FF2B5EF4-FFF2-40B4-BE49-F238E27FC236}">
                  <a16:creationId xmlns:a16="http://schemas.microsoft.com/office/drawing/2014/main" id="{A03D5CE6-82D1-359B-D2A3-B9B1FF6BA29F}"/>
                </a:ext>
              </a:extLst>
            </p:cNvPr>
            <p:cNvSpPr txBox="1"/>
            <p:nvPr/>
          </p:nvSpPr>
          <p:spPr>
            <a:xfrm>
              <a:off x="316862" y="930985"/>
              <a:ext cx="4764628" cy="560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161" tIns="0" rIns="182161" bIns="0" numCol="1" spcCol="1270" anchor="ctr" anchorCtr="0">
              <a:noAutofit/>
            </a:bodyPr>
            <a:lstStyle/>
            <a:p>
              <a:pPr lvl="0" defTabSz="711200">
                <a:lnSpc>
                  <a:spcPct val="90000"/>
                </a:lnSpc>
                <a:spcBef>
                  <a:spcPct val="0"/>
                </a:spcBef>
                <a:spcAft>
                  <a:spcPct val="35000"/>
                </a:spcAft>
              </a:pPr>
              <a:r>
                <a:rPr lang="en-US" sz="1600" dirty="0">
                  <a:latin typeface="+mj-lt"/>
                </a:rPr>
                <a:t>PROMOTE THE RECONCILIATION of work outside the family with the responsibility of care</a:t>
              </a:r>
              <a:endParaRPr lang="it-IT" sz="1600" kern="1200" dirty="0">
                <a:latin typeface="+mj-lt"/>
              </a:endParaRPr>
            </a:p>
          </p:txBody>
        </p:sp>
      </p:grpSp>
    </p:spTree>
    <p:extLst>
      <p:ext uri="{BB962C8B-B14F-4D97-AF65-F5344CB8AC3E}">
        <p14:creationId xmlns:p14="http://schemas.microsoft.com/office/powerpoint/2010/main" val="235598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86FA1-DDA6-AD00-54BC-7D264899667E}"/>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64873018-E8C3-6856-137A-9C753617E3A1}"/>
              </a:ext>
            </a:extLst>
          </p:cNvPr>
          <p:cNvSpPr/>
          <p:nvPr/>
        </p:nvSpPr>
        <p:spPr>
          <a:xfrm>
            <a:off x="0" y="0"/>
            <a:ext cx="203931"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Lato"/>
              <a:ea typeface="+mn-ea"/>
              <a:cs typeface="+mn-cs"/>
            </a:endParaRPr>
          </a:p>
        </p:txBody>
      </p:sp>
      <p:pic>
        <p:nvPicPr>
          <p:cNvPr id="2" name="Immagine 1" descr="Immagine che contiene pallone, Articoli per feste, interno, muro&#10;&#10;Il contenuto generato dall'IA potrebbe non essere corretto.">
            <a:extLst>
              <a:ext uri="{FF2B5EF4-FFF2-40B4-BE49-F238E27FC236}">
                <a16:creationId xmlns:a16="http://schemas.microsoft.com/office/drawing/2014/main" id="{A9B3992C-D948-BE9E-09A0-FC46058D5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65571" y="4032144"/>
            <a:ext cx="2679173" cy="2009380"/>
          </a:xfrm>
          <a:prstGeom prst="rect">
            <a:avLst/>
          </a:prstGeom>
          <a:ln w="57150">
            <a:solidFill>
              <a:srgbClr val="FF0000"/>
            </a:solidFill>
          </a:ln>
        </p:spPr>
      </p:pic>
      <p:pic>
        <p:nvPicPr>
          <p:cNvPr id="7" name="Immagine 6" descr="Immagine che contiene persona, vestiti, Viso umano, bambino&#10;&#10;Il contenuto generato dall'IA potrebbe non essere corretto.">
            <a:extLst>
              <a:ext uri="{FF2B5EF4-FFF2-40B4-BE49-F238E27FC236}">
                <a16:creationId xmlns:a16="http://schemas.microsoft.com/office/drawing/2014/main" id="{B6FA7C30-14BB-D8F8-62B0-25F021D07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792" y="1540855"/>
            <a:ext cx="2665934" cy="1999451"/>
          </a:xfrm>
          <a:prstGeom prst="rect">
            <a:avLst/>
          </a:prstGeom>
          <a:ln w="57150">
            <a:solidFill>
              <a:srgbClr val="FF0000"/>
            </a:solidFill>
          </a:ln>
        </p:spPr>
      </p:pic>
      <p:sp>
        <p:nvSpPr>
          <p:cNvPr id="11" name="CasellaDiTesto 10">
            <a:extLst>
              <a:ext uri="{FF2B5EF4-FFF2-40B4-BE49-F238E27FC236}">
                <a16:creationId xmlns:a16="http://schemas.microsoft.com/office/drawing/2014/main" id="{F172F327-16EB-A8B5-5E9E-8E54842A3004}"/>
              </a:ext>
            </a:extLst>
          </p:cNvPr>
          <p:cNvSpPr txBox="1"/>
          <p:nvPr/>
        </p:nvSpPr>
        <p:spPr>
          <a:xfrm>
            <a:off x="237444" y="1540855"/>
            <a:ext cx="8324665" cy="4611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r>
              <a:rPr lang="it-IT" sz="1600" b="1" dirty="0">
                <a:solidFill>
                  <a:srgbClr val="000000"/>
                </a:solidFill>
                <a:latin typeface="Lato" panose="020F0502020204030203" pitchFamily="34" charset="0"/>
                <a:ea typeface="Lato" panose="020F0502020204030203" pitchFamily="34" charset="0"/>
                <a:cs typeface="Lato" panose="020F0502020204030203" pitchFamily="34" charset="0"/>
              </a:rPr>
              <a:t>EDUCATIONAL SERVICES </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for the enhancement of the cognitive, emotional and social skills of children</a:t>
            </a:r>
            <a:endParaRPr kumimoji="0" lang="it-IT"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Supplementary educational service 18-36 months in custody, in the morning, throughout the school year
Cultural, artistic, sports workshops 0–6 children and parents together
Outdoor education, especially in the summer season, and free summer camps</a:t>
            </a:r>
            <a:endParaRPr kumimoji="0" lang="it-IT"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endParaRPr lang="en-US" sz="16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FAMILY AND PARENTING SUPPORT SERVICES</a:t>
            </a:r>
            <a:r>
              <a:rPr kumimoji="0" lang="it-IT"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p>
          <a:p>
            <a:pPr lvl="0">
              <a:defRPr/>
            </a:pP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Service orientation - definition of skills and job search, emotional support, interviews 
psychological support; care skills (basic necessities, medical visits, etc.) – responsive parenting paths;
Advice for specific needs (fiscal, administrative, legal, health)</a:t>
            </a:r>
            <a:endParaRPr kumimoji="0" lang="it-IT" sz="1600" b="1" i="0" u="none" strike="noStrike" kern="1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endParaRPr lang="en-US" sz="16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INTEGRATED SYSTEM ENABLEMENT ACTIONS 0–6 </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Activation of territorial coordination with Municipalities, Regions and educational and socio-health and private social services
Training of operators, co-planning with local and national actors
Child Safeguarding: Training courses and policies with infant-toddler </a:t>
            </a: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centres</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 and preschools</a:t>
            </a:r>
            <a:endParaRPr kumimoji="0" lang="en-GB" sz="18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179388" marR="0" lvl="0" indent="0" algn="l" defTabSz="444500" rtl="0" eaLnBrk="1" fontAlgn="auto" latinLnBrk="0" hangingPunct="1">
              <a:lnSpc>
                <a:spcPct val="90000"/>
              </a:lnSpc>
              <a:spcBef>
                <a:spcPct val="0"/>
              </a:spcBef>
              <a:spcAft>
                <a:spcPct val="35000"/>
              </a:spcAft>
              <a:buClrTx/>
              <a:buSzTx/>
              <a:buFontTx/>
              <a:buNone/>
              <a:tabLst/>
              <a:defRPr/>
            </a:pPr>
            <a:endParaRPr kumimoji="0" lang="it-IT" sz="1800" b="1" i="0" u="none" strike="noStrike" kern="100" cap="none" spc="0" normalizeH="0" baseline="0" noProof="0" dirty="0">
              <a:ln>
                <a:noFill/>
              </a:ln>
              <a:solidFill>
                <a:srgbClr val="000000"/>
              </a:solidFill>
              <a:effectLst/>
              <a:uLnTx/>
              <a:uFillTx/>
              <a:latin typeface="Lato"/>
              <a:ea typeface="Times New Roman" panose="02020603050405020304" pitchFamily="18" charset="0"/>
              <a:cs typeface="Times New Roman" panose="02020603050405020304" pitchFamily="18" charset="0"/>
            </a:endParaRPr>
          </a:p>
          <a:p>
            <a:pPr marL="179388" marR="0" lvl="0" indent="0" algn="l" defTabSz="444500" rtl="0" eaLnBrk="1" fontAlgn="auto" latinLnBrk="0" hangingPunct="1">
              <a:lnSpc>
                <a:spcPct val="90000"/>
              </a:lnSpc>
              <a:spcBef>
                <a:spcPct val="0"/>
              </a:spcBef>
              <a:spcAft>
                <a:spcPct val="3500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Lato"/>
              <a:ea typeface="+mn-ea"/>
              <a:cs typeface="+mn-cs"/>
            </a:endParaRPr>
          </a:p>
        </p:txBody>
      </p:sp>
      <p:sp>
        <p:nvSpPr>
          <p:cNvPr id="6" name="Title 5">
            <a:extLst>
              <a:ext uri="{FF2B5EF4-FFF2-40B4-BE49-F238E27FC236}">
                <a16:creationId xmlns:a16="http://schemas.microsoft.com/office/drawing/2014/main" id="{D962EB16-4172-426D-8E24-02236874CE5E}"/>
              </a:ext>
            </a:extLst>
          </p:cNvPr>
          <p:cNvSpPr txBox="1">
            <a:spLocks/>
          </p:cNvSpPr>
          <p:nvPr/>
        </p:nvSpPr>
        <p:spPr>
          <a:xfrm>
            <a:off x="237444" y="78326"/>
            <a:ext cx="11862405" cy="9636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2800" dirty="0">
                <a:solidFill>
                  <a:srgbClr val="000000"/>
                </a:solidFill>
              </a:rPr>
              <a:t>ELEMENTS THAT MAKE UP THE PROGRAM 
Three macro actions</a:t>
            </a:r>
            <a:endParaRPr kumimoji="0" lang="it-IT" sz="2000" b="0" i="0" u="none" strike="noStrike" kern="1200" cap="none" spc="0" normalizeH="0" baseline="0" noProof="0" dirty="0">
              <a:ln>
                <a:noFill/>
              </a:ln>
              <a:solidFill>
                <a:srgbClr val="000000"/>
              </a:solidFill>
              <a:effectLst/>
              <a:uLnTx/>
              <a:uFillTx/>
              <a:latin typeface="Oswald Medium"/>
              <a:ea typeface="+mj-ea"/>
              <a:cs typeface="+mj-cs"/>
            </a:endParaRPr>
          </a:p>
        </p:txBody>
      </p:sp>
    </p:spTree>
    <p:extLst>
      <p:ext uri="{BB962C8B-B14F-4D97-AF65-F5344CB8AC3E}">
        <p14:creationId xmlns:p14="http://schemas.microsoft.com/office/powerpoint/2010/main" val="354053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702C-8B63-4C29-9665-0432F7855F72}"/>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25D1F42D-BD40-C216-7107-4A34FCF50787}"/>
              </a:ext>
            </a:extLst>
          </p:cNvPr>
          <p:cNvSpPr/>
          <p:nvPr/>
        </p:nvSpPr>
        <p:spPr>
          <a:xfrm>
            <a:off x="0" y="0"/>
            <a:ext cx="203931" cy="685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Lato"/>
              <a:ea typeface="+mn-ea"/>
              <a:cs typeface="+mn-cs"/>
            </a:endParaRPr>
          </a:p>
        </p:txBody>
      </p:sp>
      <p:sp>
        <p:nvSpPr>
          <p:cNvPr id="8" name="CasellaDiTesto 7">
            <a:extLst>
              <a:ext uri="{FF2B5EF4-FFF2-40B4-BE49-F238E27FC236}">
                <a16:creationId xmlns:a16="http://schemas.microsoft.com/office/drawing/2014/main" id="{6E06CC1A-0781-AE35-6ADC-4C241B19605A}"/>
              </a:ext>
            </a:extLst>
          </p:cNvPr>
          <p:cNvSpPr txBox="1"/>
          <p:nvPr/>
        </p:nvSpPr>
        <p:spPr>
          <a:xfrm>
            <a:off x="471053" y="1084657"/>
            <a:ext cx="4329547" cy="10772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THE PROGRAM makes use of a qualitative evaluation of processes, curated by the University of Bologna. 
There are 4 axes of observation:</a:t>
            </a:r>
            <a:endParaRPr kumimoji="0" lang="it-IT"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CasellaDiTesto 1">
            <a:extLst>
              <a:ext uri="{FF2B5EF4-FFF2-40B4-BE49-F238E27FC236}">
                <a16:creationId xmlns:a16="http://schemas.microsoft.com/office/drawing/2014/main" id="{0DF5E531-8D20-F668-F852-90298D5EA1DE}"/>
              </a:ext>
            </a:extLst>
          </p:cNvPr>
          <p:cNvSpPr txBox="1"/>
          <p:nvPr/>
        </p:nvSpPr>
        <p:spPr>
          <a:xfrm>
            <a:off x="4890307" y="1720079"/>
            <a:ext cx="7003269" cy="501675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The POLO MILLEGIORNI intervenes right where the system stops:</a:t>
            </a:r>
            <a:endParaRPr kumimoji="0" lang="it-IT"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endParaRPr lang="en-US" sz="16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Concrete attention to the "different vulnerabilities", </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through </a:t>
            </a:r>
            <a:r>
              <a:rPr lang="en-US" sz="1600" u="sng" dirty="0">
                <a:solidFill>
                  <a:srgbClr val="000000"/>
                </a:solidFill>
                <a:latin typeface="Lato" panose="020F0502020204030203" pitchFamily="34" charset="0"/>
                <a:ea typeface="Lato" panose="020F0502020204030203" pitchFamily="34" charset="0"/>
                <a:cs typeface="Lato" panose="020F0502020204030203" pitchFamily="34" charset="0"/>
              </a:rPr>
              <a:t>inclusive access criteria</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 tailor-made interventions and flexible organizational methods.</a:t>
            </a:r>
          </a:p>
          <a:p>
            <a:pPr>
              <a:defRPr/>
            </a:pPr>
            <a:endParaRPr lang="it-IT" sz="1600" dirty="0">
              <a:solidFill>
                <a:srgbClr val="000000"/>
              </a:solidFill>
              <a:latin typeface="Lato" panose="020F0502020204030203" pitchFamily="34" charset="0"/>
              <a:ea typeface="Lato" panose="020F0502020204030203" pitchFamily="34" charset="0"/>
              <a:cs typeface="Lato" panose="020F0502020204030203" pitchFamily="34" charset="0"/>
            </a:endParaRPr>
          </a:p>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Not only the right to quality education 0–3, but educational and social care of the family unit. </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We support education with </a:t>
            </a:r>
            <a:r>
              <a:rPr lang="en-US" sz="1600" u="sng" dirty="0">
                <a:solidFill>
                  <a:srgbClr val="000000"/>
                </a:solidFill>
                <a:latin typeface="Lato" panose="020F0502020204030203" pitchFamily="34" charset="0"/>
                <a:ea typeface="Lato" panose="020F0502020204030203" pitchFamily="34" charset="0"/>
                <a:cs typeface="Lato" panose="020F0502020204030203" pitchFamily="34" charset="0"/>
              </a:rPr>
              <a:t>concrete support for mothers and fathers</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 promoting spaces for meeting and </a:t>
            </a:r>
            <a:r>
              <a:rPr lang="en-US" sz="1600" dirty="0" err="1">
                <a:solidFill>
                  <a:srgbClr val="000000"/>
                </a:solidFill>
                <a:latin typeface="Lato" panose="020F0502020204030203" pitchFamily="34" charset="0"/>
                <a:ea typeface="Lato" panose="020F0502020204030203" pitchFamily="34" charset="0"/>
                <a:cs typeface="Lato" panose="020F0502020204030203" pitchFamily="34" charset="0"/>
              </a:rPr>
              <a:t>socialising</a:t>
            </a:r>
            <a:r>
              <a:rPr kumimoji="0" lang="it-IT"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Education 0–3 is not only a service, but an engine of social cohesion</a:t>
            </a:r>
          </a:p>
          <a:p>
            <a:pPr lvl="0">
              <a:defRPr/>
            </a:pP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A </a:t>
            </a:r>
            <a:r>
              <a:rPr lang="en-US" sz="1600" u="sng" dirty="0">
                <a:solidFill>
                  <a:srgbClr val="000000"/>
                </a:solidFill>
                <a:latin typeface="Lato" panose="020F0502020204030203" pitchFamily="34" charset="0"/>
                <a:ea typeface="Lato" panose="020F0502020204030203" pitchFamily="34" charset="0"/>
                <a:cs typeface="Lato" panose="020F0502020204030203" pitchFamily="34" charset="0"/>
              </a:rPr>
              <a:t>space that invests in responsive parenting</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 creating bonds of trust between operators and families, i.e. a sense of belonging and shared responsibility.</a:t>
            </a:r>
          </a:p>
          <a:p>
            <a:pPr lvl="0">
              <a:defRPr/>
            </a:pPr>
            <a:endParaRPr kumimoji="0" lang="en-US"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lvl="0">
              <a:defRPr/>
            </a:pPr>
            <a:r>
              <a:rPr lang="en-US" sz="1600" b="1" dirty="0">
                <a:solidFill>
                  <a:srgbClr val="000000"/>
                </a:solidFill>
                <a:latin typeface="Lato" panose="020F0502020204030203" pitchFamily="34" charset="0"/>
                <a:ea typeface="Lato" panose="020F0502020204030203" pitchFamily="34" charset="0"/>
                <a:cs typeface="Lato" panose="020F0502020204030203" pitchFamily="34" charset="0"/>
              </a:rPr>
              <a:t>An active territorial direction to intercept fragility at an early stage and give integrated responses</a:t>
            </a:r>
          </a:p>
          <a:p>
            <a:pPr lvl="0">
              <a:defRPr/>
            </a:pPr>
            <a:r>
              <a:rPr lang="en-US" sz="1600" u="sng" dirty="0">
                <a:solidFill>
                  <a:srgbClr val="000000"/>
                </a:solidFill>
                <a:latin typeface="Lato" panose="020F0502020204030203" pitchFamily="34" charset="0"/>
                <a:ea typeface="Lato" panose="020F0502020204030203" pitchFamily="34" charset="0"/>
                <a:cs typeface="Lato" panose="020F0502020204030203" pitchFamily="34" charset="0"/>
              </a:rPr>
              <a:t>Coordination between public and private actors </a:t>
            </a: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and with social, health and education services.</a:t>
            </a:r>
            <a:endParaRPr kumimoji="0" lang="it-IT" sz="16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515A9213-2478-43C9-1D46-017D094A82AB}"/>
              </a:ext>
            </a:extLst>
          </p:cNvPr>
          <p:cNvSpPr txBox="1">
            <a:spLocks/>
          </p:cNvSpPr>
          <p:nvPr/>
        </p:nvSpPr>
        <p:spPr>
          <a:xfrm>
            <a:off x="471053" y="67156"/>
            <a:ext cx="6516434" cy="90525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2800" dirty="0">
                <a:solidFill>
                  <a:srgbClr val="000000"/>
                </a:solidFill>
              </a:rPr>
              <a:t>The POLI MILLEGIORNI: legislation in practice</a:t>
            </a:r>
            <a:endParaRPr kumimoji="0" lang="en-UK" sz="2800" b="0" i="0" u="none" strike="noStrike" kern="1200" cap="none" spc="0" normalizeH="0" baseline="0" noProof="0" dirty="0">
              <a:ln>
                <a:noFill/>
              </a:ln>
              <a:solidFill>
                <a:srgbClr val="000000"/>
              </a:solidFill>
              <a:effectLst/>
              <a:uLnTx/>
              <a:uFillTx/>
              <a:latin typeface="Oswald Medium"/>
              <a:ea typeface="+mj-ea"/>
              <a:cs typeface="+mj-cs"/>
            </a:endParaRPr>
          </a:p>
        </p:txBody>
      </p:sp>
      <p:sp>
        <p:nvSpPr>
          <p:cNvPr id="9" name="CasellaDiTesto 8">
            <a:extLst>
              <a:ext uri="{FF2B5EF4-FFF2-40B4-BE49-F238E27FC236}">
                <a16:creationId xmlns:a16="http://schemas.microsoft.com/office/drawing/2014/main" id="{7D0FC661-A40A-76F0-8679-63AD92DF2ABA}"/>
              </a:ext>
            </a:extLst>
          </p:cNvPr>
          <p:cNvSpPr txBox="1"/>
          <p:nvPr/>
        </p:nvSpPr>
        <p:spPr>
          <a:xfrm>
            <a:off x="788967" y="2634022"/>
            <a:ext cx="3266200" cy="31393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Ø"/>
            </a:pPr>
            <a:r>
              <a:rPr lang="en-US" b="1" dirty="0">
                <a:solidFill>
                  <a:schemeClr val="bg1"/>
                </a:solidFill>
              </a:rPr>
              <a:t>Accessibility to services offered</a:t>
            </a:r>
          </a:p>
          <a:p>
            <a:endParaRPr lang="en-US" b="1" dirty="0">
              <a:solidFill>
                <a:schemeClr val="bg1"/>
              </a:solidFill>
            </a:endParaRPr>
          </a:p>
          <a:p>
            <a:pPr marL="285750" indent="-285750">
              <a:buFont typeface="Wingdings" panose="05000000000000000000" pitchFamily="2" charset="2"/>
              <a:buChar char="Ø"/>
            </a:pPr>
            <a:r>
              <a:rPr lang="en-US" b="1" dirty="0">
                <a:solidFill>
                  <a:schemeClr val="bg1"/>
                </a:solidFill>
              </a:rPr>
              <a:t>Family participation</a:t>
            </a:r>
          </a:p>
          <a:p>
            <a:endParaRPr lang="en-US" b="1" dirty="0">
              <a:solidFill>
                <a:schemeClr val="bg1"/>
              </a:solidFill>
            </a:endParaRPr>
          </a:p>
          <a:p>
            <a:pPr marL="285750" indent="-285750">
              <a:buFont typeface="Wingdings" panose="05000000000000000000" pitchFamily="2" charset="2"/>
              <a:buChar char="Ø"/>
            </a:pPr>
            <a:r>
              <a:rPr lang="en-US" b="1" dirty="0">
                <a:solidFill>
                  <a:schemeClr val="bg1"/>
                </a:solidFill>
              </a:rPr>
              <a:t>Quality of educational services</a:t>
            </a:r>
          </a:p>
          <a:p>
            <a:endParaRPr lang="en-US" b="1" dirty="0">
              <a:solidFill>
                <a:schemeClr val="bg1"/>
              </a:solidFill>
            </a:endParaRPr>
          </a:p>
          <a:p>
            <a:pPr marL="285750" indent="-285750">
              <a:buFont typeface="Wingdings" panose="05000000000000000000" pitchFamily="2" charset="2"/>
              <a:buChar char="Ø"/>
            </a:pPr>
            <a:r>
              <a:rPr lang="en-US" b="1" dirty="0">
                <a:solidFill>
                  <a:schemeClr val="bg1"/>
                </a:solidFill>
              </a:rPr>
              <a:t>Inter-institutional networks to support local governance processes</a:t>
            </a:r>
            <a:endParaRPr lang="it-IT" b="1" dirty="0">
              <a:solidFill>
                <a:schemeClr val="bg1"/>
              </a:solidFill>
            </a:endParaRPr>
          </a:p>
        </p:txBody>
      </p:sp>
    </p:spTree>
    <p:extLst>
      <p:ext uri="{BB962C8B-B14F-4D97-AF65-F5344CB8AC3E}">
        <p14:creationId xmlns:p14="http://schemas.microsoft.com/office/powerpoint/2010/main" val="315671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00e469-5b7b-4b9b-85b9-962f9698d994" xsi:nil="true"/>
    <lcf76f155ced4ddcb4097134ff3c332f xmlns="461d6b92-a401-45b5-8184-99016de358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58F7979E00BA48AE1122FC0FE048E5" ma:contentTypeVersion="14" ma:contentTypeDescription="Create a new document." ma:contentTypeScope="" ma:versionID="1cfa05c114b6d3c2018e3b0977d096e7">
  <xsd:schema xmlns:xsd="http://www.w3.org/2001/XMLSchema" xmlns:xs="http://www.w3.org/2001/XMLSchema" xmlns:p="http://schemas.microsoft.com/office/2006/metadata/properties" xmlns:ns2="461d6b92-a401-45b5-8184-99016de358d1" xmlns:ns3="5200e469-5b7b-4b9b-85b9-962f9698d994" targetNamespace="http://schemas.microsoft.com/office/2006/metadata/properties" ma:root="true" ma:fieldsID="a750664786ab0d8d8eadb4c737f06b3d" ns2:_="" ns3:_="">
    <xsd:import namespace="461d6b92-a401-45b5-8184-99016de358d1"/>
    <xsd:import namespace="5200e469-5b7b-4b9b-85b9-962f9698d9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d6b92-a401-45b5-8184-99016de35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4da484-3d94-41e9-bcfe-1d6e31fc83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00e469-5b7b-4b9b-85b9-962f9698d99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bd49e1a-2cad-4938-946d-b872ae929c6d}" ma:internalName="TaxCatchAll" ma:showField="CatchAllData" ma:web="5200e469-5b7b-4b9b-85b9-962f9698d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9CD41-C285-42CA-ADB3-439042820C29}">
  <ds:schemaRefs>
    <ds:schemaRef ds:uri="http://schemas.microsoft.com/office/2006/documentManagement/types"/>
    <ds:schemaRef ds:uri="6f6bb102-8c23-428b-93dc-a13d1d906341"/>
    <ds:schemaRef ds:uri="6ff12075-6233-4c7c-ab6f-d927efe41eb9"/>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12C0122-24CA-4522-B673-BAD5BA2BB027}">
  <ds:schemaRefs>
    <ds:schemaRef ds:uri="http://schemas.microsoft.com/sharepoint/v3/contenttype/forms"/>
  </ds:schemaRefs>
</ds:datastoreItem>
</file>

<file path=customXml/itemProps3.xml><?xml version="1.0" encoding="utf-8"?>
<ds:datastoreItem xmlns:ds="http://schemas.openxmlformats.org/officeDocument/2006/customXml" ds:itemID="{A7E063E5-BD2C-47CC-BD89-32F16FD8D861}"/>
</file>

<file path=docProps/app.xml><?xml version="1.0" encoding="utf-8"?>
<Properties xmlns="http://schemas.openxmlformats.org/officeDocument/2006/extended-properties" xmlns:vt="http://schemas.openxmlformats.org/officeDocument/2006/docPropsVTypes">
  <TotalTime>757</TotalTime>
  <Words>1795</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12</vt:i4>
      </vt:variant>
    </vt:vector>
  </HeadingPairs>
  <TitlesOfParts>
    <vt:vector size="26" baseType="lpstr">
      <vt:lpstr>Aptos</vt:lpstr>
      <vt:lpstr>Aptos Display</vt:lpstr>
      <vt:lpstr>Arial</vt:lpstr>
      <vt:lpstr>Gill Sans Infant Std</vt:lpstr>
      <vt:lpstr>Lato</vt:lpstr>
      <vt:lpstr>Lato Black</vt:lpstr>
      <vt:lpstr>Oswald</vt:lpstr>
      <vt:lpstr>Oswald Medium</vt:lpstr>
      <vt:lpstr>Rockwell</vt:lpstr>
      <vt:lpstr>Trade Gothic LT Com Cn</vt:lpstr>
      <vt:lpstr>Wingdings</vt:lpstr>
      <vt:lpstr>Tema di Office</vt:lpstr>
      <vt:lpstr>1_Save the Children Theme</vt:lpstr>
      <vt:lpstr>Save the Children Theme</vt:lpstr>
      <vt:lpstr>CARE AND Education 0–6</vt:lpstr>
      <vt:lpstr>CARE AND Education 0–6: WHY</vt:lpstr>
      <vt:lpstr>EARLY CHILDHOOD AT RISK The beginning of the story changes the whole story</vt:lpstr>
      <vt:lpstr>Presentazione standard di PowerPoint</vt:lpstr>
      <vt:lpstr>REGULATORY CONTEXT AND SYSTEM CRITICALITIES Education begins at birth</vt:lpstr>
      <vt:lpstr>The poli millegiorni: elements of programmatic innovation</vt:lpstr>
      <vt:lpstr>Presentazione standard di PowerPoint</vt:lpstr>
      <vt:lpstr>Presentazione standard di PowerPoint</vt:lpstr>
      <vt:lpstr>Presentazione standard di PowerPoint</vt:lpstr>
      <vt:lpstr>THE POLI MILLEGIORNI promoters of a culture of protection and safety in the nurseries and kindergartens involved </vt:lpstr>
      <vt:lpstr> An innovative and sustainable model for the PoliMillegiorni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Marta, Francesca Romana</dc:creator>
  <cp:lastModifiedBy>Sanguinato, Debora</cp:lastModifiedBy>
  <cp:revision>12</cp:revision>
  <dcterms:created xsi:type="dcterms:W3CDTF">2024-07-25T15:55:16Z</dcterms:created>
  <dcterms:modified xsi:type="dcterms:W3CDTF">2025-09-23T13:17:07Z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0x0101005058F7979E00BA48AE1122FC0FE048E5</vt:lpwstr>
  </property>
  <property fmtid="{D5CDD505-2E9C-101B-9397-08002B2CF9AE}" pid="3" name="MediaServiceImageTags">
    <vt:lpwstr/>
  </property>
</Properties>
</file>