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95" r:id="rId2"/>
    <p:sldId id="300" r:id="rId3"/>
    <p:sldId id="297" r:id="rId4"/>
    <p:sldId id="338" r:id="rId5"/>
    <p:sldId id="325" r:id="rId6"/>
    <p:sldId id="331" r:id="rId7"/>
    <p:sldId id="327" r:id="rId8"/>
    <p:sldId id="326" r:id="rId9"/>
    <p:sldId id="323" r:id="rId10"/>
    <p:sldId id="332" r:id="rId11"/>
    <p:sldId id="333" r:id="rId12"/>
    <p:sldId id="334" r:id="rId13"/>
    <p:sldId id="335" r:id="rId14"/>
    <p:sldId id="336" r:id="rId15"/>
    <p:sldId id="298" r:id="rId16"/>
    <p:sldId id="314" r:id="rId17"/>
    <p:sldId id="337" r:id="rId18"/>
  </p:sldIdLst>
  <p:sldSz cx="9144000" cy="6858000" type="screen4x3"/>
  <p:notesSz cx="7053263" cy="93091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96" y="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183" cy="4659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4434" y="0"/>
            <a:ext cx="3057183" cy="4659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23894-D7C1-4F7A-A3BE-B3250DE04845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710"/>
            <a:ext cx="3057183" cy="4659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4434" y="8841710"/>
            <a:ext cx="3057183" cy="4659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98435-5F50-41B8-B04B-0639EE41708C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73178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B7B3A-F49E-44D2-B26A-A5998DFC350B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8500"/>
            <a:ext cx="4656137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C2126-16CE-4FA9-9029-07520F33E47C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46313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C2126-16CE-4FA9-9029-07520F33E47C}" type="slidenum">
              <a:rPr lang="bg-BG" smtClean="0"/>
              <a:pPr/>
              <a:t>5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20764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87500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04252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4812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6019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85641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56296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99213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2689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22507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2419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404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36223-9C89-45FA-BC49-5DB796C989DC}" type="datetimeFigureOut">
              <a:rPr lang="bg-BG" smtClean="0"/>
              <a:pPr/>
              <a:t>23.9.2025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73FC3-0183-4B3C-A6A4-86457E12ECA8}" type="slidenum">
              <a:rPr lang="bg-BG" smtClean="0"/>
              <a:pPr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21796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 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b="1" dirty="0" smtClean="0">
                <a:solidFill>
                  <a:srgbClr val="A50021"/>
                </a:solidFill>
              </a:rPr>
              <a:t>Sure Start programme                                  in Bulgaria - practical model                       for integrated child and family support     in the early years </a:t>
            </a:r>
            <a:r>
              <a:rPr lang="bg-BG" sz="3600" b="1" dirty="0">
                <a:solidFill>
                  <a:srgbClr val="A50021"/>
                </a:solidFill>
              </a:rPr>
              <a:t> </a:t>
            </a:r>
            <a:r>
              <a:rPr lang="bg-BG" sz="3600" dirty="0">
                <a:solidFill>
                  <a:srgbClr val="A50021"/>
                </a:solidFill>
              </a:rPr>
              <a:t/>
            </a:r>
            <a:br>
              <a:rPr lang="bg-BG" sz="3600" dirty="0">
                <a:solidFill>
                  <a:srgbClr val="A50021"/>
                </a:solidFill>
              </a:rPr>
            </a:br>
            <a:endParaRPr lang="bg-BG" sz="3600" dirty="0">
              <a:solidFill>
                <a:srgbClr val="A50021"/>
              </a:solidFill>
            </a:endParaRPr>
          </a:p>
          <a:p>
            <a:pPr marL="0" indent="0" algn="ctr">
              <a:buNone/>
            </a:pPr>
            <a:endParaRPr lang="bg-BG" sz="3600" dirty="0" smtClean="0"/>
          </a:p>
          <a:p>
            <a:pPr marL="0" indent="0" algn="ctr">
              <a:buNone/>
            </a:pPr>
            <a:r>
              <a:rPr lang="bg-BG" sz="3600" dirty="0" smtClean="0"/>
              <a:t>			</a:t>
            </a:r>
            <a:r>
              <a:rPr lang="en-GB" sz="3600" dirty="0" smtClean="0">
                <a:solidFill>
                  <a:schemeClr val="accent5">
                    <a:lumMod val="50000"/>
                  </a:schemeClr>
                </a:solidFill>
              </a:rPr>
              <a:t>Maria Petkova </a:t>
            </a:r>
            <a:endParaRPr lang="bg-BG" sz="36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bg-BG" sz="3600" dirty="0" smtClean="0">
                <a:solidFill>
                  <a:schemeClr val="accent5">
                    <a:lumMod val="50000"/>
                  </a:schemeClr>
                </a:solidFill>
              </a:rPr>
              <a:t>			</a:t>
            </a:r>
            <a:r>
              <a:rPr lang="en-GB" sz="3600" dirty="0" smtClean="0">
                <a:solidFill>
                  <a:srgbClr val="A50021"/>
                </a:solidFill>
              </a:rPr>
              <a:t>Tulip Foundation</a:t>
            </a:r>
            <a:r>
              <a:rPr lang="bg-BG" sz="3600" dirty="0" smtClean="0">
                <a:solidFill>
                  <a:srgbClr val="A50021"/>
                </a:solidFill>
              </a:rPr>
              <a:t> </a:t>
            </a:r>
            <a:endParaRPr lang="en-GB" sz="3600" dirty="0" smtClean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69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GB" sz="4000" dirty="0">
                <a:solidFill>
                  <a:srgbClr val="A50021"/>
                </a:solidFill>
              </a:rPr>
              <a:t>Impact for children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lvl="0"/>
            <a:r>
              <a:rPr lang="en-GB" sz="2400" dirty="0" smtClean="0"/>
              <a:t>Gain </a:t>
            </a:r>
            <a:r>
              <a:rPr lang="en-GB" sz="2400" dirty="0"/>
              <a:t>knowledge and skills in various </a:t>
            </a:r>
            <a:r>
              <a:rPr lang="en-GB" sz="2400" dirty="0" smtClean="0"/>
              <a:t>fields</a:t>
            </a:r>
            <a:endParaRPr lang="en-US" sz="2400" dirty="0"/>
          </a:p>
          <a:p>
            <a:pPr lvl="0"/>
            <a:r>
              <a:rPr lang="en-GB" sz="2400" dirty="0"/>
              <a:t>Develop cognitive, group communication and social skills </a:t>
            </a:r>
            <a:endParaRPr lang="en-US" sz="2400" dirty="0"/>
          </a:p>
          <a:p>
            <a:pPr lvl="0"/>
            <a:r>
              <a:rPr lang="en-GB" sz="2400" dirty="0"/>
              <a:t>Enjoy easy integration in the education system - kindergarten </a:t>
            </a:r>
            <a:r>
              <a:rPr lang="en-GB" sz="2400" dirty="0" smtClean="0"/>
              <a:t>&amp; school</a:t>
            </a:r>
          </a:p>
          <a:p>
            <a:pPr lvl="0"/>
            <a:r>
              <a:rPr lang="en-GB" sz="2400" dirty="0" smtClean="0"/>
              <a:t>Have quality care </a:t>
            </a:r>
            <a:r>
              <a:rPr lang="en-GB" sz="2400" dirty="0" smtClean="0"/>
              <a:t>at home</a:t>
            </a:r>
            <a:endParaRPr lang="en-US" sz="2400" dirty="0"/>
          </a:p>
          <a:p>
            <a:pPr lvl="0"/>
            <a:r>
              <a:rPr lang="en-GB" sz="2400" dirty="0"/>
              <a:t>Early identification - specialised intervention in cases of developmental delay / disability </a:t>
            </a:r>
            <a:endParaRPr lang="en-GB" sz="2400" dirty="0" smtClean="0"/>
          </a:p>
          <a:p>
            <a:pPr lvl="0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6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5">
                    <a:lumMod val="50000"/>
                  </a:schemeClr>
                </a:solidFill>
              </a:rPr>
              <a:t>Impact for parents</a:t>
            </a:r>
            <a:endParaRPr lang="en-US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Learn/develop understanding about the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full spectrum of needs of their children – beyond food and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sleep;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improve parental skills and practices and provide better quality care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Enhanced intensity &amp; quality of relationships and communication between children and parents / members of the family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Improved parental skills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for supporting the complex development of their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children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and understanding of the importance of the early years 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Parents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seek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full social integration of their children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 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01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n-GB" sz="4000" dirty="0">
                <a:solidFill>
                  <a:schemeClr val="accent6">
                    <a:lumMod val="50000"/>
                  </a:schemeClr>
                </a:solidFill>
              </a:rPr>
              <a:t>Impact for the community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GB" sz="3400" dirty="0">
                <a:solidFill>
                  <a:schemeClr val="accent6">
                    <a:lumMod val="50000"/>
                  </a:schemeClr>
                </a:solidFill>
              </a:rPr>
              <a:t>Available flexible integrated access to services and specialists</a:t>
            </a:r>
            <a:endParaRPr lang="en-US" sz="3400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GB" sz="3400" dirty="0">
                <a:solidFill>
                  <a:schemeClr val="accent6">
                    <a:lumMod val="50000"/>
                  </a:schemeClr>
                </a:solidFill>
              </a:rPr>
              <a:t>Contact point for </a:t>
            </a:r>
            <a:r>
              <a:rPr lang="en-GB" sz="3400" dirty="0" smtClean="0">
                <a:solidFill>
                  <a:schemeClr val="accent6">
                    <a:lumMod val="50000"/>
                  </a:schemeClr>
                </a:solidFill>
              </a:rPr>
              <a:t>addressing needs </a:t>
            </a:r>
            <a:r>
              <a:rPr lang="en-GB" sz="3400" dirty="0">
                <a:solidFill>
                  <a:schemeClr val="accent6">
                    <a:lumMod val="50000"/>
                  </a:schemeClr>
                </a:solidFill>
              </a:rPr>
              <a:t>that other services do not offer – information, </a:t>
            </a:r>
            <a:r>
              <a:rPr lang="en-GB" sz="3400" dirty="0" smtClean="0">
                <a:solidFill>
                  <a:schemeClr val="accent6">
                    <a:lumMod val="50000"/>
                  </a:schemeClr>
                </a:solidFill>
              </a:rPr>
              <a:t>exchange with other parents, emotional </a:t>
            </a:r>
            <a:r>
              <a:rPr lang="en-GB" sz="3400" dirty="0">
                <a:solidFill>
                  <a:schemeClr val="accent6">
                    <a:lumMod val="50000"/>
                  </a:schemeClr>
                </a:solidFill>
              </a:rPr>
              <a:t>support, self-help groups, contacts with specialists, material support…</a:t>
            </a:r>
            <a:endParaRPr lang="en-US" sz="3400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GB" sz="3400" dirty="0" smtClean="0">
                <a:solidFill>
                  <a:schemeClr val="accent6">
                    <a:lumMod val="50000"/>
                  </a:schemeClr>
                </a:solidFill>
              </a:rPr>
              <a:t>Positive attitude </a:t>
            </a:r>
            <a:r>
              <a:rPr lang="en-GB" sz="3400" dirty="0">
                <a:solidFill>
                  <a:schemeClr val="accent6">
                    <a:lumMod val="50000"/>
                  </a:schemeClr>
                </a:solidFill>
              </a:rPr>
              <a:t>of children and especially of parents towards the importance of education and </a:t>
            </a:r>
            <a:r>
              <a:rPr lang="en-GB" sz="3400" dirty="0" smtClean="0">
                <a:solidFill>
                  <a:schemeClr val="accent6">
                    <a:lumMod val="50000"/>
                  </a:schemeClr>
                </a:solidFill>
              </a:rPr>
              <a:t>health</a:t>
            </a:r>
          </a:p>
          <a:p>
            <a:pPr lvl="0"/>
            <a:r>
              <a:rPr lang="en-GB" sz="3400" dirty="0" smtClean="0">
                <a:solidFill>
                  <a:schemeClr val="accent6">
                    <a:lumMod val="50000"/>
                  </a:schemeClr>
                </a:solidFill>
              </a:rPr>
              <a:t>Decreased </a:t>
            </a:r>
            <a:r>
              <a:rPr lang="en-GB" sz="3400" dirty="0">
                <a:solidFill>
                  <a:schemeClr val="accent6">
                    <a:lumMod val="50000"/>
                  </a:schemeClr>
                </a:solidFill>
              </a:rPr>
              <a:t>mistrust towards institutions  </a:t>
            </a:r>
            <a:endParaRPr lang="en-US" sz="3400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GB" sz="3400" dirty="0">
                <a:solidFill>
                  <a:schemeClr val="accent6">
                    <a:lumMod val="50000"/>
                  </a:schemeClr>
                </a:solidFill>
              </a:rPr>
              <a:t>Overcoming negative effects of poverty and social isolation by creating space for social interaction</a:t>
            </a:r>
            <a:endParaRPr lang="en-US" sz="3400" dirty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US" sz="3400" dirty="0">
                <a:solidFill>
                  <a:schemeClr val="accent6">
                    <a:lumMod val="50000"/>
                  </a:schemeClr>
                </a:solidFill>
              </a:rPr>
              <a:t>Smooth transition from home to kindergarten / school for children and parents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48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48072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4">
                    <a:lumMod val="75000"/>
                  </a:schemeClr>
                </a:solidFill>
              </a:rPr>
              <a:t>Services</a:t>
            </a:r>
            <a:endParaRPr lang="en-US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lvl="0"/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The programme is highly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efficient in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terms of finances and human resources </a:t>
            </a:r>
          </a:p>
          <a:p>
            <a:pPr lvl="0"/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Changes the traditional approach in services by replacing the formal sanctions with a more human and engaging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manner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pPr lvl="0"/>
            <a:r>
              <a:rPr lang="en-GB" sz="2400" dirty="0">
                <a:solidFill>
                  <a:schemeClr val="accent4">
                    <a:lumMod val="75000"/>
                  </a:schemeClr>
                </a:solidFill>
              </a:rPr>
              <a:t>Entry point 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– </a:t>
            </a:r>
            <a:r>
              <a:rPr lang="en-GB" sz="2400" dirty="0">
                <a:solidFill>
                  <a:schemeClr val="accent4">
                    <a:lumMod val="75000"/>
                  </a:schemeClr>
                </a:solidFill>
              </a:rPr>
              <a:t>families are supported at a very early stage and connected with the respective health, social, educational or specialise </a:t>
            </a:r>
            <a:r>
              <a:rPr lang="en-GB" sz="2400" dirty="0" smtClean="0">
                <a:solidFill>
                  <a:schemeClr val="accent4">
                    <a:lumMod val="75000"/>
                  </a:schemeClr>
                </a:solidFill>
              </a:rPr>
              <a:t>service 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52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2">
                    <a:lumMod val="75000"/>
                  </a:schemeClr>
                </a:solidFill>
              </a:rPr>
              <a:t>Key factors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GB" dirty="0">
                <a:solidFill>
                  <a:srgbClr val="A50021"/>
                </a:solidFill>
              </a:rPr>
              <a:t>Physical presence in the community  </a:t>
            </a:r>
            <a:endParaRPr lang="en-US" dirty="0">
              <a:solidFill>
                <a:srgbClr val="A50021"/>
              </a:solidFill>
            </a:endParaRPr>
          </a:p>
          <a:p>
            <a:pPr lvl="0"/>
            <a:r>
              <a:rPr lang="en-GB" dirty="0">
                <a:solidFill>
                  <a:srgbClr val="A50021"/>
                </a:solidFill>
              </a:rPr>
              <a:t>Flexible complex support addressing complex needs </a:t>
            </a:r>
            <a:endParaRPr lang="en-US" dirty="0">
              <a:solidFill>
                <a:srgbClr val="A50021"/>
              </a:solidFill>
            </a:endParaRPr>
          </a:p>
          <a:p>
            <a:pPr lvl="0"/>
            <a:r>
              <a:rPr lang="en-GB" dirty="0">
                <a:solidFill>
                  <a:srgbClr val="A50021"/>
                </a:solidFill>
              </a:rPr>
              <a:t>Friendly non-judgmental approach builds durable trust</a:t>
            </a:r>
            <a:endParaRPr lang="en-US" dirty="0">
              <a:solidFill>
                <a:srgbClr val="A50021"/>
              </a:solidFill>
            </a:endParaRPr>
          </a:p>
          <a:p>
            <a:pPr lvl="0"/>
            <a:r>
              <a:rPr lang="en-GB" dirty="0">
                <a:solidFill>
                  <a:srgbClr val="A50021"/>
                </a:solidFill>
              </a:rPr>
              <a:t>Practical daily activities </a:t>
            </a:r>
            <a:r>
              <a:rPr lang="en-GB" dirty="0" smtClean="0">
                <a:solidFill>
                  <a:srgbClr val="A50021"/>
                </a:solidFill>
              </a:rPr>
              <a:t>stimulate the </a:t>
            </a:r>
            <a:r>
              <a:rPr lang="en-GB" dirty="0">
                <a:solidFill>
                  <a:srgbClr val="A50021"/>
                </a:solidFill>
              </a:rPr>
              <a:t>development of children</a:t>
            </a:r>
            <a:endParaRPr lang="en-US" dirty="0">
              <a:solidFill>
                <a:srgbClr val="A50021"/>
              </a:solidFill>
            </a:endParaRPr>
          </a:p>
          <a:p>
            <a:pPr lvl="0"/>
            <a:r>
              <a:rPr lang="en-GB" dirty="0">
                <a:solidFill>
                  <a:srgbClr val="A50021"/>
                </a:solidFill>
              </a:rPr>
              <a:t>Prevention instead of sanctions </a:t>
            </a:r>
            <a:endParaRPr lang="en-US" dirty="0">
              <a:solidFill>
                <a:srgbClr val="A50021"/>
              </a:solidFill>
            </a:endParaRPr>
          </a:p>
          <a:p>
            <a:pPr lvl="0"/>
            <a:r>
              <a:rPr lang="en-GB" dirty="0">
                <a:solidFill>
                  <a:srgbClr val="A50021"/>
                </a:solidFill>
              </a:rPr>
              <a:t>Respect from the staff to families</a:t>
            </a:r>
            <a:endParaRPr lang="en-US" dirty="0">
              <a:solidFill>
                <a:srgbClr val="A50021"/>
              </a:solidFill>
            </a:endParaRPr>
          </a:p>
          <a:p>
            <a:pPr lvl="0"/>
            <a:r>
              <a:rPr lang="en-GB" dirty="0">
                <a:solidFill>
                  <a:srgbClr val="A50021"/>
                </a:solidFill>
              </a:rPr>
              <a:t>Strong partnerships with other stakeholders – maternity clinics, health services and GPs, kindergartens, schools, community clubs, social services, </a:t>
            </a:r>
            <a:r>
              <a:rPr lang="en-GB" dirty="0" smtClean="0">
                <a:solidFill>
                  <a:srgbClr val="A50021"/>
                </a:solidFill>
              </a:rPr>
              <a:t>agencies, other </a:t>
            </a:r>
            <a:r>
              <a:rPr lang="en-GB" dirty="0">
                <a:solidFill>
                  <a:srgbClr val="A50021"/>
                </a:solidFill>
              </a:rPr>
              <a:t>NGOs, municipalities …</a:t>
            </a:r>
            <a:endParaRPr lang="en-US" dirty="0">
              <a:solidFill>
                <a:srgbClr val="A50021"/>
              </a:solidFill>
            </a:endParaRPr>
          </a:p>
          <a:p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10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</a:rPr>
              <a:t>Main characteristics</a:t>
            </a:r>
            <a:r>
              <a:rPr lang="bg-BG" sz="2800" b="1" dirty="0" smtClean="0">
                <a:solidFill>
                  <a:srgbClr val="7030A0"/>
                </a:solidFill>
              </a:rPr>
              <a:t> </a:t>
            </a:r>
            <a:endParaRPr lang="bg-BG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84785"/>
            <a:ext cx="7920880" cy="4392488"/>
          </a:xfrm>
        </p:spPr>
        <p:txBody>
          <a:bodyPr>
            <a:noAutofit/>
          </a:bodyPr>
          <a:lstStyle/>
          <a:p>
            <a:r>
              <a:rPr lang="en-GB" sz="2400" dirty="0" smtClean="0"/>
              <a:t>Two generations - children &amp; parents (grandparents)</a:t>
            </a:r>
            <a:endParaRPr lang="bg-BG" sz="2400" dirty="0" smtClean="0"/>
          </a:p>
          <a:p>
            <a:r>
              <a:rPr lang="en-GB" sz="2400" dirty="0" smtClean="0"/>
              <a:t>No stigma -</a:t>
            </a:r>
            <a:r>
              <a:rPr lang="bg-BG" sz="2400" dirty="0" smtClean="0"/>
              <a:t> </a:t>
            </a:r>
            <a:r>
              <a:rPr lang="en-GB" sz="2400" dirty="0" smtClean="0"/>
              <a:t>for all families in the community </a:t>
            </a:r>
          </a:p>
          <a:p>
            <a:r>
              <a:rPr lang="en-GB" sz="2400" dirty="0" smtClean="0"/>
              <a:t>Integrated approach </a:t>
            </a:r>
            <a:r>
              <a:rPr lang="bg-BG" sz="2400" dirty="0" smtClean="0"/>
              <a:t>– </a:t>
            </a:r>
            <a:r>
              <a:rPr lang="en-GB" sz="2400" dirty="0" smtClean="0"/>
              <a:t>health, education, social, administrative services &amp; community initiatives </a:t>
            </a:r>
          </a:p>
          <a:p>
            <a:r>
              <a:rPr lang="en-GB" sz="2400" dirty="0" smtClean="0"/>
              <a:t>The activities continue long enough time so that practical change can be measured and evaluated </a:t>
            </a:r>
            <a:endParaRPr lang="bg-BG" sz="2400" dirty="0"/>
          </a:p>
          <a:p>
            <a:r>
              <a:rPr lang="en-GB" sz="2400" dirty="0" smtClean="0"/>
              <a:t>Based on local needs, </a:t>
            </a:r>
            <a:r>
              <a:rPr lang="en-GB" sz="2400" dirty="0"/>
              <a:t>implemented </a:t>
            </a:r>
            <a:r>
              <a:rPr lang="en-GB" sz="2400" dirty="0" smtClean="0"/>
              <a:t>in consultation and  participation of parents and the local community</a:t>
            </a:r>
            <a:r>
              <a:rPr lang="bg-BG" sz="2400" dirty="0" smtClean="0"/>
              <a:t> </a:t>
            </a:r>
            <a:endParaRPr lang="bg-BG" sz="2400" dirty="0"/>
          </a:p>
          <a:p>
            <a:r>
              <a:rPr lang="en-GB" sz="2400" dirty="0" smtClean="0"/>
              <a:t>Culturally appropriate and sensitive for the needs of children and parents </a:t>
            </a:r>
            <a:endParaRPr lang="bg-BG" sz="2800" dirty="0" smtClean="0"/>
          </a:p>
        </p:txBody>
      </p:sp>
    </p:spTree>
    <p:extLst>
      <p:ext uri="{BB962C8B-B14F-4D97-AF65-F5344CB8AC3E}">
        <p14:creationId xmlns:p14="http://schemas.microsoft.com/office/powerpoint/2010/main" val="341648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20080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A50021"/>
                </a:solidFill>
              </a:rPr>
              <a:t>Principles </a:t>
            </a:r>
            <a:endParaRPr lang="bg-BG" sz="3200" b="1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8840"/>
            <a:ext cx="8568952" cy="4176464"/>
          </a:xfrm>
        </p:spPr>
        <p:txBody>
          <a:bodyPr>
            <a:noAutofit/>
          </a:bodyPr>
          <a:lstStyle/>
          <a:p>
            <a:pPr lvl="0"/>
            <a:r>
              <a:rPr lang="en-GB" sz="2400" dirty="0" smtClean="0"/>
              <a:t>Focus on the family as a system, not only the child/children </a:t>
            </a:r>
            <a:endParaRPr lang="bg-BG" sz="2400" dirty="0"/>
          </a:p>
          <a:p>
            <a:r>
              <a:rPr lang="en-GB" sz="2400" dirty="0"/>
              <a:t>Cross-sector collaboration - involvement of all local stakeholders - health, education, social, cultural and other institutions and organisations</a:t>
            </a:r>
            <a:endParaRPr lang="en-US" sz="2400" dirty="0"/>
          </a:p>
          <a:p>
            <a:r>
              <a:rPr lang="en-GB" sz="2400" dirty="0"/>
              <a:t>Special attention to vulnerable groups</a:t>
            </a:r>
            <a:endParaRPr lang="en-US" sz="2400" dirty="0"/>
          </a:p>
          <a:p>
            <a:r>
              <a:rPr lang="en-GB" sz="2400" dirty="0" smtClean="0"/>
              <a:t>Takes </a:t>
            </a:r>
            <a:r>
              <a:rPr lang="en-GB" sz="2400" dirty="0"/>
              <a:t>into account specific local needs</a:t>
            </a:r>
            <a:endParaRPr lang="en-US" sz="2400" dirty="0"/>
          </a:p>
          <a:p>
            <a:r>
              <a:rPr lang="en-GB" sz="2400" dirty="0"/>
              <a:t>Focus on missing services in the local community</a:t>
            </a:r>
            <a:endParaRPr lang="en-US" sz="2400" dirty="0"/>
          </a:p>
          <a:p>
            <a:r>
              <a:rPr lang="en-GB" sz="2400" dirty="0"/>
              <a:t>Participation of families with children is not compulsory</a:t>
            </a:r>
            <a:endParaRPr lang="en-US" sz="2400" dirty="0"/>
          </a:p>
          <a:p>
            <a:endParaRPr lang="bg-BG" sz="2400" dirty="0"/>
          </a:p>
          <a:p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399694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A50021"/>
                </a:solidFill>
              </a:rPr>
              <a:t>Thank you for your attention!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85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bg-BG" dirty="0" smtClean="0"/>
          </a:p>
          <a:p>
            <a:pPr marL="0" indent="0">
              <a:buNone/>
            </a:pPr>
            <a:r>
              <a:rPr lang="bg-BG" dirty="0" smtClean="0">
                <a:solidFill>
                  <a:schemeClr val="tx2"/>
                </a:solidFill>
              </a:rPr>
              <a:t>     „</a:t>
            </a:r>
            <a:r>
              <a:rPr lang="en-GB" dirty="0" smtClean="0">
                <a:solidFill>
                  <a:schemeClr val="tx2"/>
                </a:solidFill>
              </a:rPr>
              <a:t>The participation of parents is what critically contributes to the development of children. We are not talking about their education or income. We speak of interaction</a:t>
            </a:r>
            <a:r>
              <a:rPr lang="bg-BG" dirty="0" smtClean="0">
                <a:solidFill>
                  <a:schemeClr val="tx2"/>
                </a:solidFill>
              </a:rPr>
              <a:t>.“</a:t>
            </a:r>
          </a:p>
          <a:p>
            <a:pPr marL="0" indent="0">
              <a:buNone/>
            </a:pPr>
            <a:endParaRPr lang="bg-BG" dirty="0" smtClean="0">
              <a:solidFill>
                <a:schemeClr val="tx2"/>
              </a:solidFill>
            </a:endParaRPr>
          </a:p>
          <a:p>
            <a:pPr marL="0" indent="0" algn="r">
              <a:buNone/>
            </a:pPr>
            <a:r>
              <a:rPr lang="bg-BG" dirty="0">
                <a:solidFill>
                  <a:schemeClr val="tx2"/>
                </a:solidFill>
              </a:rPr>
              <a:t>	</a:t>
            </a:r>
            <a:r>
              <a:rPr lang="bg-BG" dirty="0" smtClean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chemeClr val="tx2"/>
                </a:solidFill>
              </a:rPr>
              <a:t>	</a:t>
            </a:r>
            <a:r>
              <a:rPr lang="en-GB" dirty="0" smtClean="0">
                <a:solidFill>
                  <a:schemeClr val="tx2"/>
                </a:solidFill>
              </a:rPr>
              <a:t>James Heckman   </a:t>
            </a:r>
          </a:p>
          <a:p>
            <a:pPr marL="0" indent="0" algn="r">
              <a:buNone/>
            </a:pPr>
            <a:r>
              <a:rPr lang="en-GB" dirty="0">
                <a:solidFill>
                  <a:schemeClr val="tx2"/>
                </a:solidFill>
              </a:rPr>
              <a:t>	</a:t>
            </a:r>
            <a:r>
              <a:rPr lang="en-GB" dirty="0" smtClean="0">
                <a:solidFill>
                  <a:schemeClr val="tx2"/>
                </a:solidFill>
              </a:rPr>
              <a:t> 	E</a:t>
            </a:r>
            <a:r>
              <a:rPr lang="en-US" dirty="0" err="1" smtClean="0">
                <a:solidFill>
                  <a:schemeClr val="tx2"/>
                </a:solidFill>
              </a:rPr>
              <a:t>conomist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and Nobel </a:t>
            </a:r>
            <a:r>
              <a:rPr lang="en-US" dirty="0" smtClean="0">
                <a:solidFill>
                  <a:schemeClr val="tx2"/>
                </a:solidFill>
              </a:rPr>
              <a:t>laureate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3259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 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The beginning</a:t>
            </a:r>
          </a:p>
          <a:p>
            <a:pPr marL="0" indent="0">
              <a:buNone/>
            </a:pPr>
            <a:endParaRPr lang="en-GB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A concept that addresses a need </a:t>
            </a:r>
          </a:p>
          <a:p>
            <a:pPr>
              <a:buFontTx/>
              <a:buChar char="-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A model that has been applied in different places for some time </a:t>
            </a:r>
          </a:p>
          <a:p>
            <a:pPr>
              <a:buFontTx/>
              <a:buChar char="-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Evaluated and demonstrates social impact</a:t>
            </a:r>
          </a:p>
          <a:p>
            <a:pPr>
              <a:buFontTx/>
              <a:buChar char="-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Financial and resource effectiveness</a:t>
            </a:r>
          </a:p>
          <a:p>
            <a:pPr marL="0" indent="0">
              <a:buNone/>
            </a:pPr>
            <a:endParaRPr lang="en-GB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46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The need</a:t>
            </a:r>
            <a:r>
              <a:rPr lang="en-US" sz="3200" dirty="0" smtClean="0"/>
              <a:t> 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rgbClr val="A50021"/>
                </a:solidFill>
              </a:rPr>
              <a:t>The first 1000 days are the most important for the development of a child</a:t>
            </a:r>
            <a:r>
              <a:rPr lang="en-GB" dirty="0" smtClean="0">
                <a:solidFill>
                  <a:srgbClr val="A50021"/>
                </a:solidFill>
              </a:rPr>
              <a:t>!</a:t>
            </a:r>
          </a:p>
          <a:p>
            <a:endParaRPr lang="en-GB" sz="2400" dirty="0" smtClean="0">
              <a:solidFill>
                <a:srgbClr val="A50021"/>
              </a:solidFill>
            </a:endParaRPr>
          </a:p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The first 1001 nights are exiting and highly emotional for the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parents                                      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But also quite stressful - everything is new…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GB" sz="2400" dirty="0"/>
          </a:p>
          <a:p>
            <a:r>
              <a:rPr lang="en-GB" dirty="0">
                <a:solidFill>
                  <a:schemeClr val="accent6">
                    <a:lumMod val="50000"/>
                  </a:schemeClr>
                </a:solidFill>
              </a:rPr>
              <a:t>Sure start family centres offer different services under one roof - available, accessible, multidisciplinary essential services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GB" dirty="0" smtClean="0">
              <a:solidFill>
                <a:srgbClr val="A5002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134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2088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40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40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Why this approach?</a:t>
            </a:r>
            <a:b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bg-BG" dirty="0">
                <a:solidFill>
                  <a:srgbClr val="A50021"/>
                </a:solidFill>
              </a:rPr>
              <a:t/>
            </a:r>
            <a:br>
              <a:rPr lang="bg-BG" dirty="0">
                <a:solidFill>
                  <a:srgbClr val="A50021"/>
                </a:solidFill>
              </a:rPr>
            </a:br>
            <a:endParaRPr lang="bg-BG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Children could be reached via kindergarten, school or parents </a:t>
            </a:r>
          </a:p>
          <a:p>
            <a:pPr lvl="0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Early childhood development starts in the family</a:t>
            </a:r>
          </a:p>
          <a:p>
            <a:pPr lvl="0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Holistic approach </a:t>
            </a:r>
            <a:r>
              <a:rPr lang="bg-BG" sz="2400" dirty="0">
                <a:solidFill>
                  <a:schemeClr val="accent6">
                    <a:lumMod val="50000"/>
                  </a:schemeClr>
                </a:solidFill>
              </a:rPr>
              <a:t>–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information, health, education, social &amp;  administrative services, sports, local initiatives</a:t>
            </a:r>
            <a:r>
              <a:rPr lang="bg-BG" sz="2400" dirty="0" smtClean="0">
                <a:solidFill>
                  <a:schemeClr val="accent6">
                    <a:lumMod val="50000"/>
                  </a:schemeClr>
                </a:solidFill>
              </a:rPr>
              <a:t>…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Empowers children and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families – they 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participate &amp; decide &amp;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initiate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&amp;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organise</a:t>
            </a:r>
          </a:p>
          <a:p>
            <a:pPr lvl="0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Provides practical ground for preventative work </a:t>
            </a:r>
          </a:p>
          <a:p>
            <a:pPr lvl="0"/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Functions as an early warning / early identification system 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Research shows that ECEC services are most effective if/when these are connected to an integrated local service system</a:t>
            </a:r>
            <a:endParaRPr lang="en-US" sz="2400" dirty="0" smtClean="0"/>
          </a:p>
          <a:p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347834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 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700808"/>
            <a:ext cx="7488832" cy="41764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>
                <a:solidFill>
                  <a:srgbClr val="A50021"/>
                </a:solidFill>
              </a:rPr>
              <a:t>The family centres are run by local organisations in various places </a:t>
            </a:r>
            <a:r>
              <a:rPr lang="en-GB" sz="2400" dirty="0" smtClean="0">
                <a:solidFill>
                  <a:srgbClr val="A50021"/>
                </a:solidFill>
              </a:rPr>
              <a:t>- </a:t>
            </a:r>
            <a:r>
              <a:rPr lang="en-GB" sz="2400" dirty="0" smtClean="0">
                <a:solidFill>
                  <a:srgbClr val="A50021"/>
                </a:solidFill>
              </a:rPr>
              <a:t>city, towns, villages, neighbourhoods.</a:t>
            </a:r>
          </a:p>
          <a:p>
            <a:pPr marL="0" indent="0">
              <a:buNone/>
            </a:pPr>
            <a:r>
              <a:rPr lang="en-GB" sz="2400" dirty="0" smtClean="0">
                <a:solidFill>
                  <a:srgbClr val="A50021"/>
                </a:solidFill>
              </a:rPr>
              <a:t>Variety of activities aimed at:</a:t>
            </a:r>
          </a:p>
          <a:p>
            <a:pPr marL="0" indent="0">
              <a:buNone/>
            </a:pPr>
            <a:endParaRPr lang="en-GB" sz="2400" dirty="0" smtClean="0">
              <a:solidFill>
                <a:srgbClr val="A50021"/>
              </a:solidFill>
            </a:endParaRPr>
          </a:p>
          <a:p>
            <a:pPr>
              <a:buFontTx/>
              <a:buChar char="-"/>
            </a:pPr>
            <a:r>
              <a:rPr lang="en-GB" sz="2400" dirty="0" smtClean="0">
                <a:solidFill>
                  <a:srgbClr val="A50021"/>
                </a:solidFill>
              </a:rPr>
              <a:t>physical, social, emotional, cognitive development of children according to their age</a:t>
            </a:r>
          </a:p>
          <a:p>
            <a:pPr>
              <a:buFontTx/>
              <a:buChar char="-"/>
            </a:pPr>
            <a:r>
              <a:rPr lang="en-GB" sz="2400" dirty="0" smtClean="0">
                <a:solidFill>
                  <a:srgbClr val="A50021"/>
                </a:solidFill>
              </a:rPr>
              <a:t>building the capacities and skills of children and parents</a:t>
            </a:r>
          </a:p>
          <a:p>
            <a:pPr>
              <a:buFontTx/>
              <a:buChar char="-"/>
            </a:pPr>
            <a:r>
              <a:rPr lang="en-GB" sz="2400" dirty="0" smtClean="0">
                <a:solidFill>
                  <a:srgbClr val="A50021"/>
                </a:solidFill>
              </a:rPr>
              <a:t>support for the family as a system</a:t>
            </a:r>
          </a:p>
          <a:p>
            <a:pPr marL="0" indent="0">
              <a:buNone/>
            </a:pPr>
            <a:endParaRPr lang="en-GB" sz="2600" dirty="0" smtClean="0">
              <a:solidFill>
                <a:srgbClr val="A50021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A50021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A5002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53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1296144"/>
          </a:xfrm>
        </p:spPr>
        <p:txBody>
          <a:bodyPr>
            <a:noAutofit/>
          </a:bodyPr>
          <a:lstStyle/>
          <a:p>
            <a:r>
              <a:rPr lang="en-US" sz="2400" dirty="0" smtClean="0"/>
              <a:t>Children’s house / House of the family &amp; the community</a:t>
            </a:r>
            <a:br>
              <a:rPr lang="en-US" sz="2400" dirty="0" smtClean="0"/>
            </a:br>
            <a:r>
              <a:rPr lang="en-US" sz="2400" dirty="0" smtClean="0"/>
              <a:t> is open for all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/>
          <a:lstStyle/>
          <a:p>
            <a:r>
              <a:rPr lang="en-GB" sz="2400" dirty="0" smtClean="0"/>
              <a:t>Pregnant </a:t>
            </a:r>
            <a:r>
              <a:rPr lang="en-GB" sz="2400" dirty="0"/>
              <a:t>women and their </a:t>
            </a:r>
            <a:r>
              <a:rPr lang="en-GB" sz="2400" dirty="0" smtClean="0"/>
              <a:t>partners</a:t>
            </a:r>
            <a:endParaRPr lang="en-US" sz="2400" dirty="0"/>
          </a:p>
          <a:p>
            <a:r>
              <a:rPr lang="en-GB" sz="2400" dirty="0"/>
              <a:t>Parents </a:t>
            </a:r>
            <a:r>
              <a:rPr lang="en-GB" sz="2400" dirty="0" smtClean="0"/>
              <a:t>/ families with </a:t>
            </a:r>
            <a:r>
              <a:rPr lang="en-GB" sz="2400" dirty="0"/>
              <a:t>children 0-6 years old </a:t>
            </a:r>
            <a:r>
              <a:rPr lang="en-GB" sz="2400" dirty="0" smtClean="0"/>
              <a:t> </a:t>
            </a:r>
          </a:p>
          <a:p>
            <a:r>
              <a:rPr lang="en-GB" sz="2400" dirty="0" smtClean="0"/>
              <a:t>Parents / families with children can visit at any day or time they want  and join an activity of their choice</a:t>
            </a:r>
            <a:endParaRPr lang="en-GB" sz="2400" b="1" dirty="0">
              <a:solidFill>
                <a:srgbClr val="A5002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32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activities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100" dirty="0" smtClean="0"/>
              <a:t>Various joint </a:t>
            </a:r>
            <a:r>
              <a:rPr lang="en-GB" sz="2100" dirty="0"/>
              <a:t>activities for children and </a:t>
            </a:r>
            <a:r>
              <a:rPr lang="en-GB" sz="2100" dirty="0" smtClean="0"/>
              <a:t>mothers / </a:t>
            </a:r>
            <a:r>
              <a:rPr lang="en-GB" sz="2100" dirty="0"/>
              <a:t>fathers / family members</a:t>
            </a:r>
          </a:p>
          <a:p>
            <a:r>
              <a:rPr lang="en-GB" sz="2100" dirty="0" smtClean="0">
                <a:solidFill>
                  <a:srgbClr val="A50021"/>
                </a:solidFill>
              </a:rPr>
              <a:t>Information, presentations and advice on various topics - importance of play, breastfeeding, health, education, family planning, violence, administrative documents &amp; procedures…</a:t>
            </a:r>
          </a:p>
          <a:p>
            <a:r>
              <a:rPr lang="en-GB" sz="2100" dirty="0" smtClean="0">
                <a:solidFill>
                  <a:schemeClr val="tx2">
                    <a:lumMod val="75000"/>
                  </a:schemeClr>
                </a:solidFill>
              </a:rPr>
              <a:t>Visits </a:t>
            </a:r>
            <a:r>
              <a:rPr lang="en-GB" sz="2100" dirty="0">
                <a:solidFill>
                  <a:schemeClr val="tx2">
                    <a:lumMod val="75000"/>
                  </a:schemeClr>
                </a:solidFill>
              </a:rPr>
              <a:t>and lectures from </a:t>
            </a:r>
            <a:r>
              <a:rPr lang="en-GB" sz="2100" dirty="0" smtClean="0">
                <a:solidFill>
                  <a:schemeClr val="tx2">
                    <a:lumMod val="75000"/>
                  </a:schemeClr>
                </a:solidFill>
              </a:rPr>
              <a:t>specialists – doctor, midwife, </a:t>
            </a:r>
            <a:r>
              <a:rPr lang="en-GB" sz="2100" dirty="0">
                <a:solidFill>
                  <a:schemeClr val="tx2">
                    <a:lumMod val="75000"/>
                  </a:schemeClr>
                </a:solidFill>
              </a:rPr>
              <a:t>speech therapist, psychologist, </a:t>
            </a:r>
            <a:r>
              <a:rPr lang="en-GB" sz="2100" dirty="0" smtClean="0">
                <a:solidFill>
                  <a:schemeClr val="tx2">
                    <a:lumMod val="75000"/>
                  </a:schemeClr>
                </a:solidFill>
              </a:rPr>
              <a:t>representatives of local services…</a:t>
            </a:r>
            <a:endParaRPr lang="en-GB" sz="21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GB" sz="2100" dirty="0">
                <a:solidFill>
                  <a:schemeClr val="accent6">
                    <a:lumMod val="75000"/>
                  </a:schemeClr>
                </a:solidFill>
              </a:rPr>
              <a:t>Groups for pregnant women (and their partners)</a:t>
            </a:r>
          </a:p>
          <a:p>
            <a:r>
              <a:rPr lang="en-GB" sz="2100" dirty="0" smtClean="0"/>
              <a:t>Individual / </a:t>
            </a:r>
            <a:r>
              <a:rPr lang="en-GB" sz="2100" dirty="0"/>
              <a:t>group meetings with </a:t>
            </a:r>
            <a:r>
              <a:rPr lang="en-GB" sz="2100" dirty="0" smtClean="0"/>
              <a:t>a specialists on request  </a:t>
            </a:r>
          </a:p>
          <a:p>
            <a:r>
              <a:rPr lang="en-GB" sz="2100" dirty="0" smtClean="0">
                <a:solidFill>
                  <a:schemeClr val="accent4">
                    <a:lumMod val="50000"/>
                  </a:schemeClr>
                </a:solidFill>
              </a:rPr>
              <a:t>Individual / small groups work, consultations on various issues, contacts with institutions, help in filling in documents, accompany visits to agencies</a:t>
            </a:r>
            <a:endParaRPr lang="en-US" sz="21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GB" sz="2100" dirty="0" smtClean="0">
                <a:solidFill>
                  <a:srgbClr val="A50021"/>
                </a:solidFill>
              </a:rPr>
              <a:t>Exchange visits with local kindergartens &amp; schools</a:t>
            </a:r>
          </a:p>
          <a:p>
            <a:r>
              <a:rPr lang="en-GB" sz="2100" dirty="0" smtClean="0"/>
              <a:t>Joint activities </a:t>
            </a:r>
            <a:r>
              <a:rPr lang="en-GB" sz="2100" dirty="0"/>
              <a:t>for </a:t>
            </a:r>
            <a:r>
              <a:rPr lang="en-GB" sz="2100" dirty="0" smtClean="0"/>
              <a:t>children and families – playing</a:t>
            </a:r>
            <a:r>
              <a:rPr lang="en-GB" sz="2100" dirty="0"/>
              <a:t>, reading, </a:t>
            </a:r>
            <a:r>
              <a:rPr lang="en-GB" sz="2100" dirty="0" smtClean="0"/>
              <a:t>cooking...</a:t>
            </a:r>
            <a:endParaRPr lang="en-US" sz="2100" dirty="0"/>
          </a:p>
          <a:p>
            <a:r>
              <a:rPr lang="en-GB" sz="2100" dirty="0" smtClean="0">
                <a:solidFill>
                  <a:schemeClr val="accent5">
                    <a:lumMod val="75000"/>
                  </a:schemeClr>
                </a:solidFill>
              </a:rPr>
              <a:t>Birthdays, cultural and sport events, </a:t>
            </a:r>
            <a:r>
              <a:rPr lang="en-GB" sz="2100" dirty="0">
                <a:solidFill>
                  <a:schemeClr val="accent5">
                    <a:lumMod val="75000"/>
                  </a:schemeClr>
                </a:solidFill>
              </a:rPr>
              <a:t>puppet </a:t>
            </a:r>
            <a:r>
              <a:rPr lang="en-GB" sz="2100" dirty="0" smtClean="0">
                <a:solidFill>
                  <a:schemeClr val="accent5">
                    <a:lumMod val="75000"/>
                  </a:schemeClr>
                </a:solidFill>
              </a:rPr>
              <a:t>theatre…</a:t>
            </a:r>
            <a:endParaRPr lang="en-US" sz="21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9491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rgbClr val="A50021"/>
                </a:solidFill>
              </a:rPr>
              <a:t>The </a:t>
            </a:r>
            <a:r>
              <a:rPr lang="en-GB" sz="2400" b="1" dirty="0" smtClean="0">
                <a:solidFill>
                  <a:srgbClr val="A50021"/>
                </a:solidFill>
              </a:rPr>
              <a:t>impact</a:t>
            </a:r>
            <a:r>
              <a:rPr lang="bg-BG" sz="2400" dirty="0" smtClean="0"/>
              <a:t> 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554461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dirty="0" smtClean="0"/>
              <a:t>External evaluation </a:t>
            </a:r>
            <a:r>
              <a:rPr lang="en-GB" sz="2400" dirty="0" smtClean="0"/>
              <a:t>September 2025 </a:t>
            </a:r>
          </a:p>
          <a:p>
            <a:pPr marL="0" indent="0" algn="ctr">
              <a:buNone/>
            </a:pPr>
            <a:r>
              <a:rPr lang="en-GB" sz="2400" dirty="0" smtClean="0"/>
              <a:t>Know </a:t>
            </a:r>
            <a:r>
              <a:rPr lang="en-GB" sz="2400" dirty="0"/>
              <a:t>How Centre </a:t>
            </a:r>
            <a:r>
              <a:rPr lang="en-GB" sz="2400" dirty="0" smtClean="0"/>
              <a:t>at </a:t>
            </a:r>
            <a:r>
              <a:rPr lang="en-GB" sz="2400" dirty="0"/>
              <a:t>the New Bulgarian University</a:t>
            </a:r>
            <a:endParaRPr lang="en-US" sz="2400" dirty="0"/>
          </a:p>
          <a:p>
            <a:endParaRPr lang="en-GB" sz="1600" dirty="0" smtClean="0"/>
          </a:p>
          <a:p>
            <a:r>
              <a:rPr lang="en-GB" sz="2100" dirty="0" smtClean="0"/>
              <a:t>Effective </a:t>
            </a:r>
            <a:r>
              <a:rPr lang="en-GB" sz="2100" dirty="0"/>
              <a:t>model for integrated support for children and their </a:t>
            </a:r>
            <a:r>
              <a:rPr lang="en-GB" sz="2100" dirty="0" smtClean="0"/>
              <a:t>families </a:t>
            </a:r>
          </a:p>
          <a:p>
            <a:r>
              <a:rPr lang="en-GB" sz="2100" dirty="0" smtClean="0"/>
              <a:t>Serves </a:t>
            </a:r>
            <a:r>
              <a:rPr lang="en-GB" sz="2100" dirty="0"/>
              <a:t>as a bridge between families/communities and </a:t>
            </a:r>
            <a:r>
              <a:rPr lang="en-GB" sz="2100" dirty="0" smtClean="0"/>
              <a:t>services / institutions </a:t>
            </a:r>
            <a:r>
              <a:rPr lang="en-GB" sz="2100" dirty="0"/>
              <a:t>by providing flexible access to needed </a:t>
            </a:r>
            <a:r>
              <a:rPr lang="en-GB" sz="2100" dirty="0" smtClean="0"/>
              <a:t>support and </a:t>
            </a:r>
            <a:r>
              <a:rPr lang="en-GB" sz="2100" dirty="0"/>
              <a:t>specialists (even if these are not present in the community</a:t>
            </a:r>
            <a:r>
              <a:rPr lang="en-GB" sz="2100" dirty="0" smtClean="0"/>
              <a:t>) </a:t>
            </a:r>
          </a:p>
          <a:p>
            <a:r>
              <a:rPr lang="en-GB" sz="2100" dirty="0" smtClean="0"/>
              <a:t>It </a:t>
            </a:r>
            <a:r>
              <a:rPr lang="en-GB" sz="2100" dirty="0"/>
              <a:t>is highly appreciated by parents and </a:t>
            </a:r>
            <a:r>
              <a:rPr lang="en-GB" sz="2100" dirty="0" smtClean="0"/>
              <a:t>children </a:t>
            </a:r>
          </a:p>
          <a:p>
            <a:r>
              <a:rPr lang="en-GB" sz="2100" dirty="0" smtClean="0"/>
              <a:t>Safe </a:t>
            </a:r>
            <a:r>
              <a:rPr lang="en-GB" sz="2100" dirty="0"/>
              <a:t>friendly environment </a:t>
            </a:r>
            <a:r>
              <a:rPr lang="en-GB" sz="2100" dirty="0" smtClean="0"/>
              <a:t>helps </a:t>
            </a:r>
            <a:r>
              <a:rPr lang="en-GB" sz="2100" dirty="0"/>
              <a:t>children to integrate and adults to strengthen the links and create supportive </a:t>
            </a:r>
            <a:r>
              <a:rPr lang="en-GB" sz="2100" dirty="0" smtClean="0"/>
              <a:t>community </a:t>
            </a:r>
          </a:p>
          <a:p>
            <a:r>
              <a:rPr lang="en-GB" sz="2100" dirty="0" smtClean="0"/>
              <a:t>Especially </a:t>
            </a:r>
            <a:r>
              <a:rPr lang="en-GB" sz="2100" dirty="0"/>
              <a:t>effective in vulnerable </a:t>
            </a:r>
            <a:r>
              <a:rPr lang="en-GB" sz="2100" dirty="0" smtClean="0"/>
              <a:t>communities</a:t>
            </a:r>
          </a:p>
          <a:p>
            <a:r>
              <a:rPr lang="en-GB" sz="2100" dirty="0" smtClean="0"/>
              <a:t>Contributes </a:t>
            </a:r>
            <a:r>
              <a:rPr lang="en-GB" sz="2100" dirty="0"/>
              <a:t>to the goals of the European Child Guarantee – reduction of child poverty and social exclusion by providing equal access to health, education, </a:t>
            </a:r>
            <a:r>
              <a:rPr lang="en-GB" sz="2100" dirty="0" smtClean="0"/>
              <a:t>ECEC </a:t>
            </a:r>
            <a:endParaRPr lang="en-US" sz="2100" dirty="0"/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79877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58F7979E00BA48AE1122FC0FE048E5" ma:contentTypeVersion="14" ma:contentTypeDescription="Create a new document." ma:contentTypeScope="" ma:versionID="1cfa05c114b6d3c2018e3b0977d096e7">
  <xsd:schema xmlns:xsd="http://www.w3.org/2001/XMLSchema" xmlns:xs="http://www.w3.org/2001/XMLSchema" xmlns:p="http://schemas.microsoft.com/office/2006/metadata/properties" xmlns:ns2="461d6b92-a401-45b5-8184-99016de358d1" xmlns:ns3="5200e469-5b7b-4b9b-85b9-962f9698d994" targetNamespace="http://schemas.microsoft.com/office/2006/metadata/properties" ma:root="true" ma:fieldsID="a750664786ab0d8d8eadb4c737f06b3d" ns2:_="" ns3:_="">
    <xsd:import namespace="461d6b92-a401-45b5-8184-99016de358d1"/>
    <xsd:import namespace="5200e469-5b7b-4b9b-85b9-962f9698d9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d6b92-a401-45b5-8184-99016de358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44da484-3d94-41e9-bcfe-1d6e31fc83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0e469-5b7b-4b9b-85b9-962f9698d99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bd49e1a-2cad-4938-946d-b872ae929c6d}" ma:internalName="TaxCatchAll" ma:showField="CatchAllData" ma:web="5200e469-5b7b-4b9b-85b9-962f9698d9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00e469-5b7b-4b9b-85b9-962f9698d994" xsi:nil="true"/>
    <lcf76f155ced4ddcb4097134ff3c332f xmlns="461d6b92-a401-45b5-8184-99016de358d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21BB1D4-58F1-436C-A3FF-B73E8DEFB91C}"/>
</file>

<file path=customXml/itemProps2.xml><?xml version="1.0" encoding="utf-8"?>
<ds:datastoreItem xmlns:ds="http://schemas.openxmlformats.org/officeDocument/2006/customXml" ds:itemID="{E75C461D-CECA-47E1-8813-42F5F2E94677}"/>
</file>

<file path=customXml/itemProps3.xml><?xml version="1.0" encoding="utf-8"?>
<ds:datastoreItem xmlns:ds="http://schemas.openxmlformats.org/officeDocument/2006/customXml" ds:itemID="{908BB71B-B3D5-428A-A51D-5DE6A3805028}"/>
</file>

<file path=docProps/app.xml><?xml version="1.0" encoding="utf-8"?>
<Properties xmlns="http://schemas.openxmlformats.org/officeDocument/2006/extended-properties" xmlns:vt="http://schemas.openxmlformats.org/officeDocument/2006/docPropsVTypes">
  <TotalTime>2833</TotalTime>
  <Words>1045</Words>
  <Application>Microsoft Office PowerPoint</Application>
  <PresentationFormat>On-screen Show (4:3)</PresentationFormat>
  <Paragraphs>113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  </vt:lpstr>
      <vt:lpstr> </vt:lpstr>
      <vt:lpstr>  </vt:lpstr>
      <vt:lpstr>The need  </vt:lpstr>
      <vt:lpstr>   Why this approach?   </vt:lpstr>
      <vt:lpstr>  </vt:lpstr>
      <vt:lpstr>Children’s house / House of the family &amp; the community  is open for all </vt:lpstr>
      <vt:lpstr>The activities </vt:lpstr>
      <vt:lpstr>The impact </vt:lpstr>
      <vt:lpstr>Impact for children  </vt:lpstr>
      <vt:lpstr>Impact for parents</vt:lpstr>
      <vt:lpstr>Impact for the community </vt:lpstr>
      <vt:lpstr>Services</vt:lpstr>
      <vt:lpstr>Key factors</vt:lpstr>
      <vt:lpstr>Main characteristics </vt:lpstr>
      <vt:lpstr>Principles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Програма Вяра в децата и семейството</dc:title>
  <dc:creator>Maria</dc:creator>
  <cp:lastModifiedBy>A</cp:lastModifiedBy>
  <cp:revision>142</cp:revision>
  <cp:lastPrinted>2025-09-23T10:20:57Z</cp:lastPrinted>
  <dcterms:created xsi:type="dcterms:W3CDTF">2015-09-23T08:54:57Z</dcterms:created>
  <dcterms:modified xsi:type="dcterms:W3CDTF">2025-09-23T14:31:18Z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0x0101005058F7979E00BA48AE1122FC0FE048E5</vt:lpwstr>
  </property>
</Properties>
</file>