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diagrams/colors1.xml" ContentType="application/vnd.openxmlformats-officedocument.drawingml.diagramColors+xml"/>
  <Override PartName="/ppt/diagrams/drawing1.xml" ContentType="application/vnd.ms-office.drawingml.diagramDrawing+xml"/>
  <Override PartName="/ppt/diagrams/quickStyle1.xml" ContentType="application/vnd.openxmlformats-officedocument.drawingml.diagramStyle+xml"/>
  <Override PartName="/ppt/diagrams/layout1.xml" ContentType="application/vnd.openxmlformats-officedocument.drawingml.diagramLayout+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Lst>
  <p:notesMasterIdLst>
    <p:notesMasterId r:id="rId12"/>
  </p:notesMasterIdLst>
  <p:sldIdLst>
    <p:sldId id="256" r:id="rId5"/>
    <p:sldId id="2041" r:id="rId6"/>
    <p:sldId id="2107" r:id="rId7"/>
    <p:sldId id="2113" r:id="rId8"/>
    <p:sldId id="2110" r:id="rId9"/>
    <p:sldId id="274" r:id="rId10"/>
    <p:sldId id="2119" r:id="rId1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50" autoAdjust="0"/>
    <p:restoredTop sz="62258" autoAdjust="0"/>
  </p:normalViewPr>
  <p:slideViewPr>
    <p:cSldViewPr snapToGrid="0">
      <p:cViewPr varScale="1">
        <p:scale>
          <a:sx n="59" d="100"/>
          <a:sy n="59" d="100"/>
        </p:scale>
        <p:origin x="113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openxmlformats.org/officeDocument/2006/relationships/customXml" Target="../customXml/item2.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44149B-A74C-4C5E-A0BC-B7C5B9E0D74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AB5C708D-0193-45AC-96FB-5F8216F1D1A8}">
      <dgm:prSet/>
      <dgm:spPr/>
      <dgm:t>
        <a:bodyPr/>
        <a:lstStyle/>
        <a:p>
          <a:r>
            <a:rPr lang="en-US" dirty="0"/>
            <a:t>Critical source of support for parents and carers</a:t>
          </a:r>
        </a:p>
      </dgm:t>
    </dgm:pt>
    <dgm:pt modelId="{5FF24F59-FDC1-49DE-9E0B-EFDC9C48A451}" type="parTrans" cxnId="{FE58BF67-529A-4FF0-9B63-D7BF8F4D4C94}">
      <dgm:prSet/>
      <dgm:spPr/>
      <dgm:t>
        <a:bodyPr/>
        <a:lstStyle/>
        <a:p>
          <a:endParaRPr lang="en-US"/>
        </a:p>
      </dgm:t>
    </dgm:pt>
    <dgm:pt modelId="{9ECD0655-8787-4CC5-B331-7C60AA32E171}" type="sibTrans" cxnId="{FE58BF67-529A-4FF0-9B63-D7BF8F4D4C94}">
      <dgm:prSet/>
      <dgm:spPr/>
      <dgm:t>
        <a:bodyPr/>
        <a:lstStyle/>
        <a:p>
          <a:endParaRPr lang="en-US"/>
        </a:p>
      </dgm:t>
    </dgm:pt>
    <dgm:pt modelId="{45887746-23F0-4368-9B2E-620C1CD2A716}">
      <dgm:prSet/>
      <dgm:spPr/>
      <dgm:t>
        <a:bodyPr/>
        <a:lstStyle/>
        <a:p>
          <a:r>
            <a:rPr lang="en-US"/>
            <a:t>But: in practice, workers often lack access</a:t>
          </a:r>
        </a:p>
      </dgm:t>
    </dgm:pt>
    <dgm:pt modelId="{DE365504-4442-4887-B53E-BCEFED0FCA0B}" type="parTrans" cxnId="{67DE87CD-189E-415F-B8B5-EF50BCAE8C28}">
      <dgm:prSet/>
      <dgm:spPr/>
      <dgm:t>
        <a:bodyPr/>
        <a:lstStyle/>
        <a:p>
          <a:endParaRPr lang="en-US"/>
        </a:p>
      </dgm:t>
    </dgm:pt>
    <dgm:pt modelId="{356679EB-86AA-4064-930E-6BC7DD638AA6}" type="sibTrans" cxnId="{67DE87CD-189E-415F-B8B5-EF50BCAE8C28}">
      <dgm:prSet/>
      <dgm:spPr/>
      <dgm:t>
        <a:bodyPr/>
        <a:lstStyle/>
        <a:p>
          <a:endParaRPr lang="en-US"/>
        </a:p>
      </dgm:t>
    </dgm:pt>
    <dgm:pt modelId="{D7798E25-B4B7-448E-84F8-855F83104662}">
      <dgm:prSet/>
      <dgm:spPr/>
      <dgm:t>
        <a:bodyPr/>
        <a:lstStyle/>
        <a:p>
          <a:r>
            <a:rPr lang="en-US"/>
            <a:t>Result? Serious and persistent inequalities</a:t>
          </a:r>
        </a:p>
      </dgm:t>
    </dgm:pt>
    <dgm:pt modelId="{6B38F6EA-5BDE-47CA-AE0D-DF1BC4F861FC}" type="parTrans" cxnId="{FFC76F48-5C12-43A6-80C3-095F8840A5EC}">
      <dgm:prSet/>
      <dgm:spPr/>
      <dgm:t>
        <a:bodyPr/>
        <a:lstStyle/>
        <a:p>
          <a:endParaRPr lang="en-US"/>
        </a:p>
      </dgm:t>
    </dgm:pt>
    <dgm:pt modelId="{2587C455-68CD-4EC6-9E9A-92D7379150F3}" type="sibTrans" cxnId="{FFC76F48-5C12-43A6-80C3-095F8840A5EC}">
      <dgm:prSet/>
      <dgm:spPr/>
      <dgm:t>
        <a:bodyPr/>
        <a:lstStyle/>
        <a:p>
          <a:endParaRPr lang="en-US"/>
        </a:p>
      </dgm:t>
    </dgm:pt>
    <dgm:pt modelId="{E356032A-CA44-4D4C-9705-46A38324544D}" type="pres">
      <dgm:prSet presAssocID="{BB44149B-A74C-4C5E-A0BC-B7C5B9E0D74A}" presName="linear" presStyleCnt="0">
        <dgm:presLayoutVars>
          <dgm:animLvl val="lvl"/>
          <dgm:resizeHandles val="exact"/>
        </dgm:presLayoutVars>
      </dgm:prSet>
      <dgm:spPr/>
    </dgm:pt>
    <dgm:pt modelId="{6286238F-1054-423C-A022-E8966ED6924B}" type="pres">
      <dgm:prSet presAssocID="{AB5C708D-0193-45AC-96FB-5F8216F1D1A8}" presName="parentText" presStyleLbl="node1" presStyleIdx="0" presStyleCnt="3">
        <dgm:presLayoutVars>
          <dgm:chMax val="0"/>
          <dgm:bulletEnabled val="1"/>
        </dgm:presLayoutVars>
      </dgm:prSet>
      <dgm:spPr/>
    </dgm:pt>
    <dgm:pt modelId="{E16A82B4-BFD0-46A2-9890-B0A69507EE30}" type="pres">
      <dgm:prSet presAssocID="{9ECD0655-8787-4CC5-B331-7C60AA32E171}" presName="spacer" presStyleCnt="0"/>
      <dgm:spPr/>
    </dgm:pt>
    <dgm:pt modelId="{A6657DBE-A8C5-42D3-B27E-C077F716392B}" type="pres">
      <dgm:prSet presAssocID="{45887746-23F0-4368-9B2E-620C1CD2A716}" presName="parentText" presStyleLbl="node1" presStyleIdx="1" presStyleCnt="3">
        <dgm:presLayoutVars>
          <dgm:chMax val="0"/>
          <dgm:bulletEnabled val="1"/>
        </dgm:presLayoutVars>
      </dgm:prSet>
      <dgm:spPr/>
    </dgm:pt>
    <dgm:pt modelId="{7D664E25-7E65-4EBA-928D-44B008BCFC8C}" type="pres">
      <dgm:prSet presAssocID="{356679EB-86AA-4064-930E-6BC7DD638AA6}" presName="spacer" presStyleCnt="0"/>
      <dgm:spPr/>
    </dgm:pt>
    <dgm:pt modelId="{8FFD0145-13BC-4FC6-BE10-791A46293292}" type="pres">
      <dgm:prSet presAssocID="{D7798E25-B4B7-448E-84F8-855F83104662}" presName="parentText" presStyleLbl="node1" presStyleIdx="2" presStyleCnt="3">
        <dgm:presLayoutVars>
          <dgm:chMax val="0"/>
          <dgm:bulletEnabled val="1"/>
        </dgm:presLayoutVars>
      </dgm:prSet>
      <dgm:spPr/>
    </dgm:pt>
  </dgm:ptLst>
  <dgm:cxnLst>
    <dgm:cxn modelId="{FFC76F48-5C12-43A6-80C3-095F8840A5EC}" srcId="{BB44149B-A74C-4C5E-A0BC-B7C5B9E0D74A}" destId="{D7798E25-B4B7-448E-84F8-855F83104662}" srcOrd="2" destOrd="0" parTransId="{6B38F6EA-5BDE-47CA-AE0D-DF1BC4F861FC}" sibTransId="{2587C455-68CD-4EC6-9E9A-92D7379150F3}"/>
    <dgm:cxn modelId="{F75F1B53-10EA-450A-B27F-AAF5103F3ED1}" type="presOf" srcId="{AB5C708D-0193-45AC-96FB-5F8216F1D1A8}" destId="{6286238F-1054-423C-A022-E8966ED6924B}" srcOrd="0" destOrd="0" presId="urn:microsoft.com/office/officeart/2005/8/layout/vList2"/>
    <dgm:cxn modelId="{FE58BF67-529A-4FF0-9B63-D7BF8F4D4C94}" srcId="{BB44149B-A74C-4C5E-A0BC-B7C5B9E0D74A}" destId="{AB5C708D-0193-45AC-96FB-5F8216F1D1A8}" srcOrd="0" destOrd="0" parTransId="{5FF24F59-FDC1-49DE-9E0B-EFDC9C48A451}" sibTransId="{9ECD0655-8787-4CC5-B331-7C60AA32E171}"/>
    <dgm:cxn modelId="{15D4EB6B-E21E-4582-A6B9-783C159EA9D6}" type="presOf" srcId="{BB44149B-A74C-4C5E-A0BC-B7C5B9E0D74A}" destId="{E356032A-CA44-4D4C-9705-46A38324544D}" srcOrd="0" destOrd="0" presId="urn:microsoft.com/office/officeart/2005/8/layout/vList2"/>
    <dgm:cxn modelId="{940B1FC6-9FFE-49BF-9DA7-E1B3098BAFC4}" type="presOf" srcId="{45887746-23F0-4368-9B2E-620C1CD2A716}" destId="{A6657DBE-A8C5-42D3-B27E-C077F716392B}" srcOrd="0" destOrd="0" presId="urn:microsoft.com/office/officeart/2005/8/layout/vList2"/>
    <dgm:cxn modelId="{67DE87CD-189E-415F-B8B5-EF50BCAE8C28}" srcId="{BB44149B-A74C-4C5E-A0BC-B7C5B9E0D74A}" destId="{45887746-23F0-4368-9B2E-620C1CD2A716}" srcOrd="1" destOrd="0" parTransId="{DE365504-4442-4887-B53E-BCEFED0FCA0B}" sibTransId="{356679EB-86AA-4064-930E-6BC7DD638AA6}"/>
    <dgm:cxn modelId="{D536CBF5-96F1-4DA3-80DB-075793FBCD28}" type="presOf" srcId="{D7798E25-B4B7-448E-84F8-855F83104662}" destId="{8FFD0145-13BC-4FC6-BE10-791A46293292}" srcOrd="0" destOrd="0" presId="urn:microsoft.com/office/officeart/2005/8/layout/vList2"/>
    <dgm:cxn modelId="{70721CA3-032F-4FA0-B3C2-5C56168D3C11}" type="presParOf" srcId="{E356032A-CA44-4D4C-9705-46A38324544D}" destId="{6286238F-1054-423C-A022-E8966ED6924B}" srcOrd="0" destOrd="0" presId="urn:microsoft.com/office/officeart/2005/8/layout/vList2"/>
    <dgm:cxn modelId="{924B9B4F-EA91-4E79-85A2-AB8699E4017E}" type="presParOf" srcId="{E356032A-CA44-4D4C-9705-46A38324544D}" destId="{E16A82B4-BFD0-46A2-9890-B0A69507EE30}" srcOrd="1" destOrd="0" presId="urn:microsoft.com/office/officeart/2005/8/layout/vList2"/>
    <dgm:cxn modelId="{4EB9047E-ADA8-4A91-95F4-FCDD0917DC81}" type="presParOf" srcId="{E356032A-CA44-4D4C-9705-46A38324544D}" destId="{A6657DBE-A8C5-42D3-B27E-C077F716392B}" srcOrd="2" destOrd="0" presId="urn:microsoft.com/office/officeart/2005/8/layout/vList2"/>
    <dgm:cxn modelId="{A41EC61C-484D-406B-BB24-925EC509C7FE}" type="presParOf" srcId="{E356032A-CA44-4D4C-9705-46A38324544D}" destId="{7D664E25-7E65-4EBA-928D-44B008BCFC8C}" srcOrd="3" destOrd="0" presId="urn:microsoft.com/office/officeart/2005/8/layout/vList2"/>
    <dgm:cxn modelId="{F54FEB2B-A6B6-4D43-B22B-0D9A99D082C4}" type="presParOf" srcId="{E356032A-CA44-4D4C-9705-46A38324544D}" destId="{8FFD0145-13BC-4FC6-BE10-791A46293292}"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86238F-1054-423C-A022-E8966ED6924B}">
      <dsp:nvSpPr>
        <dsp:cNvPr id="0" name=""/>
        <dsp:cNvSpPr/>
      </dsp:nvSpPr>
      <dsp:spPr>
        <a:xfrm>
          <a:off x="0" y="52574"/>
          <a:ext cx="5291663" cy="11582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Critical source of support for parents and carers</a:t>
          </a:r>
        </a:p>
      </dsp:txBody>
      <dsp:txXfrm>
        <a:off x="56543" y="109117"/>
        <a:ext cx="5178577" cy="1045213"/>
      </dsp:txXfrm>
    </dsp:sp>
    <dsp:sp modelId="{A6657DBE-A8C5-42D3-B27E-C077F716392B}">
      <dsp:nvSpPr>
        <dsp:cNvPr id="0" name=""/>
        <dsp:cNvSpPr/>
      </dsp:nvSpPr>
      <dsp:spPr>
        <a:xfrm>
          <a:off x="0" y="1297274"/>
          <a:ext cx="5291663" cy="1158299"/>
        </a:xfrm>
        <a:prstGeom prst="roundRect">
          <a:avLst/>
        </a:prstGeom>
        <a:solidFill>
          <a:schemeClr val="accent5">
            <a:hueOff val="-119936"/>
            <a:satOff val="-4449"/>
            <a:lumOff val="705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But: in practice, workers often lack access</a:t>
          </a:r>
        </a:p>
      </dsp:txBody>
      <dsp:txXfrm>
        <a:off x="56543" y="1353817"/>
        <a:ext cx="5178577" cy="1045213"/>
      </dsp:txXfrm>
    </dsp:sp>
    <dsp:sp modelId="{8FFD0145-13BC-4FC6-BE10-791A46293292}">
      <dsp:nvSpPr>
        <dsp:cNvPr id="0" name=""/>
        <dsp:cNvSpPr/>
      </dsp:nvSpPr>
      <dsp:spPr>
        <a:xfrm>
          <a:off x="0" y="2541974"/>
          <a:ext cx="5291663" cy="1158299"/>
        </a:xfrm>
        <a:prstGeom prst="roundRect">
          <a:avLst/>
        </a:prstGeom>
        <a:solidFill>
          <a:schemeClr val="accent5">
            <a:hueOff val="-239873"/>
            <a:satOff val="-8897"/>
            <a:lumOff val="1411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Result? Serious and persistent inequalities</a:t>
          </a:r>
        </a:p>
      </dsp:txBody>
      <dsp:txXfrm>
        <a:off x="56543" y="2598517"/>
        <a:ext cx="5178577" cy="104521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700881-E02D-4642-B14E-DB6EFE4682DF}" type="datetimeFigureOut">
              <a:rPr lang="nl-NL" smtClean="0"/>
              <a:t>22-09-2025</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F2ED1B-74EA-4BEC-9C15-426E0E9DCD3C}" type="slidenum">
              <a:rPr lang="nl-NL" smtClean="0"/>
              <a:t>‹#›</a:t>
            </a:fld>
            <a:endParaRPr lang="nl-NL"/>
          </a:p>
        </p:txBody>
      </p:sp>
    </p:spTree>
    <p:extLst>
      <p:ext uri="{BB962C8B-B14F-4D97-AF65-F5344CB8AC3E}">
        <p14:creationId xmlns:p14="http://schemas.microsoft.com/office/powerpoint/2010/main" val="2657077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0000"/>
              </a:lnSpc>
            </a:pPr>
            <a:r>
              <a:rPr lang="en-US" sz="1800" i="1" kern="100" dirty="0">
                <a:effectLst/>
                <a:latin typeface="+mn-lt"/>
                <a:ea typeface="Times New Roman" panose="02020603050405020304" pitchFamily="18" charset="0"/>
                <a:cs typeface="Arial" panose="020B0604020202020204" pitchFamily="34" charset="0"/>
              </a:rPr>
              <a:t>An 8-year-old boy falls on the school playground, breaking his arm. His mom gets a call from school, and rushes from work to pick him up and heads to urgent care at the local hospital. Upon arrival, the clerk says to her, “Do you have identification for your son? We’re not supposed to treat him without it.” The mom, who is worried about her son’s health and how to arrange everything at work, school, and home the coming weeks, is now also confronted with needing to understand and navigate her way through the medical system in order to ensure her son gets adequate care. </a:t>
            </a:r>
          </a:p>
          <a:p>
            <a:pPr algn="just">
              <a:lnSpc>
                <a:spcPct val="100000"/>
              </a:lnSpc>
            </a:pPr>
            <a:endParaRPr lang="en-US" sz="1800" i="1" kern="100" dirty="0">
              <a:effectLst/>
              <a:latin typeface="+mn-lt"/>
              <a:ea typeface="Times New Roman" panose="02020603050405020304" pitchFamily="18" charset="0"/>
              <a:cs typeface="Arial" panose="020B0604020202020204" pitchFamily="34" charset="0"/>
            </a:endParaRPr>
          </a:p>
          <a:p>
            <a:pPr algn="just">
              <a:lnSpc>
                <a:spcPct val="100000"/>
              </a:lnSpc>
            </a:pPr>
            <a:r>
              <a:rPr lang="en-US" sz="1800" i="1" kern="100" dirty="0">
                <a:effectLst/>
                <a:latin typeface="+mn-lt"/>
                <a:ea typeface="Times New Roman" panose="02020603050405020304" pitchFamily="18" charset="0"/>
                <a:cs typeface="Arial" panose="020B0604020202020204" pitchFamily="34" charset="0"/>
              </a:rPr>
              <a:t>Another parent also receives a notification from school but this time, it’s the most recent in a series of communications with the teacher. Their child is perceived to be underperforming and misbehaving at school and the school now believes assessments are needed to determine whether the child has some form of neurodivergence. The parents are struggling to make ends meet, working multiple jobs, with little flexibility to come to school and meet with teachers during school hours. They’ve tried getting help for their child through the municipality, but are still on a waiting list. In the meantime, the afterschool care has suggested that if the </a:t>
            </a:r>
            <a:r>
              <a:rPr lang="en-US" sz="1800" i="1" kern="100" dirty="0" err="1">
                <a:effectLst/>
                <a:latin typeface="+mn-lt"/>
                <a:ea typeface="Times New Roman" panose="02020603050405020304" pitchFamily="18" charset="0"/>
                <a:cs typeface="Arial" panose="020B0604020202020204" pitchFamily="34" charset="0"/>
              </a:rPr>
              <a:t>behavioural</a:t>
            </a:r>
            <a:r>
              <a:rPr lang="en-US" sz="1800" i="1" kern="100" dirty="0">
                <a:effectLst/>
                <a:latin typeface="+mn-lt"/>
                <a:ea typeface="Times New Roman" panose="02020603050405020304" pitchFamily="18" charset="0"/>
                <a:cs typeface="Arial" panose="020B0604020202020204" pitchFamily="34" charset="0"/>
              </a:rPr>
              <a:t> problems continue, that the child will need to be moved to another school, one better equipped to help them. The parents are feeling overwhelmed and unsure what to do. </a:t>
            </a:r>
            <a:endParaRPr lang="en-NL" sz="1800" kern="100" dirty="0">
              <a:effectLst/>
              <a:latin typeface="+mn-lt"/>
              <a:ea typeface="Times New Roman" panose="02020603050405020304" pitchFamily="18" charset="0"/>
              <a:cs typeface="Times New Roman" panose="02020603050405020304" pitchFamily="18" charset="0"/>
            </a:endParaRPr>
          </a:p>
          <a:p>
            <a:pPr algn="just">
              <a:lnSpc>
                <a:spcPct val="100000"/>
              </a:lnSpc>
            </a:pPr>
            <a:r>
              <a:rPr lang="en-US" sz="1800" kern="100" dirty="0">
                <a:effectLst/>
                <a:latin typeface="+mn-lt"/>
                <a:ea typeface="Times New Roman" panose="02020603050405020304" pitchFamily="18" charset="0"/>
                <a:cs typeface="Arial" panose="020B0604020202020204" pitchFamily="34" charset="0"/>
              </a:rPr>
              <a:t> </a:t>
            </a:r>
          </a:p>
          <a:p>
            <a:pPr algn="just">
              <a:lnSpc>
                <a:spcPct val="100000"/>
              </a:lnSpc>
            </a:pPr>
            <a:r>
              <a:rPr lang="en-US" sz="1800" kern="100" dirty="0">
                <a:effectLst/>
                <a:latin typeface="+mn-lt"/>
                <a:ea typeface="Times New Roman" panose="02020603050405020304" pitchFamily="18" charset="0"/>
                <a:cs typeface="Arial" panose="020B0604020202020204" pitchFamily="34" charset="0"/>
              </a:rPr>
              <a:t>These parents are not alone. Composite stories like these mirror stories that we hear from parents, including many parents we spoke to during a 6-year European study into gender inequality and work-life balance. I start by sharing such composite stories to highlight the difficulties many parents, and caregivers, experience when combining having a paid job and caregiving. And when they experience difficulties like these, it impacts their health and wellbeing. For example, research shows us that parents who constantly feel stressed out or constantly feel they never have enough time in the day, can end up feeling overwhelmed – which, in a worst-case scenario, can lead to parents detaching emotionally from their children – meaning they stop enjoying being a parent (which clearly not only affects parents, but also their children, and their relationship with a partner if they have one). </a:t>
            </a:r>
          </a:p>
          <a:p>
            <a:pPr algn="just">
              <a:lnSpc>
                <a:spcPct val="100000"/>
              </a:lnSpc>
            </a:pPr>
            <a:endParaRPr lang="en-US" sz="1800" kern="100" dirty="0">
              <a:solidFill>
                <a:srgbClr val="000000"/>
              </a:solidFill>
              <a:effectLst/>
              <a:latin typeface="+mn-lt"/>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kern="100" dirty="0">
                <a:solidFill>
                  <a:srgbClr val="000000"/>
                </a:solidFill>
                <a:effectLst/>
                <a:latin typeface="+mn-lt"/>
                <a:ea typeface="Calibri" panose="020F0502020204030204" pitchFamily="34" charset="0"/>
                <a:cs typeface="Arial" panose="020B0604020202020204" pitchFamily="34" charset="0"/>
              </a:rPr>
              <a:t>In this brief keynote, I want to explain why – from a gender equality perspective - </a:t>
            </a:r>
            <a:r>
              <a:rPr lang="nl-NL" sz="1800" b="1" dirty="0" err="1">
                <a:solidFill>
                  <a:srgbClr val="000000"/>
                </a:solidFill>
                <a:effectLst/>
                <a:latin typeface="Arial" panose="020B0604020202020204" pitchFamily="34" charset="0"/>
                <a:ea typeface="Times New Roman" panose="02020603050405020304" pitchFamily="18" charset="0"/>
              </a:rPr>
              <a:t>sectoral</a:t>
            </a:r>
            <a:r>
              <a:rPr lang="nl-NL" sz="1800" b="1" dirty="0">
                <a:solidFill>
                  <a:srgbClr val="000000"/>
                </a:solidFill>
                <a:effectLst/>
                <a:latin typeface="Arial" panose="020B0604020202020204" pitchFamily="34" charset="0"/>
                <a:ea typeface="Times New Roman" panose="02020603050405020304" pitchFamily="18" charset="0"/>
              </a:rPr>
              <a:t> </a:t>
            </a:r>
            <a:r>
              <a:rPr lang="nl-NL" sz="1800" b="1" dirty="0" err="1">
                <a:solidFill>
                  <a:srgbClr val="000000"/>
                </a:solidFill>
                <a:effectLst/>
                <a:latin typeface="Arial" panose="020B0604020202020204" pitchFamily="34" charset="0"/>
                <a:ea typeface="Times New Roman" panose="02020603050405020304" pitchFamily="18" charset="0"/>
              </a:rPr>
              <a:t>fragmentation</a:t>
            </a:r>
            <a:r>
              <a:rPr lang="nl-NL" sz="1800" b="1" dirty="0">
                <a:solidFill>
                  <a:srgbClr val="000000"/>
                </a:solidFill>
                <a:effectLst/>
                <a:latin typeface="Arial" panose="020B0604020202020204" pitchFamily="34" charset="0"/>
                <a:ea typeface="Times New Roman" panose="02020603050405020304" pitchFamily="18" charset="0"/>
              </a:rPr>
              <a:t> </a:t>
            </a:r>
            <a:r>
              <a:rPr lang="nl-NL" sz="1800" dirty="0">
                <a:solidFill>
                  <a:srgbClr val="000000"/>
                </a:solidFill>
                <a:effectLst/>
                <a:latin typeface="Arial" panose="020B0604020202020204" pitchFamily="34" charset="0"/>
                <a:ea typeface="Times New Roman" panose="02020603050405020304" pitchFamily="18" charset="0"/>
              </a:rPr>
              <a:t>in </a:t>
            </a:r>
            <a:r>
              <a:rPr lang="nl-NL" sz="1800" b="1" dirty="0">
                <a:solidFill>
                  <a:srgbClr val="000000"/>
                </a:solidFill>
                <a:effectLst/>
                <a:latin typeface="Arial" panose="020B0604020202020204" pitchFamily="34" charset="0"/>
                <a:ea typeface="Times New Roman" panose="02020603050405020304" pitchFamily="18" charset="0"/>
              </a:rPr>
              <a:t>service </a:t>
            </a:r>
            <a:r>
              <a:rPr lang="nl-NL" sz="1800" b="1" dirty="0" err="1">
                <a:solidFill>
                  <a:srgbClr val="000000"/>
                </a:solidFill>
                <a:effectLst/>
                <a:latin typeface="Arial" panose="020B0604020202020204" pitchFamily="34" charset="0"/>
                <a:ea typeface="Times New Roman" panose="02020603050405020304" pitchFamily="18" charset="0"/>
              </a:rPr>
              <a:t>provision</a:t>
            </a:r>
            <a:r>
              <a:rPr lang="nl-NL" sz="1800" b="1" dirty="0">
                <a:solidFill>
                  <a:srgbClr val="000000"/>
                </a:solidFill>
                <a:effectLst/>
                <a:latin typeface="Arial" panose="020B0604020202020204" pitchFamily="34" charset="0"/>
                <a:ea typeface="Times New Roman" panose="02020603050405020304" pitchFamily="18" charset="0"/>
              </a:rPr>
              <a:t> </a:t>
            </a:r>
            <a:r>
              <a:rPr lang="nl-NL" sz="1800" b="1" dirty="0" err="1">
                <a:solidFill>
                  <a:srgbClr val="000000"/>
                </a:solidFill>
                <a:effectLst/>
                <a:latin typeface="Arial" panose="020B0604020202020204" pitchFamily="34" charset="0"/>
                <a:ea typeface="Times New Roman" panose="02020603050405020304" pitchFamily="18" charset="0"/>
              </a:rPr>
              <a:t>for</a:t>
            </a:r>
            <a:r>
              <a:rPr lang="nl-NL" sz="1800" b="1" dirty="0">
                <a:solidFill>
                  <a:srgbClr val="000000"/>
                </a:solidFill>
                <a:effectLst/>
                <a:latin typeface="Arial" panose="020B0604020202020204" pitchFamily="34" charset="0"/>
                <a:ea typeface="Times New Roman" panose="02020603050405020304" pitchFamily="18" charset="0"/>
              </a:rPr>
              <a:t> families </a:t>
            </a:r>
            <a:r>
              <a:rPr lang="nl-NL" sz="1800" b="1" dirty="0" err="1">
                <a:solidFill>
                  <a:srgbClr val="000000"/>
                </a:solidFill>
                <a:effectLst/>
                <a:latin typeface="Arial" panose="020B0604020202020204" pitchFamily="34" charset="0"/>
                <a:ea typeface="Times New Roman" panose="02020603050405020304" pitchFamily="18" charset="0"/>
              </a:rPr>
              <a:t>with</a:t>
            </a:r>
            <a:r>
              <a:rPr lang="nl-NL" sz="1800" b="1" dirty="0">
                <a:solidFill>
                  <a:srgbClr val="000000"/>
                </a:solidFill>
                <a:effectLst/>
                <a:latin typeface="Arial" panose="020B0604020202020204" pitchFamily="34" charset="0"/>
                <a:ea typeface="Times New Roman" panose="02020603050405020304" pitchFamily="18" charset="0"/>
              </a:rPr>
              <a:t> </a:t>
            </a:r>
            <a:r>
              <a:rPr lang="nl-NL" sz="1800" b="1" dirty="0" err="1">
                <a:solidFill>
                  <a:srgbClr val="000000"/>
                </a:solidFill>
                <a:effectLst/>
                <a:latin typeface="Arial" panose="020B0604020202020204" pitchFamily="34" charset="0"/>
                <a:ea typeface="Times New Roman" panose="02020603050405020304" pitchFamily="18" charset="0"/>
              </a:rPr>
              <a:t>young</a:t>
            </a:r>
            <a:r>
              <a:rPr lang="nl-NL" sz="1800" b="1" dirty="0">
                <a:solidFill>
                  <a:srgbClr val="000000"/>
                </a:solidFill>
                <a:effectLst/>
                <a:latin typeface="Arial" panose="020B0604020202020204" pitchFamily="34" charset="0"/>
                <a:ea typeface="Times New Roman" panose="02020603050405020304" pitchFamily="18" charset="0"/>
              </a:rPr>
              <a:t> </a:t>
            </a:r>
            <a:r>
              <a:rPr lang="nl-NL" sz="1800" b="1" dirty="0" err="1">
                <a:solidFill>
                  <a:srgbClr val="000000"/>
                </a:solidFill>
                <a:effectLst/>
                <a:latin typeface="Arial" panose="020B0604020202020204" pitchFamily="34" charset="0"/>
                <a:ea typeface="Times New Roman" panose="02020603050405020304" pitchFamily="18" charset="0"/>
              </a:rPr>
              <a:t>children</a:t>
            </a:r>
            <a:r>
              <a:rPr lang="nl-NL" sz="1800" b="1" dirty="0">
                <a:solidFill>
                  <a:srgbClr val="000000"/>
                </a:solidFill>
                <a:effectLst/>
                <a:latin typeface="Arial" panose="020B0604020202020204" pitchFamily="34" charset="0"/>
                <a:ea typeface="Times New Roman" panose="02020603050405020304" pitchFamily="18" charset="0"/>
              </a:rPr>
              <a:t> </a:t>
            </a:r>
            <a:r>
              <a:rPr lang="nl-NL" sz="1800" b="1" dirty="0" err="1">
                <a:solidFill>
                  <a:srgbClr val="000000"/>
                </a:solidFill>
                <a:effectLst/>
                <a:latin typeface="Arial" panose="020B0604020202020204" pitchFamily="34" charset="0"/>
                <a:ea typeface="Times New Roman" panose="02020603050405020304" pitchFamily="18" charset="0"/>
              </a:rPr>
              <a:t>needs</a:t>
            </a:r>
            <a:r>
              <a:rPr lang="nl-NL" sz="1800" b="1" dirty="0">
                <a:solidFill>
                  <a:srgbClr val="000000"/>
                </a:solidFill>
                <a:effectLst/>
                <a:latin typeface="Arial" panose="020B0604020202020204" pitchFamily="34" charset="0"/>
                <a:ea typeface="Times New Roman" panose="02020603050405020304" pitchFamily="18" charset="0"/>
              </a:rPr>
              <a:t> </a:t>
            </a:r>
            <a:r>
              <a:rPr lang="nl-NL" sz="1800" b="1" dirty="0" err="1">
                <a:solidFill>
                  <a:srgbClr val="000000"/>
                </a:solidFill>
                <a:effectLst/>
                <a:latin typeface="Arial" panose="020B0604020202020204" pitchFamily="34" charset="0"/>
                <a:ea typeface="Times New Roman" panose="02020603050405020304" pitchFamily="18" charset="0"/>
              </a:rPr>
              <a:t>to</a:t>
            </a:r>
            <a:r>
              <a:rPr lang="nl-NL" sz="1800" b="1" dirty="0">
                <a:solidFill>
                  <a:srgbClr val="000000"/>
                </a:solidFill>
                <a:effectLst/>
                <a:latin typeface="Arial" panose="020B0604020202020204" pitchFamily="34" charset="0"/>
                <a:ea typeface="Times New Roman" panose="02020603050405020304" pitchFamily="18" charset="0"/>
              </a:rPr>
              <a:t> </a:t>
            </a:r>
            <a:r>
              <a:rPr lang="nl-NL" sz="1800" b="1" dirty="0" err="1">
                <a:solidFill>
                  <a:srgbClr val="000000"/>
                </a:solidFill>
                <a:effectLst/>
                <a:latin typeface="Arial" panose="020B0604020202020204" pitchFamily="34" charset="0"/>
                <a:ea typeface="Times New Roman" panose="02020603050405020304" pitchFamily="18" charset="0"/>
              </a:rPr>
              <a:t>be</a:t>
            </a:r>
            <a:r>
              <a:rPr lang="nl-NL" sz="1800" b="1" dirty="0">
                <a:solidFill>
                  <a:srgbClr val="000000"/>
                </a:solidFill>
                <a:effectLst/>
                <a:latin typeface="Arial" panose="020B0604020202020204" pitchFamily="34" charset="0"/>
                <a:ea typeface="Times New Roman" panose="02020603050405020304" pitchFamily="18" charset="0"/>
              </a:rPr>
              <a:t> </a:t>
            </a:r>
            <a:r>
              <a:rPr lang="nl-NL" sz="1800" b="1" dirty="0" err="1">
                <a:solidFill>
                  <a:srgbClr val="000000"/>
                </a:solidFill>
                <a:effectLst/>
                <a:latin typeface="Arial" panose="020B0604020202020204" pitchFamily="34" charset="0"/>
                <a:ea typeface="Times New Roman" panose="02020603050405020304" pitchFamily="18" charset="0"/>
              </a:rPr>
              <a:t>overcome</a:t>
            </a:r>
            <a:r>
              <a:rPr lang="nl-NL" sz="1800" dirty="0">
                <a:solidFill>
                  <a:srgbClr val="000000"/>
                </a:solidFill>
                <a:effectLst/>
                <a:latin typeface="Arial" panose="020B0604020202020204" pitchFamily="34" charset="0"/>
                <a:ea typeface="Times New Roman" panose="02020603050405020304" pitchFamily="18" charset="0"/>
              </a:rPr>
              <a:t>. </a:t>
            </a:r>
            <a:r>
              <a:rPr lang="nl-NL" sz="1800" dirty="0" err="1">
                <a:solidFill>
                  <a:srgbClr val="000000"/>
                </a:solidFill>
                <a:effectLst/>
                <a:latin typeface="Arial" panose="020B0604020202020204" pitchFamily="34" charset="0"/>
                <a:ea typeface="Times New Roman" panose="02020603050405020304" pitchFamily="18" charset="0"/>
              </a:rPr>
              <a:t>And</a:t>
            </a:r>
            <a:r>
              <a:rPr lang="nl-NL" sz="1800" dirty="0">
                <a:solidFill>
                  <a:srgbClr val="000000"/>
                </a:solidFill>
                <a:effectLst/>
                <a:latin typeface="Arial" panose="020B0604020202020204" pitchFamily="34" charset="0"/>
                <a:ea typeface="Times New Roman" panose="02020603050405020304" pitchFamily="18" charset="0"/>
              </a:rPr>
              <a:t> </a:t>
            </a:r>
            <a:r>
              <a:rPr lang="nl-NL" sz="1800" dirty="0" err="1">
                <a:solidFill>
                  <a:srgbClr val="000000"/>
                </a:solidFill>
                <a:effectLst/>
                <a:latin typeface="Arial" panose="020B0604020202020204" pitchFamily="34" charset="0"/>
                <a:ea typeface="Times New Roman" panose="02020603050405020304" pitchFamily="18" charset="0"/>
              </a:rPr>
              <a:t>why</a:t>
            </a:r>
            <a:r>
              <a:rPr lang="nl-NL" sz="1800" dirty="0">
                <a:solidFill>
                  <a:srgbClr val="000000"/>
                </a:solidFill>
                <a:effectLst/>
                <a:latin typeface="Arial" panose="020B0604020202020204" pitchFamily="34" charset="0"/>
                <a:ea typeface="Times New Roman" panose="02020603050405020304" pitchFamily="18" charset="0"/>
              </a:rPr>
              <a:t> we </a:t>
            </a:r>
            <a:r>
              <a:rPr lang="nl-NL" sz="1800" dirty="0" err="1">
                <a:solidFill>
                  <a:srgbClr val="000000"/>
                </a:solidFill>
                <a:effectLst/>
                <a:latin typeface="Arial" panose="020B0604020202020204" pitchFamily="34" charset="0"/>
                <a:ea typeface="Times New Roman" panose="02020603050405020304" pitchFamily="18" charset="0"/>
              </a:rPr>
              <a:t>need</a:t>
            </a:r>
            <a:r>
              <a:rPr lang="nl-NL" sz="1800" dirty="0">
                <a:solidFill>
                  <a:srgbClr val="000000"/>
                </a:solidFill>
                <a:effectLst/>
                <a:latin typeface="Arial" panose="020B0604020202020204" pitchFamily="34" charset="0"/>
                <a:ea typeface="Times New Roman" panose="02020603050405020304" pitchFamily="18" charset="0"/>
              </a:rPr>
              <a:t> </a:t>
            </a:r>
            <a:r>
              <a:rPr lang="nl-NL" sz="1800" dirty="0" err="1">
                <a:solidFill>
                  <a:srgbClr val="000000"/>
                </a:solidFill>
                <a:effectLst/>
                <a:latin typeface="Arial" panose="020B0604020202020204" pitchFamily="34" charset="0"/>
                <a:ea typeface="Times New Roman" panose="02020603050405020304" pitchFamily="18" charset="0"/>
              </a:rPr>
              <a:t>to</a:t>
            </a:r>
            <a:r>
              <a:rPr lang="nl-NL" sz="1800" dirty="0">
                <a:solidFill>
                  <a:srgbClr val="000000"/>
                </a:solidFill>
                <a:effectLst/>
                <a:latin typeface="Arial" panose="020B0604020202020204" pitchFamily="34" charset="0"/>
                <a:ea typeface="Times New Roman" panose="02020603050405020304" pitchFamily="18" charset="0"/>
              </a:rPr>
              <a:t> </a:t>
            </a:r>
            <a:r>
              <a:rPr lang="nl-NL" sz="1800" b="1" dirty="0">
                <a:solidFill>
                  <a:srgbClr val="000000"/>
                </a:solidFill>
                <a:effectLst/>
                <a:latin typeface="Arial" panose="020B0604020202020204" pitchFamily="34" charset="0"/>
                <a:ea typeface="Times New Roman" panose="02020603050405020304" pitchFamily="18" charset="0"/>
              </a:rPr>
              <a:t>bridge </a:t>
            </a:r>
            <a:r>
              <a:rPr lang="nl-NL" sz="1800" b="1" dirty="0" err="1">
                <a:solidFill>
                  <a:srgbClr val="000000"/>
                </a:solidFill>
                <a:effectLst/>
                <a:latin typeface="Arial" panose="020B0604020202020204" pitchFamily="34" charset="0"/>
                <a:ea typeface="Times New Roman" panose="02020603050405020304" pitchFamily="18" charset="0"/>
              </a:rPr>
              <a:t>gaps</a:t>
            </a:r>
            <a:r>
              <a:rPr lang="nl-NL" sz="1800" b="1" dirty="0">
                <a:solidFill>
                  <a:srgbClr val="000000"/>
                </a:solidFill>
                <a:effectLst/>
                <a:latin typeface="Arial" panose="020B0604020202020204" pitchFamily="34" charset="0"/>
                <a:ea typeface="Times New Roman" panose="02020603050405020304" pitchFamily="18" charset="0"/>
              </a:rPr>
              <a:t> </a:t>
            </a:r>
            <a:r>
              <a:rPr lang="nl-NL" sz="1800" b="1" dirty="0" err="1">
                <a:solidFill>
                  <a:srgbClr val="000000"/>
                </a:solidFill>
                <a:effectLst/>
                <a:latin typeface="Arial" panose="020B0604020202020204" pitchFamily="34" charset="0"/>
                <a:ea typeface="Times New Roman" panose="02020603050405020304" pitchFamily="18" charset="0"/>
              </a:rPr>
              <a:t>between</a:t>
            </a:r>
            <a:r>
              <a:rPr lang="nl-NL" sz="1800" b="1" dirty="0">
                <a:solidFill>
                  <a:srgbClr val="000000"/>
                </a:solidFill>
                <a:effectLst/>
                <a:latin typeface="Arial" panose="020B0604020202020204" pitchFamily="34" charset="0"/>
                <a:ea typeface="Times New Roman" panose="02020603050405020304" pitchFamily="18" charset="0"/>
              </a:rPr>
              <a:t> </a:t>
            </a:r>
            <a:r>
              <a:rPr lang="nl-NL" sz="1800" b="1" dirty="0" err="1">
                <a:solidFill>
                  <a:srgbClr val="000000"/>
                </a:solidFill>
                <a:effectLst/>
                <a:latin typeface="Arial" panose="020B0604020202020204" pitchFamily="34" charset="0"/>
                <a:ea typeface="Times New Roman" panose="02020603050405020304" pitchFamily="18" charset="0"/>
              </a:rPr>
              <a:t>work</a:t>
            </a:r>
            <a:r>
              <a:rPr lang="nl-NL" sz="1800" b="1" dirty="0">
                <a:solidFill>
                  <a:srgbClr val="000000"/>
                </a:solidFill>
                <a:effectLst/>
                <a:latin typeface="Arial" panose="020B0604020202020204" pitchFamily="34" charset="0"/>
                <a:ea typeface="Times New Roman" panose="02020603050405020304" pitchFamily="18" charset="0"/>
              </a:rPr>
              <a:t>-family,  health, </a:t>
            </a:r>
            <a:r>
              <a:rPr lang="nl-NL" sz="1800" b="1" dirty="0" err="1">
                <a:solidFill>
                  <a:srgbClr val="000000"/>
                </a:solidFill>
                <a:effectLst/>
                <a:latin typeface="Arial" panose="020B0604020202020204" pitchFamily="34" charset="0"/>
                <a:ea typeface="Times New Roman" panose="02020603050405020304" pitchFamily="18" charset="0"/>
              </a:rPr>
              <a:t>social</a:t>
            </a:r>
            <a:r>
              <a:rPr lang="nl-NL" sz="1800" b="1" dirty="0">
                <a:solidFill>
                  <a:srgbClr val="000000"/>
                </a:solidFill>
                <a:effectLst/>
                <a:latin typeface="Arial" panose="020B0604020202020204" pitchFamily="34" charset="0"/>
                <a:ea typeface="Times New Roman" panose="02020603050405020304" pitchFamily="18" charset="0"/>
              </a:rPr>
              <a:t> services, </a:t>
            </a:r>
            <a:r>
              <a:rPr lang="nl-NL" sz="1800" b="1" dirty="0" err="1">
                <a:solidFill>
                  <a:srgbClr val="000000"/>
                </a:solidFill>
                <a:effectLst/>
                <a:latin typeface="Arial" panose="020B0604020202020204" pitchFamily="34" charset="0"/>
                <a:ea typeface="Times New Roman" panose="02020603050405020304" pitchFamily="18" charset="0"/>
              </a:rPr>
              <a:t>and</a:t>
            </a:r>
            <a:r>
              <a:rPr lang="nl-NL" sz="1800" b="1" dirty="0">
                <a:solidFill>
                  <a:srgbClr val="000000"/>
                </a:solidFill>
                <a:effectLst/>
                <a:latin typeface="Arial" panose="020B0604020202020204" pitchFamily="34" charset="0"/>
                <a:ea typeface="Times New Roman" panose="02020603050405020304" pitchFamily="18" charset="0"/>
              </a:rPr>
              <a:t> </a:t>
            </a:r>
            <a:r>
              <a:rPr lang="nl-NL" sz="1800" b="1" dirty="0" err="1">
                <a:solidFill>
                  <a:srgbClr val="000000"/>
                </a:solidFill>
                <a:effectLst/>
                <a:latin typeface="Arial" panose="020B0604020202020204" pitchFamily="34" charset="0"/>
                <a:ea typeface="Times New Roman" panose="02020603050405020304" pitchFamily="18" charset="0"/>
              </a:rPr>
              <a:t>education</a:t>
            </a:r>
            <a:r>
              <a:rPr lang="nl-NL" sz="1800" b="1" dirty="0">
                <a:solidFill>
                  <a:srgbClr val="000000"/>
                </a:solidFill>
                <a:effectLst/>
                <a:latin typeface="Arial" panose="020B0604020202020204" pitchFamily="34" charset="0"/>
                <a:ea typeface="Times New Roman" panose="02020603050405020304" pitchFamily="18" charset="0"/>
              </a:rPr>
              <a:t> </a:t>
            </a:r>
            <a:r>
              <a:rPr lang="nl-NL" sz="1800" b="1" dirty="0" err="1">
                <a:solidFill>
                  <a:srgbClr val="000000"/>
                </a:solidFill>
                <a:effectLst/>
                <a:latin typeface="Arial" panose="020B0604020202020204" pitchFamily="34" charset="0"/>
                <a:ea typeface="Times New Roman" panose="02020603050405020304" pitchFamily="18" charset="0"/>
              </a:rPr>
              <a:t>policies</a:t>
            </a:r>
            <a:r>
              <a:rPr lang="nl-NL" sz="1800" b="1" dirty="0">
                <a:solidFill>
                  <a:srgbClr val="000000"/>
                </a:solidFill>
                <a:effectLst/>
                <a:latin typeface="Arial" panose="020B0604020202020204" pitchFamily="34" charset="0"/>
                <a:ea typeface="Times New Roman" panose="02020603050405020304" pitchFamily="18" charset="0"/>
              </a:rPr>
              <a:t>. </a:t>
            </a:r>
            <a:r>
              <a:rPr lang="nl-NL" sz="1800" b="1" dirty="0" err="1">
                <a:solidFill>
                  <a:srgbClr val="000000"/>
                </a:solidFill>
                <a:effectLst/>
                <a:latin typeface="Arial" panose="020B0604020202020204" pitchFamily="34" charset="0"/>
                <a:ea typeface="Times New Roman" panose="02020603050405020304" pitchFamily="18" charset="0"/>
              </a:rPr>
              <a:t>Not</a:t>
            </a:r>
            <a:r>
              <a:rPr lang="nl-NL" sz="1800" b="1" dirty="0">
                <a:solidFill>
                  <a:srgbClr val="000000"/>
                </a:solidFill>
                <a:effectLst/>
                <a:latin typeface="Arial" panose="020B0604020202020204" pitchFamily="34" charset="0"/>
                <a:ea typeface="Times New Roman" panose="02020603050405020304" pitchFamily="18" charset="0"/>
              </a:rPr>
              <a:t> </a:t>
            </a:r>
            <a:r>
              <a:rPr lang="nl-NL" sz="1800" b="1" dirty="0" err="1">
                <a:solidFill>
                  <a:srgbClr val="000000"/>
                </a:solidFill>
                <a:effectLst/>
                <a:latin typeface="Arial" panose="020B0604020202020204" pitchFamily="34" charset="0"/>
                <a:ea typeface="Times New Roman" panose="02020603050405020304" pitchFamily="18" charset="0"/>
              </a:rPr>
              <a:t>just</a:t>
            </a:r>
            <a:r>
              <a:rPr lang="nl-NL" sz="1800" b="1" dirty="0">
                <a:solidFill>
                  <a:srgbClr val="000000"/>
                </a:solidFill>
                <a:effectLst/>
                <a:latin typeface="Arial" panose="020B0604020202020204" pitchFamily="34" charset="0"/>
                <a:ea typeface="Times New Roman" panose="02020603050405020304" pitchFamily="18" charset="0"/>
              </a:rPr>
              <a:t> </a:t>
            </a:r>
            <a:r>
              <a:rPr lang="nl-NL" sz="1800" b="1" dirty="0" err="1">
                <a:solidFill>
                  <a:srgbClr val="000000"/>
                </a:solidFill>
                <a:effectLst/>
                <a:latin typeface="Arial" panose="020B0604020202020204" pitchFamily="34" charset="0"/>
                <a:ea typeface="Times New Roman" panose="02020603050405020304" pitchFamily="18" charset="0"/>
              </a:rPr>
              <a:t>for</a:t>
            </a:r>
            <a:r>
              <a:rPr lang="nl-NL" sz="1800" b="1" dirty="0">
                <a:solidFill>
                  <a:srgbClr val="000000"/>
                </a:solidFill>
                <a:effectLst/>
                <a:latin typeface="Arial" panose="020B0604020202020204" pitchFamily="34" charset="0"/>
                <a:ea typeface="Times New Roman" panose="02020603050405020304" pitchFamily="18" charset="0"/>
              </a:rPr>
              <a:t> </a:t>
            </a:r>
            <a:r>
              <a:rPr lang="nl-NL" sz="1800" b="1" dirty="0" err="1">
                <a:solidFill>
                  <a:srgbClr val="000000"/>
                </a:solidFill>
                <a:effectLst/>
                <a:latin typeface="Arial" panose="020B0604020202020204" pitchFamily="34" charset="0"/>
                <a:ea typeface="Times New Roman" panose="02020603050405020304" pitchFamily="18" charset="0"/>
              </a:rPr>
              <a:t>parents</a:t>
            </a:r>
            <a:r>
              <a:rPr lang="nl-NL" sz="1800" b="1" dirty="0">
                <a:solidFill>
                  <a:srgbClr val="000000"/>
                </a:solidFill>
                <a:effectLst/>
                <a:latin typeface="Arial" panose="020B0604020202020204" pitchFamily="34" charset="0"/>
                <a:ea typeface="Times New Roman" panose="02020603050405020304" pitchFamily="18" charset="0"/>
              </a:rPr>
              <a:t>, </a:t>
            </a:r>
            <a:r>
              <a:rPr lang="nl-NL" sz="1800" b="1" dirty="0" err="1">
                <a:solidFill>
                  <a:srgbClr val="000000"/>
                </a:solidFill>
                <a:effectLst/>
                <a:latin typeface="Arial" panose="020B0604020202020204" pitchFamily="34" charset="0"/>
                <a:ea typeface="Times New Roman" panose="02020603050405020304" pitchFamily="18" charset="0"/>
              </a:rPr>
              <a:t>children</a:t>
            </a:r>
            <a:r>
              <a:rPr lang="nl-NL" sz="1800" b="1" dirty="0">
                <a:solidFill>
                  <a:srgbClr val="000000"/>
                </a:solidFill>
                <a:effectLst/>
                <a:latin typeface="Arial" panose="020B0604020202020204" pitchFamily="34" charset="0"/>
                <a:ea typeface="Times New Roman" panose="02020603050405020304" pitchFamily="18" charset="0"/>
              </a:rPr>
              <a:t> </a:t>
            </a:r>
            <a:r>
              <a:rPr lang="nl-NL" sz="1800" b="1" dirty="0" err="1">
                <a:solidFill>
                  <a:srgbClr val="000000"/>
                </a:solidFill>
                <a:effectLst/>
                <a:latin typeface="Arial" panose="020B0604020202020204" pitchFamily="34" charset="0"/>
                <a:ea typeface="Times New Roman" panose="02020603050405020304" pitchFamily="18" charset="0"/>
              </a:rPr>
              <a:t>and</a:t>
            </a:r>
            <a:r>
              <a:rPr lang="nl-NL" sz="1800" b="1" dirty="0">
                <a:solidFill>
                  <a:srgbClr val="000000"/>
                </a:solidFill>
                <a:effectLst/>
                <a:latin typeface="Arial" panose="020B0604020202020204" pitchFamily="34" charset="0"/>
                <a:ea typeface="Times New Roman" panose="02020603050405020304" pitchFamily="18" charset="0"/>
              </a:rPr>
              <a:t> families, but </a:t>
            </a:r>
            <a:r>
              <a:rPr lang="nl-NL" sz="1800" b="1" dirty="0" err="1">
                <a:solidFill>
                  <a:srgbClr val="000000"/>
                </a:solidFill>
                <a:effectLst/>
                <a:latin typeface="Arial" panose="020B0604020202020204" pitchFamily="34" charset="0"/>
                <a:ea typeface="Times New Roman" panose="02020603050405020304" pitchFamily="18" charset="0"/>
              </a:rPr>
              <a:t>for</a:t>
            </a:r>
            <a:r>
              <a:rPr lang="nl-NL" sz="1800" b="1" dirty="0">
                <a:solidFill>
                  <a:srgbClr val="000000"/>
                </a:solidFill>
                <a:effectLst/>
                <a:latin typeface="Arial" panose="020B0604020202020204" pitchFamily="34" charset="0"/>
                <a:ea typeface="Times New Roman" panose="02020603050405020304" pitchFamily="18" charset="0"/>
              </a:rPr>
              <a:t> </a:t>
            </a:r>
            <a:r>
              <a:rPr lang="nl-NL" sz="1800" b="1" dirty="0" err="1">
                <a:solidFill>
                  <a:srgbClr val="000000"/>
                </a:solidFill>
                <a:effectLst/>
                <a:latin typeface="Arial" panose="020B0604020202020204" pitchFamily="34" charset="0"/>
                <a:ea typeface="Times New Roman" panose="02020603050405020304" pitchFamily="18" charset="0"/>
              </a:rPr>
              <a:t>our</a:t>
            </a:r>
            <a:r>
              <a:rPr lang="nl-NL" sz="1800" b="1" dirty="0">
                <a:solidFill>
                  <a:srgbClr val="000000"/>
                </a:solidFill>
                <a:effectLst/>
                <a:latin typeface="Arial" panose="020B0604020202020204" pitchFamily="34" charset="0"/>
                <a:ea typeface="Times New Roman" panose="02020603050405020304" pitchFamily="18" charset="0"/>
              </a:rPr>
              <a:t> </a:t>
            </a:r>
            <a:r>
              <a:rPr lang="nl-NL" sz="1800" b="1" dirty="0" err="1">
                <a:solidFill>
                  <a:srgbClr val="000000"/>
                </a:solidFill>
                <a:effectLst/>
                <a:latin typeface="Arial" panose="020B0604020202020204" pitchFamily="34" charset="0"/>
                <a:ea typeface="Times New Roman" panose="02020603050405020304" pitchFamily="18" charset="0"/>
              </a:rPr>
              <a:t>societies</a:t>
            </a:r>
            <a:r>
              <a:rPr lang="nl-NL" sz="1800" b="1" dirty="0">
                <a:solidFill>
                  <a:srgbClr val="000000"/>
                </a:solidFill>
                <a:effectLst/>
                <a:latin typeface="Arial" panose="020B0604020202020204" pitchFamily="34" charset="0"/>
                <a:ea typeface="Times New Roman" panose="02020603050405020304" pitchFamily="18" charset="0"/>
              </a:rPr>
              <a:t> </a:t>
            </a:r>
            <a:r>
              <a:rPr lang="nl-NL" sz="1800" b="1" dirty="0" err="1">
                <a:solidFill>
                  <a:srgbClr val="000000"/>
                </a:solidFill>
                <a:effectLst/>
                <a:latin typeface="Arial" panose="020B0604020202020204" pitchFamily="34" charset="0"/>
                <a:ea typeface="Times New Roman" panose="02020603050405020304" pitchFamily="18" charset="0"/>
              </a:rPr>
              <a:t>and</a:t>
            </a:r>
            <a:r>
              <a:rPr lang="nl-NL" sz="1800" b="1" dirty="0">
                <a:solidFill>
                  <a:srgbClr val="000000"/>
                </a:solidFill>
                <a:effectLst/>
                <a:latin typeface="Arial" panose="020B0604020202020204" pitchFamily="34" charset="0"/>
                <a:ea typeface="Times New Roman" panose="02020603050405020304" pitchFamily="18" charset="0"/>
              </a:rPr>
              <a:t> </a:t>
            </a:r>
            <a:r>
              <a:rPr lang="nl-NL" sz="1800" b="1" dirty="0" err="1">
                <a:solidFill>
                  <a:srgbClr val="000000"/>
                </a:solidFill>
                <a:effectLst/>
                <a:latin typeface="Arial" panose="020B0604020202020204" pitchFamily="34" charset="0"/>
                <a:ea typeface="Times New Roman" panose="02020603050405020304" pitchFamily="18" charset="0"/>
              </a:rPr>
              <a:t>economies</a:t>
            </a:r>
            <a:r>
              <a:rPr lang="nl-NL" sz="1800" b="1" dirty="0">
                <a:solidFill>
                  <a:srgbClr val="000000"/>
                </a:solidFill>
                <a:effectLst/>
                <a:latin typeface="Arial" panose="020B0604020202020204" pitchFamily="34" charset="0"/>
                <a:ea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nl-NL" sz="1800" b="1" dirty="0">
              <a:solidFill>
                <a:srgbClr val="000000"/>
              </a:solidFill>
              <a:effectLst/>
              <a:latin typeface="Arial" panose="020B0604020202020204" pitchFamily="34" charset="0"/>
              <a:ea typeface="Times New Roman" panose="02020603050405020304" pitchFamily="18" charset="0"/>
            </a:endParaRPr>
          </a:p>
          <a:p>
            <a:r>
              <a:rPr lang="nl-NL" sz="1800" b="0" dirty="0" err="1">
                <a:solidFill>
                  <a:srgbClr val="000000"/>
                </a:solidFill>
                <a:effectLst/>
                <a:latin typeface="Arial" panose="020B0604020202020204" pitchFamily="34" charset="0"/>
                <a:ea typeface="Times New Roman" panose="02020603050405020304" pitchFamily="18" charset="0"/>
              </a:rPr>
              <a:t>Before</a:t>
            </a:r>
            <a:r>
              <a:rPr lang="nl-NL" sz="1800" b="0" dirty="0">
                <a:solidFill>
                  <a:srgbClr val="000000"/>
                </a:solidFill>
                <a:effectLst/>
                <a:latin typeface="Arial" panose="020B0604020202020204" pitchFamily="34" charset="0"/>
                <a:ea typeface="Times New Roman" panose="02020603050405020304" pitchFamily="18" charset="0"/>
              </a:rPr>
              <a:t> I start: </a:t>
            </a:r>
            <a:r>
              <a:rPr lang="en-GB" sz="1800" dirty="0">
                <a:sym typeface="Wingdings" panose="05000000000000000000" pitchFamily="2" charset="2"/>
              </a:rPr>
              <a:t>Ack</a:t>
            </a:r>
            <a:r>
              <a:rPr lang="nl-NL" sz="1800" dirty="0" err="1">
                <a:sym typeface="Wingdings" panose="05000000000000000000" pitchFamily="2" charset="2"/>
              </a:rPr>
              <a:t>nowledge</a:t>
            </a:r>
            <a:r>
              <a:rPr lang="nl-NL" sz="1800" dirty="0">
                <a:sym typeface="Wingdings" panose="05000000000000000000" pitchFamily="2" charset="2"/>
              </a:rPr>
              <a:t> </a:t>
            </a:r>
            <a:r>
              <a:rPr lang="nl-NL" sz="1800" dirty="0" err="1">
                <a:sym typeface="Wingdings" panose="05000000000000000000" pitchFamily="2" charset="2"/>
              </a:rPr>
              <a:t>the</a:t>
            </a:r>
            <a:r>
              <a:rPr lang="nl-NL" sz="1800" dirty="0">
                <a:sym typeface="Wingdings" panose="05000000000000000000" pitchFamily="2" charset="2"/>
              </a:rPr>
              <a:t> CAPABLE team.</a:t>
            </a:r>
            <a:endParaRPr lang="nl-NL" sz="1800" b="0" dirty="0">
              <a:solidFill>
                <a:srgbClr val="000000"/>
              </a:solidFill>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F2ED1B-74EA-4BEC-9C15-426E0E9DCD3C}" type="slidenum">
              <a:rPr lang="nl-NL" smtClean="0"/>
              <a:t>1</a:t>
            </a:fld>
            <a:endParaRPr lang="nl-NL"/>
          </a:p>
        </p:txBody>
      </p:sp>
    </p:spTree>
    <p:extLst>
      <p:ext uri="{BB962C8B-B14F-4D97-AF65-F5344CB8AC3E}">
        <p14:creationId xmlns:p14="http://schemas.microsoft.com/office/powerpoint/2010/main" val="2027739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1400" dirty="0">
                <a:latin typeface="+mn-lt"/>
              </a:rPr>
              <a:t>A little more than seven years ago, I stood in front of a committee of 17 scientists and made my case for funding for the CAPABLE project with the European Research Council. I started my presentation by saying: Gender inequality in work and family is one of the most persistent inequalities of the 21</a:t>
            </a:r>
            <a:r>
              <a:rPr lang="en-US" sz="1400" baseline="30000" dirty="0">
                <a:latin typeface="+mn-lt"/>
              </a:rPr>
              <a:t>st</a:t>
            </a:r>
            <a:r>
              <a:rPr lang="en-US" sz="1400" dirty="0">
                <a:latin typeface="+mn-lt"/>
              </a:rPr>
              <a:t> century. In most talks I’ve given since then, I often still use this sentence – because it remains true. Inequalities related to gender were and remain a crucial issue in contemporary societies. Inequalities in paid work, in care, in leisure, opportunities for volunteer work. And these inequalities don’t just affect women. They effect men, families, our economies, communities and societies. </a:t>
            </a:r>
          </a:p>
          <a:p>
            <a:pPr>
              <a:spcBef>
                <a:spcPts val="0"/>
              </a:spcBef>
              <a:spcAft>
                <a:spcPts val="0"/>
              </a:spcAft>
            </a:pPr>
            <a:endParaRPr lang="en-US" sz="1400" dirty="0">
              <a:latin typeface="+mn-lt"/>
            </a:endParaRPr>
          </a:p>
          <a:p>
            <a:pPr>
              <a:spcBef>
                <a:spcPts val="0"/>
              </a:spcBef>
              <a:spcAft>
                <a:spcPts val="0"/>
              </a:spcAft>
            </a:pPr>
            <a:r>
              <a:rPr lang="en-US" sz="1400" dirty="0">
                <a:latin typeface="+mn-lt"/>
              </a:rPr>
              <a:t>This isn’t to say we aren’t making progress. We are. Despite recent pushbacks in some European member states (and other countries, as we’re well aware), there is significantly more attention for gender inequality in relation to work-life balance now compared to seven years ago. Many European member states have increased the policy support available to working parents and carers as a result of what’s known as the WLB Directive, for example, which was passed in 2019 (and sets out minimum levels of paid parental leave for each parent, paternity leave, flexible work legislation and carer’s leave). But plenty of work is left to be done, at multiple levels: at the European level, where the EU is preparing the upcoming gender equality strategy 2025-2030, at the member state level, in relation to reflecting on current work-life balance supports and where these can be improved, at the organizational level, in relation to facilitating and supporting employees in their pursuit of a multitude of activities, including but certainly not limited to care, at the local level, including municipalities, NGOs and civil society, to ensure people have access to a wide range of help and services needed in the everyday reality of working, caring, and everything else – and across these levels, ensuring effective policy coordination takes place. </a:t>
            </a:r>
          </a:p>
          <a:p>
            <a:pPr>
              <a:spcBef>
                <a:spcPts val="0"/>
              </a:spcBef>
              <a:spcAft>
                <a:spcPts val="0"/>
              </a:spcAft>
            </a:pPr>
            <a:endParaRPr lang="en-US" sz="1400" dirty="0">
              <a:latin typeface="+mn-lt"/>
            </a:endParaRPr>
          </a:p>
          <a:p>
            <a:pPr>
              <a:spcBef>
                <a:spcPts val="0"/>
              </a:spcBef>
              <a:spcAft>
                <a:spcPts val="0"/>
              </a:spcAft>
            </a:pPr>
            <a:r>
              <a:rPr lang="en-US" sz="1400" dirty="0">
                <a:latin typeface="+mn-lt"/>
              </a:rPr>
              <a:t>Today what I’d like to do is share findings from the CAPABLE project, look back on six years of research and reflecting on think about why – despite this progress – gender inequality remains so persistent. </a:t>
            </a:r>
            <a:endParaRPr lang="en-GB" sz="1400" dirty="0">
              <a:latin typeface="+mn-l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7381A9-0C9E-4D3A-A28B-AC4E168A57B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326514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0000"/>
              </a:lnSpc>
            </a:pPr>
            <a:r>
              <a:rPr lang="en-US" sz="1400" kern="100" dirty="0">
                <a:effectLst/>
                <a:latin typeface="+mn-lt"/>
                <a:ea typeface="Times New Roman" panose="02020603050405020304" pitchFamily="18" charset="0"/>
                <a:cs typeface="Arial" panose="020B0604020202020204" pitchFamily="34" charset="0"/>
              </a:rPr>
              <a:t>We started the project acknowledging the importance of work-family policy support.</a:t>
            </a:r>
          </a:p>
          <a:p>
            <a:pPr algn="just">
              <a:lnSpc>
                <a:spcPct val="100000"/>
              </a:lnSpc>
            </a:pPr>
            <a:endParaRPr lang="en-US" sz="1400" kern="100" dirty="0">
              <a:effectLst/>
              <a:latin typeface="+mn-lt"/>
              <a:ea typeface="Times New Roman" panose="02020603050405020304" pitchFamily="18" charset="0"/>
              <a:cs typeface="Arial" panose="020B0604020202020204" pitchFamily="34" charset="0"/>
            </a:endParaRPr>
          </a:p>
          <a:p>
            <a:pPr algn="just">
              <a:lnSpc>
                <a:spcPct val="100000"/>
              </a:lnSpc>
            </a:pPr>
            <a:r>
              <a:rPr lang="en-US" sz="1400" kern="100" dirty="0">
                <a:effectLst/>
                <a:latin typeface="+mn-lt"/>
                <a:ea typeface="Times New Roman" panose="02020603050405020304" pitchFamily="18" charset="0"/>
                <a:cs typeface="Arial" panose="020B0604020202020204" pitchFamily="34" charset="0"/>
              </a:rPr>
              <a:t>Those of us working in the area of family policy know: work-family policies really are often an important source of support for parents and parent carers. In fact, having access to these policies have been shown to help improve people’s health and wellbeing. </a:t>
            </a:r>
            <a:endParaRPr lang="en-NL" sz="1400" kern="100" dirty="0">
              <a:effectLst/>
              <a:latin typeface="+mn-lt"/>
              <a:ea typeface="Times New Roman" panose="02020603050405020304" pitchFamily="18" charset="0"/>
              <a:cs typeface="Times New Roman" panose="02020603050405020304" pitchFamily="18" charset="0"/>
            </a:endParaRPr>
          </a:p>
          <a:p>
            <a:pPr algn="just">
              <a:lnSpc>
                <a:spcPct val="100000"/>
              </a:lnSpc>
            </a:pPr>
            <a:endParaRPr lang="en-NL" sz="1400" kern="100" dirty="0">
              <a:effectLst/>
              <a:latin typeface="+mn-lt"/>
              <a:ea typeface="Times New Roman" panose="02020603050405020304" pitchFamily="18" charset="0"/>
              <a:cs typeface="Times New Roman" panose="02020603050405020304" pitchFamily="18" charset="0"/>
            </a:endParaRPr>
          </a:p>
          <a:p>
            <a:pPr algn="just">
              <a:lnSpc>
                <a:spcPct val="100000"/>
              </a:lnSpc>
            </a:pPr>
            <a:r>
              <a:rPr lang="en-US" sz="1400" kern="100" dirty="0">
                <a:effectLst/>
                <a:latin typeface="+mn-lt"/>
                <a:ea typeface="Times New Roman" panose="02020603050405020304" pitchFamily="18" charset="0"/>
                <a:cs typeface="Arial" panose="020B0604020202020204" pitchFamily="34" charset="0"/>
              </a:rPr>
              <a:t>But what we knew at the start of the project, was that despite really significant advances in work-family policies, like the European WLB Directive, and research into these policies, </a:t>
            </a:r>
            <a:r>
              <a:rPr lang="en-US" sz="1400" b="1" kern="100" dirty="0">
                <a:effectLst/>
                <a:latin typeface="+mn-lt"/>
                <a:ea typeface="Times New Roman" panose="02020603050405020304" pitchFamily="18" charset="0"/>
                <a:cs typeface="Arial" panose="020B0604020202020204" pitchFamily="34" charset="0"/>
              </a:rPr>
              <a:t>in practice,</a:t>
            </a:r>
            <a:r>
              <a:rPr lang="en-US" sz="1400" kern="100" dirty="0">
                <a:effectLst/>
                <a:latin typeface="+mn-lt"/>
                <a:ea typeface="Times New Roman" panose="02020603050405020304" pitchFamily="18" charset="0"/>
                <a:cs typeface="Arial" panose="020B0604020202020204" pitchFamily="34" charset="0"/>
              </a:rPr>
              <a:t> </a:t>
            </a:r>
            <a:r>
              <a:rPr lang="en-US" sz="1400" b="1" kern="100" dirty="0">
                <a:effectLst/>
                <a:latin typeface="+mn-lt"/>
                <a:ea typeface="Times New Roman" panose="02020603050405020304" pitchFamily="18" charset="0"/>
                <a:cs typeface="Arial" panose="020B0604020202020204" pitchFamily="34" charset="0"/>
              </a:rPr>
              <a:t>workers often lack access to the resources and support they need to effectively combine work with care – and other valued aspects of their lives. </a:t>
            </a:r>
            <a:endParaRPr lang="en-NL" sz="1400" kern="100" dirty="0">
              <a:effectLst/>
              <a:latin typeface="+mn-lt"/>
              <a:ea typeface="Times New Roman" panose="02020603050405020304" pitchFamily="18" charset="0"/>
              <a:cs typeface="Times New Roman" panose="02020603050405020304" pitchFamily="18" charset="0"/>
            </a:endParaRPr>
          </a:p>
          <a:p>
            <a:pPr algn="just">
              <a:lnSpc>
                <a:spcPct val="200000"/>
              </a:lnSpc>
            </a:pPr>
            <a:r>
              <a:rPr lang="en-US" sz="1400" b="1" kern="100" dirty="0">
                <a:effectLst/>
                <a:latin typeface="+mn-lt"/>
                <a:ea typeface="Times New Roman" panose="02020603050405020304" pitchFamily="18" charset="0"/>
                <a:cs typeface="Arial" panose="020B0604020202020204" pitchFamily="34" charset="0"/>
              </a:rPr>
              <a:t> </a:t>
            </a:r>
            <a:endParaRPr lang="en-NL" sz="1400" kern="100" dirty="0">
              <a:effectLst/>
              <a:latin typeface="+mn-lt"/>
              <a:ea typeface="Times New Roman" panose="02020603050405020304" pitchFamily="18" charset="0"/>
              <a:cs typeface="Times New Roman" panose="02020603050405020304" pitchFamily="18" charset="0"/>
            </a:endParaRPr>
          </a:p>
          <a:p>
            <a:r>
              <a:rPr lang="en-US" sz="1400" b="1" dirty="0">
                <a:effectLst/>
                <a:latin typeface="+mn-lt"/>
                <a:ea typeface="Times New Roman" panose="02020603050405020304" pitchFamily="18" charset="0"/>
                <a:cs typeface="Arial" panose="020B0604020202020204" pitchFamily="34" charset="0"/>
              </a:rPr>
              <a:t>So what? </a:t>
            </a:r>
            <a:r>
              <a:rPr lang="en-US" sz="1400" dirty="0">
                <a:effectLst/>
                <a:latin typeface="+mn-lt"/>
                <a:ea typeface="Times New Roman" panose="02020603050405020304" pitchFamily="18" charset="0"/>
                <a:cs typeface="Arial" panose="020B0604020202020204" pitchFamily="34" charset="0"/>
              </a:rPr>
              <a:t>Well, when some people can access the resources and support they need and others can’t, this can lead to serious and persistent socio-economic inequalities. Most certainly around </a:t>
            </a:r>
            <a:r>
              <a:rPr lang="en-US" sz="1400" dirty="0" err="1">
                <a:effectLst/>
                <a:latin typeface="+mn-lt"/>
                <a:ea typeface="Times New Roman" panose="02020603050405020304" pitchFamily="18" charset="0"/>
                <a:cs typeface="Arial" panose="020B0604020202020204" pitchFamily="34" charset="0"/>
              </a:rPr>
              <a:t>gender,but</a:t>
            </a:r>
            <a:r>
              <a:rPr lang="en-US" sz="1400" dirty="0">
                <a:effectLst/>
                <a:latin typeface="+mn-lt"/>
                <a:ea typeface="Times New Roman" panose="02020603050405020304" pitchFamily="18" charset="0"/>
                <a:cs typeface="Arial" panose="020B0604020202020204" pitchFamily="34" charset="0"/>
              </a:rPr>
              <a:t> also class, race, ethnicity, and more. </a:t>
            </a:r>
          </a:p>
          <a:p>
            <a:endParaRPr lang="en-US" sz="1400" kern="100" dirty="0">
              <a:effectLst/>
              <a:latin typeface="+mn-lt"/>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400" b="1" baseline="0" dirty="0">
                <a:latin typeface="+mn-lt"/>
              </a:rPr>
              <a:t>Based on six years of research into the topic of gender inequality in work--life balance, across multiple European countries, what we see is this: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400" b="1" baseline="0" dirty="0">
              <a:latin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b="1" kern="100" dirty="0">
                <a:effectLst/>
                <a:latin typeface="+mn-lt"/>
                <a:ea typeface="Times New Roman" panose="02020603050405020304" pitchFamily="18" charset="0"/>
                <a:cs typeface="Arial" panose="020B0604020202020204" pitchFamily="34" charset="0"/>
              </a:rPr>
              <a:t>work-care problems are even </a:t>
            </a:r>
            <a:r>
              <a:rPr lang="en-US" sz="1400" b="1" i="1" kern="100" dirty="0">
                <a:effectLst/>
                <a:latin typeface="+mn-lt"/>
                <a:ea typeface="Times New Roman" panose="02020603050405020304" pitchFamily="18" charset="0"/>
                <a:cs typeface="Arial" panose="020B0604020202020204" pitchFamily="34" charset="0"/>
              </a:rPr>
              <a:t>more</a:t>
            </a:r>
            <a:r>
              <a:rPr lang="en-US" sz="1400" b="1" kern="100" dirty="0">
                <a:effectLst/>
                <a:latin typeface="+mn-lt"/>
                <a:ea typeface="Times New Roman" panose="02020603050405020304" pitchFamily="18" charset="0"/>
                <a:cs typeface="Arial" panose="020B0604020202020204" pitchFamily="34" charset="0"/>
              </a:rPr>
              <a:t> complex than currently recognized by much scientific research.</a:t>
            </a:r>
            <a:r>
              <a:rPr lang="en-US" sz="1400" kern="100" dirty="0">
                <a:effectLst/>
                <a:latin typeface="+mn-lt"/>
                <a:ea typeface="Times New Roman" panose="02020603050405020304" pitchFamily="18" charset="0"/>
                <a:cs typeface="Arial" panose="020B0604020202020204" pitchFamily="34" charset="0"/>
              </a:rPr>
              <a:t> Why? When the person you’re caring for needs medical care, the potential for problems, inequality, and ultimately, negative effects for people’s health and wellbeing, increases. Does the person you care for need medical care? If so, you’re no longer just trying to understand and navigate the system of work-family policies (Can I take time off work to bring my mom to the hospital? Can I work flexibly when my kids are sick? How does this affect me and my family financially in the short term and the long term?) you’re now </a:t>
            </a:r>
            <a:r>
              <a:rPr lang="en-US" sz="1400" b="1" kern="100" dirty="0">
                <a:effectLst/>
                <a:latin typeface="+mn-lt"/>
                <a:ea typeface="Times New Roman" panose="02020603050405020304" pitchFamily="18" charset="0"/>
                <a:cs typeface="Arial" panose="020B0604020202020204" pitchFamily="34" charset="0"/>
              </a:rPr>
              <a:t>ALSO</a:t>
            </a:r>
            <a:r>
              <a:rPr lang="en-US" sz="1400" kern="100" dirty="0">
                <a:effectLst/>
                <a:latin typeface="+mn-lt"/>
                <a:ea typeface="Times New Roman" panose="02020603050405020304" pitchFamily="18" charset="0"/>
                <a:cs typeface="Arial" panose="020B0604020202020204" pitchFamily="34" charset="0"/>
              </a:rPr>
              <a:t> having to understand and navigate the health care system (Which medical services does my parent, partner, or child need? How can we access them? When? How will we pay for it?). Having to navigate multiple systems at the same time creates complexities we, as scientists, have yet to understand. But if we don’t work to understand it better - </a:t>
            </a:r>
            <a:r>
              <a:rPr lang="en-US" sz="1400" b="1" kern="100" dirty="0">
                <a:effectLst/>
                <a:latin typeface="+mn-lt"/>
                <a:ea typeface="Times New Roman" panose="02020603050405020304" pitchFamily="18" charset="0"/>
                <a:cs typeface="Arial" panose="020B0604020202020204" pitchFamily="34" charset="0"/>
              </a:rPr>
              <a:t>the impact on parents, caregivers, employers, economies, and societies will be significant</a:t>
            </a:r>
            <a:r>
              <a:rPr lang="en-US" sz="1400" kern="100" dirty="0">
                <a:effectLst/>
                <a:latin typeface="+mn-lt"/>
                <a:ea typeface="Times New Roman" panose="02020603050405020304" pitchFamily="18" charset="0"/>
                <a:cs typeface="Arial" panose="020B0604020202020204" pitchFamily="34" charset="0"/>
              </a:rPr>
              <a:t>.</a:t>
            </a:r>
            <a:endParaRPr lang="en-NL" sz="1400" kern="100" dirty="0">
              <a:effectLst/>
              <a:latin typeface="+mn-lt"/>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4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3CDE55-7999-4CBE-837D-7C8381B2E5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507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mn-lt"/>
                <a:ea typeface="Times New Roman" panose="02020603050405020304" pitchFamily="18" charset="0"/>
                <a:cs typeface="Arial" panose="020B0604020202020204" pitchFamily="34" charset="0"/>
              </a:rPr>
              <a:t>In short: one of the key barriers to achieving gender equality in work and family is the increased pressure placed on parents and others to navigate multiple, complex policy and service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00" dirty="0">
              <a:effectLst/>
              <a:latin typeface="+mn-lt"/>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mn-lt"/>
                <a:ea typeface="Times New Roman" panose="02020603050405020304" pitchFamily="18" charset="0"/>
                <a:cs typeface="Arial" panose="020B0604020202020204" pitchFamily="34" charset="0"/>
              </a:rPr>
              <a:t>Look, we’re certainly not the first scientists to talk about how complicated the social or medical systems are. But what I’m suggesting is that if we, as a society, want people to have access to adequate policy support</a:t>
            </a:r>
            <a:r>
              <a:rPr lang="en-US" sz="1400" b="1" kern="100" dirty="0">
                <a:effectLst/>
                <a:latin typeface="+mn-lt"/>
                <a:ea typeface="Times New Roman" panose="02020603050405020304" pitchFamily="18" charset="0"/>
                <a:cs typeface="Arial" panose="020B0604020202020204" pitchFamily="34" charset="0"/>
              </a:rPr>
              <a:t> - then we need to have more attention for</a:t>
            </a:r>
            <a:r>
              <a:rPr lang="en-US" sz="1400" kern="100" dirty="0">
                <a:effectLst/>
                <a:latin typeface="+mn-lt"/>
                <a:ea typeface="Times New Roman" panose="02020603050405020304" pitchFamily="18" charset="0"/>
                <a:cs typeface="Arial" panose="020B0604020202020204" pitchFamily="34" charset="0"/>
              </a:rPr>
              <a:t> </a:t>
            </a:r>
            <a:r>
              <a:rPr lang="en-US" sz="1400" b="1" kern="100" dirty="0">
                <a:effectLst/>
                <a:latin typeface="+mn-lt"/>
                <a:ea typeface="Times New Roman" panose="02020603050405020304" pitchFamily="18" charset="0"/>
                <a:cs typeface="Arial" panose="020B0604020202020204" pitchFamily="34" charset="0"/>
              </a:rPr>
              <a:t>the </a:t>
            </a:r>
            <a:r>
              <a:rPr lang="en-US" sz="1400" b="1" i="1" kern="100" dirty="0">
                <a:effectLst/>
                <a:latin typeface="+mn-lt"/>
                <a:ea typeface="Times New Roman" panose="02020603050405020304" pitchFamily="18" charset="0"/>
                <a:cs typeface="Arial" panose="020B0604020202020204" pitchFamily="34" charset="0"/>
              </a:rPr>
              <a:t>multiple</a:t>
            </a:r>
            <a:r>
              <a:rPr lang="en-US" sz="1400" b="1" kern="100" dirty="0">
                <a:effectLst/>
                <a:latin typeface="+mn-lt"/>
                <a:ea typeface="Times New Roman" panose="02020603050405020304" pitchFamily="18" charset="0"/>
                <a:cs typeface="Arial" panose="020B0604020202020204" pitchFamily="34" charset="0"/>
              </a:rPr>
              <a:t> policy and system landscapes that working parents and caregivers must navigate, and their complexity. </a:t>
            </a:r>
            <a:r>
              <a:rPr lang="en-US" sz="1400" kern="100" dirty="0">
                <a:effectLst/>
                <a:latin typeface="+mn-lt"/>
                <a:ea typeface="Times New Roman" panose="02020603050405020304" pitchFamily="18" charset="0"/>
                <a:cs typeface="Arial" panose="020B0604020202020204" pitchFamily="34" charset="0"/>
              </a:rPr>
              <a:t>Navigating multiple systems means that people have to work out whether they have a right to time off from work, whether they can ask their employer for some flexibility, what the impact of that means for them financially, as an individual, or as a household. And </a:t>
            </a:r>
            <a:r>
              <a:rPr lang="en-US" sz="1400" i="1" kern="100" dirty="0">
                <a:effectLst/>
                <a:latin typeface="+mn-lt"/>
                <a:ea typeface="Times New Roman" panose="02020603050405020304" pitchFamily="18" charset="0"/>
                <a:cs typeface="Arial" panose="020B0604020202020204" pitchFamily="34" charset="0"/>
              </a:rPr>
              <a:t>at the same time</a:t>
            </a:r>
            <a:r>
              <a:rPr lang="en-US" sz="1400" kern="100" dirty="0">
                <a:effectLst/>
                <a:latin typeface="+mn-lt"/>
                <a:ea typeface="Times New Roman" panose="02020603050405020304" pitchFamily="18" charset="0"/>
                <a:cs typeface="Arial" panose="020B0604020202020204" pitchFamily="34" charset="0"/>
              </a:rPr>
              <a:t>, people have to find their way through the health care system landscape. One male caregiver we spoke to in London explained just how difficult it was to find out what services were available: “It was quite difficult because we’ve been trying to look for quite some time and there’s lots of different information, volunteer </a:t>
            </a:r>
            <a:r>
              <a:rPr lang="en-US" sz="1400" kern="100" dirty="0" err="1">
                <a:effectLst/>
                <a:latin typeface="+mn-lt"/>
                <a:ea typeface="Times New Roman" panose="02020603050405020304" pitchFamily="18" charset="0"/>
                <a:cs typeface="Arial" panose="020B0604020202020204" pitchFamily="34" charset="0"/>
              </a:rPr>
              <a:t>organisations</a:t>
            </a:r>
            <a:r>
              <a:rPr lang="en-US" sz="1400" kern="100" dirty="0">
                <a:effectLst/>
                <a:latin typeface="+mn-lt"/>
                <a:ea typeface="Times New Roman" panose="02020603050405020304" pitchFamily="18" charset="0"/>
                <a:cs typeface="Arial" panose="020B0604020202020204" pitchFamily="34" charset="0"/>
              </a:rPr>
              <a:t>, and non-voluntary </a:t>
            </a:r>
            <a:r>
              <a:rPr lang="en-US" sz="1400" kern="100" dirty="0" err="1">
                <a:effectLst/>
                <a:latin typeface="+mn-lt"/>
                <a:ea typeface="Times New Roman" panose="02020603050405020304" pitchFamily="18" charset="0"/>
                <a:cs typeface="Arial" panose="020B0604020202020204" pitchFamily="34" charset="0"/>
              </a:rPr>
              <a:t>organisations</a:t>
            </a:r>
            <a:r>
              <a:rPr lang="en-US" sz="1400" kern="100" dirty="0">
                <a:effectLst/>
                <a:latin typeface="+mn-lt"/>
                <a:ea typeface="Times New Roman" panose="02020603050405020304" pitchFamily="18" charset="0"/>
                <a:cs typeface="Arial" panose="020B0604020202020204" pitchFamily="34" charset="0"/>
              </a:rPr>
              <a:t>, […] and there is a lack of information in the mix throughout. And it’s not like there’s a single place you can go to for all the information, it’s just like spread out […] so it takes us some time to find out the right people and if they are the right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00" dirty="0">
              <a:effectLst/>
              <a:latin typeface="+mn-lt"/>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mn-lt"/>
                <a:ea typeface="Times New Roman" panose="02020603050405020304" pitchFamily="18" charset="0"/>
                <a:cs typeface="Arial" panose="020B0604020202020204" pitchFamily="34" charset="0"/>
              </a:rPr>
              <a:t>Even if people work out what work and care supports there are, and health care services, it doesn’t mean that accessing them is easy. For example, our study into childcare service availability and accessibility for parents of children with additional and complex care needs shows that parents can face serious accessibility issues, such as physical access in the form of </a:t>
            </a:r>
            <a:r>
              <a:rPr lang="en-GB" sz="1200" b="0" i="0" kern="1200" dirty="0">
                <a:solidFill>
                  <a:schemeClr val="tx1"/>
                </a:solidFill>
                <a:effectLst/>
                <a:latin typeface="+mn-lt"/>
                <a:ea typeface="+mn-ea"/>
                <a:cs typeface="+mn-cs"/>
              </a:rPr>
              <a:t>a ramp and/or elevators, sound-proof and/or light-effect free rooms, and calm-down rooms are available. But accessibility issues can also arise for parents attempting to access benefits, such as additional financial support. Needs assessments, or other eligibility criteria can create additional layers of complexity that parents must navigate in order to combine paid work and care in valued ways.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When parents and caregivers have to navigate these multiple AND COMPLEX policy landscapes, this means: SLIDE</a:t>
            </a:r>
            <a:endParaRPr lang="en-NL" sz="1400" kern="100" dirty="0">
              <a:effectLst/>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00" dirty="0">
              <a:effectLst/>
              <a:latin typeface="+mn-lt"/>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00" dirty="0">
              <a:effectLst/>
              <a:latin typeface="+mn-lt"/>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3CDE55-7999-4CBE-837D-7C8381B2E5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63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 visualisation of </a:t>
            </a:r>
            <a:r>
              <a:rPr lang="en-GB" sz="1200" dirty="0">
                <a:latin typeface="+mn-lt"/>
              </a:rPr>
              <a:t>what’s happening.</a:t>
            </a:r>
          </a:p>
          <a:p>
            <a:endParaRPr lang="en-GB" sz="1200" dirty="0">
              <a:latin typeface="+mn-lt"/>
            </a:endParaRPr>
          </a:p>
          <a:p>
            <a:r>
              <a:rPr lang="en-GB" sz="1200" dirty="0">
                <a:latin typeface="+mn-lt"/>
              </a:rPr>
              <a:t>[To overcome these problems, greater cross-sectoral collaboration is needed]</a:t>
            </a:r>
            <a:endParaRPr lang="en-GB" dirty="0"/>
          </a:p>
        </p:txBody>
      </p:sp>
      <p:sp>
        <p:nvSpPr>
          <p:cNvPr id="4" name="Slide Number Placeholder 3"/>
          <p:cNvSpPr>
            <a:spLocks noGrp="1"/>
          </p:cNvSpPr>
          <p:nvPr>
            <p:ph type="sldNum" sz="quarter" idx="5"/>
          </p:nvPr>
        </p:nvSpPr>
        <p:spPr/>
        <p:txBody>
          <a:bodyPr/>
          <a:lstStyle/>
          <a:p>
            <a:fld id="{E8F2ED1B-74EA-4BEC-9C15-426E0E9DCD3C}" type="slidenum">
              <a:rPr lang="nl-NL" smtClean="0"/>
              <a:t>5</a:t>
            </a:fld>
            <a:endParaRPr lang="nl-NL"/>
          </a:p>
        </p:txBody>
      </p:sp>
    </p:spTree>
    <p:extLst>
      <p:ext uri="{BB962C8B-B14F-4D97-AF65-F5344CB8AC3E}">
        <p14:creationId xmlns:p14="http://schemas.microsoft.com/office/powerpoint/2010/main" val="1398665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mn-lt"/>
                <a:ea typeface="Times New Roman" panose="02020603050405020304" pitchFamily="18" charset="0"/>
                <a:cs typeface="Arial" panose="020B0604020202020204" pitchFamily="34" charset="0"/>
              </a:rPr>
              <a:t>So how can we overcome </a:t>
            </a:r>
            <a:r>
              <a:rPr lang="nl-NL" sz="1200" b="1" dirty="0" err="1">
                <a:solidFill>
                  <a:srgbClr val="000000"/>
                </a:solidFill>
                <a:effectLst/>
                <a:latin typeface="Arial" panose="020B0604020202020204" pitchFamily="34" charset="0"/>
                <a:ea typeface="Times New Roman" panose="02020603050405020304" pitchFamily="18" charset="0"/>
              </a:rPr>
              <a:t>sectoral</a:t>
            </a:r>
            <a:r>
              <a:rPr lang="nl-NL" sz="1200" b="1" dirty="0">
                <a:solidFill>
                  <a:srgbClr val="000000"/>
                </a:solidFill>
                <a:effectLst/>
                <a:latin typeface="Arial" panose="020B0604020202020204" pitchFamily="34" charset="0"/>
                <a:ea typeface="Times New Roman" panose="02020603050405020304" pitchFamily="18" charset="0"/>
              </a:rPr>
              <a:t> </a:t>
            </a:r>
            <a:r>
              <a:rPr lang="nl-NL" sz="1200" b="1" dirty="0" err="1">
                <a:solidFill>
                  <a:srgbClr val="000000"/>
                </a:solidFill>
                <a:effectLst/>
                <a:latin typeface="Arial" panose="020B0604020202020204" pitchFamily="34" charset="0"/>
                <a:ea typeface="Times New Roman" panose="02020603050405020304" pitchFamily="18" charset="0"/>
              </a:rPr>
              <a:t>fragmentation</a:t>
            </a:r>
            <a:r>
              <a:rPr lang="nl-NL" sz="1200" b="1" dirty="0">
                <a:solidFill>
                  <a:srgbClr val="000000"/>
                </a:solidFill>
                <a:effectLst/>
                <a:latin typeface="Arial" panose="020B0604020202020204" pitchFamily="34" charset="0"/>
                <a:ea typeface="Times New Roman" panose="02020603050405020304" pitchFamily="18" charset="0"/>
              </a:rPr>
              <a:t> </a:t>
            </a:r>
            <a:r>
              <a:rPr lang="nl-NL" sz="1200" dirty="0">
                <a:solidFill>
                  <a:srgbClr val="000000"/>
                </a:solidFill>
                <a:effectLst/>
                <a:latin typeface="Arial" panose="020B0604020202020204" pitchFamily="34" charset="0"/>
                <a:ea typeface="Times New Roman" panose="02020603050405020304" pitchFamily="18" charset="0"/>
              </a:rPr>
              <a:t>in </a:t>
            </a:r>
            <a:r>
              <a:rPr lang="nl-NL" sz="1200" b="1" dirty="0">
                <a:solidFill>
                  <a:srgbClr val="000000"/>
                </a:solidFill>
                <a:effectLst/>
                <a:latin typeface="Arial" panose="020B0604020202020204" pitchFamily="34" charset="0"/>
                <a:ea typeface="Times New Roman" panose="02020603050405020304" pitchFamily="18" charset="0"/>
              </a:rPr>
              <a:t>service </a:t>
            </a:r>
            <a:r>
              <a:rPr lang="nl-NL" sz="1200" b="1" dirty="0" err="1">
                <a:solidFill>
                  <a:srgbClr val="000000"/>
                </a:solidFill>
                <a:effectLst/>
                <a:latin typeface="Arial" panose="020B0604020202020204" pitchFamily="34" charset="0"/>
                <a:ea typeface="Times New Roman" panose="02020603050405020304" pitchFamily="18" charset="0"/>
              </a:rPr>
              <a:t>provision</a:t>
            </a:r>
            <a:r>
              <a:rPr lang="en-US" sz="1200" kern="100" dirty="0">
                <a:effectLst/>
                <a:latin typeface="+mn-lt"/>
                <a:ea typeface="Times New Roman" panose="02020603050405020304" pitchFamily="18" charset="0"/>
                <a:cs typeface="Arial" panose="020B0604020202020204" pitchFamily="34" charset="0"/>
              </a:rPr>
              <a:t>? Well, one way of doing this would be to “pull the thread.” What I’m referring to is the foreword of the book </a:t>
            </a:r>
            <a:r>
              <a:rPr lang="en-US" sz="1200" i="1" kern="100" dirty="0">
                <a:effectLst/>
                <a:latin typeface="+mn-lt"/>
                <a:ea typeface="Times New Roman" panose="02020603050405020304" pitchFamily="18" charset="0"/>
                <a:cs typeface="Arial" panose="020B0604020202020204" pitchFamily="34" charset="0"/>
              </a:rPr>
              <a:t>A Year Like No Other</a:t>
            </a:r>
            <a:r>
              <a:rPr lang="en-US" sz="1200" kern="100" dirty="0">
                <a:effectLst/>
                <a:latin typeface="+mn-lt"/>
                <a:ea typeface="Times New Roman" panose="02020603050405020304" pitchFamily="18" charset="0"/>
                <a:cs typeface="Arial" panose="020B0604020202020204" pitchFamily="34" charset="0"/>
              </a:rPr>
              <a:t>, which provides a raw account of what life on a low income was like during the pandemic in the UK. The participants in this study stated it better than I could: “Little changes to the system, the small asks, whilst useful, feel like a compromise, an apology for daring to speak up. Because what we really need to change is the cause, not just the symptoms. The reason things are like they are. The common thread that runs through the entire system. It feels so daunting because it is. It’s a thread that once pulled would unravel so many related systems and established processes. But that doesn’t mean we shouldn’t pull it.” (Patrick et al., 2022: xviii). </a:t>
            </a:r>
            <a:endParaRPr lang="en-NL" sz="1200" kern="100" dirty="0">
              <a:effectLst/>
              <a:latin typeface="+mn-lt"/>
              <a:ea typeface="Times New Roman" panose="02020603050405020304" pitchFamily="18" charset="0"/>
              <a:cs typeface="Times New Roman" panose="02020603050405020304" pitchFamily="18" charset="0"/>
            </a:endParaRPr>
          </a:p>
          <a:p>
            <a:pPr algn="just">
              <a:lnSpc>
                <a:spcPct val="100000"/>
              </a:lnSpc>
              <a:spcBef>
                <a:spcPts val="0"/>
              </a:spcBef>
              <a:spcAft>
                <a:spcPts val="0"/>
              </a:spcAft>
            </a:pPr>
            <a:endParaRPr lang="en-GB" sz="1200" dirty="0">
              <a:latin typeface="+mn-lt"/>
            </a:endParaRPr>
          </a:p>
          <a:p>
            <a:pPr algn="just">
              <a:lnSpc>
                <a:spcPct val="100000"/>
              </a:lnSpc>
              <a:spcBef>
                <a:spcPts val="0"/>
              </a:spcBef>
              <a:spcAft>
                <a:spcPts val="0"/>
              </a:spcAft>
            </a:pPr>
            <a:r>
              <a:rPr lang="en-GB" sz="1200" dirty="0">
                <a:latin typeface="+mn-lt"/>
              </a:rPr>
              <a:t>This can be one part of the solution – thinking about pulling the thread. </a:t>
            </a:r>
          </a:p>
          <a:p>
            <a:pPr algn="just">
              <a:lnSpc>
                <a:spcPct val="100000"/>
              </a:lnSpc>
              <a:spcBef>
                <a:spcPts val="0"/>
              </a:spcBef>
              <a:spcAft>
                <a:spcPts val="0"/>
              </a:spcAft>
            </a:pPr>
            <a:endParaRPr lang="en-GB" sz="1200" dirty="0">
              <a:latin typeface="+mn-lt"/>
            </a:endParaRPr>
          </a:p>
          <a:p>
            <a:pPr algn="just">
              <a:lnSpc>
                <a:spcPct val="100000"/>
              </a:lnSpc>
              <a:spcBef>
                <a:spcPts val="0"/>
              </a:spcBef>
              <a:spcAft>
                <a:spcPts val="0"/>
              </a:spcAft>
            </a:pPr>
            <a:r>
              <a:rPr lang="en-GB" sz="1200" dirty="0">
                <a:latin typeface="+mn-lt"/>
              </a:rPr>
              <a:t>At the same time, within the CAPABLE project, we had multiple conversations with policymakers at various levels (local, national, European) from the various countries involved in the project over many years. And we’ve talked about not just pulling the thread, but also thinking about what IS working. These are complex conversations with many moving parts – that are still ongoing. There is recognition in these conversations – of the problems that are there and the need to address them. And efforts to work together. [give talking points for the break-out sessions: what is working? What isn’t?]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8B192-CF2E-DE41-8651-2708E124EFA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40960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07C54D-2263-344C-A5D0-4ED82D3EDE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618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AB4EB-C2E3-1E4A-F373-F423035F2B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531A8A1B-140F-9B67-5166-728FF6E171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A047893B-1299-AE6E-B87B-435CFE137DFD}"/>
              </a:ext>
            </a:extLst>
          </p:cNvPr>
          <p:cNvSpPr>
            <a:spLocks noGrp="1"/>
          </p:cNvSpPr>
          <p:nvPr>
            <p:ph type="dt" sz="half" idx="10"/>
          </p:nvPr>
        </p:nvSpPr>
        <p:spPr/>
        <p:txBody>
          <a:bodyPr/>
          <a:lstStyle/>
          <a:p>
            <a:fld id="{7E4C7A9A-07CA-40AF-B28E-F7189001677B}" type="datetimeFigureOut">
              <a:rPr lang="nl-NL" smtClean="0"/>
              <a:t>22-09-2025</a:t>
            </a:fld>
            <a:endParaRPr lang="nl-NL"/>
          </a:p>
        </p:txBody>
      </p:sp>
      <p:sp>
        <p:nvSpPr>
          <p:cNvPr id="5" name="Footer Placeholder 4">
            <a:extLst>
              <a:ext uri="{FF2B5EF4-FFF2-40B4-BE49-F238E27FC236}">
                <a16:creationId xmlns:a16="http://schemas.microsoft.com/office/drawing/2014/main" id="{79E2A746-9053-9190-3601-DFFDB1BB9081}"/>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AA3286BC-3BBE-8392-9A32-5531C21F26D3}"/>
              </a:ext>
            </a:extLst>
          </p:cNvPr>
          <p:cNvSpPr>
            <a:spLocks noGrp="1"/>
          </p:cNvSpPr>
          <p:nvPr>
            <p:ph type="sldNum" sz="quarter" idx="12"/>
          </p:nvPr>
        </p:nvSpPr>
        <p:spPr/>
        <p:txBody>
          <a:bodyPr/>
          <a:lstStyle/>
          <a:p>
            <a:fld id="{606D7C79-C554-4A69-BCF5-AD2BA4A760CC}" type="slidenum">
              <a:rPr lang="nl-NL" smtClean="0"/>
              <a:t>‹#›</a:t>
            </a:fld>
            <a:endParaRPr lang="nl-NL"/>
          </a:p>
        </p:txBody>
      </p:sp>
    </p:spTree>
    <p:extLst>
      <p:ext uri="{BB962C8B-B14F-4D97-AF65-F5344CB8AC3E}">
        <p14:creationId xmlns:p14="http://schemas.microsoft.com/office/powerpoint/2010/main" val="4028367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2A4E4-4195-3152-2F77-ACE58DBA7ABD}"/>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9CA161E9-A8B0-67C1-F5AA-395C3A4FB8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BC7CE08C-FB99-495B-541E-D79196D699FF}"/>
              </a:ext>
            </a:extLst>
          </p:cNvPr>
          <p:cNvSpPr>
            <a:spLocks noGrp="1"/>
          </p:cNvSpPr>
          <p:nvPr>
            <p:ph type="dt" sz="half" idx="10"/>
          </p:nvPr>
        </p:nvSpPr>
        <p:spPr/>
        <p:txBody>
          <a:bodyPr/>
          <a:lstStyle/>
          <a:p>
            <a:fld id="{7E4C7A9A-07CA-40AF-B28E-F7189001677B}" type="datetimeFigureOut">
              <a:rPr lang="nl-NL" smtClean="0"/>
              <a:t>22-09-2025</a:t>
            </a:fld>
            <a:endParaRPr lang="nl-NL"/>
          </a:p>
        </p:txBody>
      </p:sp>
      <p:sp>
        <p:nvSpPr>
          <p:cNvPr id="5" name="Footer Placeholder 4">
            <a:extLst>
              <a:ext uri="{FF2B5EF4-FFF2-40B4-BE49-F238E27FC236}">
                <a16:creationId xmlns:a16="http://schemas.microsoft.com/office/drawing/2014/main" id="{2AEBB3FD-AA16-A9EE-D19C-A3B6E771F871}"/>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F5E50791-20EB-4506-51A7-DB807591CDCD}"/>
              </a:ext>
            </a:extLst>
          </p:cNvPr>
          <p:cNvSpPr>
            <a:spLocks noGrp="1"/>
          </p:cNvSpPr>
          <p:nvPr>
            <p:ph type="sldNum" sz="quarter" idx="12"/>
          </p:nvPr>
        </p:nvSpPr>
        <p:spPr/>
        <p:txBody>
          <a:bodyPr/>
          <a:lstStyle/>
          <a:p>
            <a:fld id="{606D7C79-C554-4A69-BCF5-AD2BA4A760CC}" type="slidenum">
              <a:rPr lang="nl-NL" smtClean="0"/>
              <a:t>‹#›</a:t>
            </a:fld>
            <a:endParaRPr lang="nl-NL"/>
          </a:p>
        </p:txBody>
      </p:sp>
    </p:spTree>
    <p:extLst>
      <p:ext uri="{BB962C8B-B14F-4D97-AF65-F5344CB8AC3E}">
        <p14:creationId xmlns:p14="http://schemas.microsoft.com/office/powerpoint/2010/main" val="3098805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10EA3F-8673-56CA-08C6-30CED2181EC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F6CD1455-A035-7888-33CE-5EEBFE0C4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9053DE66-A256-3476-F69E-D1B6D4506BEC}"/>
              </a:ext>
            </a:extLst>
          </p:cNvPr>
          <p:cNvSpPr>
            <a:spLocks noGrp="1"/>
          </p:cNvSpPr>
          <p:nvPr>
            <p:ph type="dt" sz="half" idx="10"/>
          </p:nvPr>
        </p:nvSpPr>
        <p:spPr/>
        <p:txBody>
          <a:bodyPr/>
          <a:lstStyle/>
          <a:p>
            <a:fld id="{7E4C7A9A-07CA-40AF-B28E-F7189001677B}" type="datetimeFigureOut">
              <a:rPr lang="nl-NL" smtClean="0"/>
              <a:t>22-09-2025</a:t>
            </a:fld>
            <a:endParaRPr lang="nl-NL"/>
          </a:p>
        </p:txBody>
      </p:sp>
      <p:sp>
        <p:nvSpPr>
          <p:cNvPr id="5" name="Footer Placeholder 4">
            <a:extLst>
              <a:ext uri="{FF2B5EF4-FFF2-40B4-BE49-F238E27FC236}">
                <a16:creationId xmlns:a16="http://schemas.microsoft.com/office/drawing/2014/main" id="{2CEB7B4C-15EA-91B3-1F98-58DF2A1F4D4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16129AA5-A18B-9573-00E2-22D017321D3B}"/>
              </a:ext>
            </a:extLst>
          </p:cNvPr>
          <p:cNvSpPr>
            <a:spLocks noGrp="1"/>
          </p:cNvSpPr>
          <p:nvPr>
            <p:ph type="sldNum" sz="quarter" idx="12"/>
          </p:nvPr>
        </p:nvSpPr>
        <p:spPr/>
        <p:txBody>
          <a:bodyPr/>
          <a:lstStyle/>
          <a:p>
            <a:fld id="{606D7C79-C554-4A69-BCF5-AD2BA4A760CC}" type="slidenum">
              <a:rPr lang="nl-NL" smtClean="0"/>
              <a:t>‹#›</a:t>
            </a:fld>
            <a:endParaRPr lang="nl-NL"/>
          </a:p>
        </p:txBody>
      </p:sp>
    </p:spTree>
    <p:extLst>
      <p:ext uri="{BB962C8B-B14F-4D97-AF65-F5344CB8AC3E}">
        <p14:creationId xmlns:p14="http://schemas.microsoft.com/office/powerpoint/2010/main" val="979473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5" y="4352544"/>
            <a:ext cx="6801612" cy="1239894"/>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940510751"/>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3720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5" y="4352465"/>
            <a:ext cx="6801612" cy="126508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2939360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6"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7042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5"/>
            <a:ext cx="4270248" cy="704087"/>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7"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5"/>
            <a:ext cx="4270248" cy="704087"/>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94822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93893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715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804673"/>
            <a:ext cx="4486656" cy="1141497"/>
          </a:xfrm>
          <a:solidFill>
            <a:srgbClr val="FFFFFF"/>
          </a:solidFill>
          <a:ln>
            <a:solidFill>
              <a:srgbClr val="404040"/>
            </a:solidFill>
          </a:ln>
        </p:spPr>
        <p:txBody>
          <a:bodyPr anchor="ctr" anchorCtr="1">
            <a:normAutofit/>
          </a:bodyPr>
          <a:lstStyle>
            <a:lvl1pPr>
              <a:defRPr sz="165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3454244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66AB2-C738-8ED8-578E-4F556988CD6B}"/>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9AB5E097-05EC-0C7B-A999-470A07B282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C06265D1-9B49-B724-1AA6-0B887C35FD6B}"/>
              </a:ext>
            </a:extLst>
          </p:cNvPr>
          <p:cNvSpPr>
            <a:spLocks noGrp="1"/>
          </p:cNvSpPr>
          <p:nvPr>
            <p:ph type="dt" sz="half" idx="10"/>
          </p:nvPr>
        </p:nvSpPr>
        <p:spPr/>
        <p:txBody>
          <a:bodyPr/>
          <a:lstStyle/>
          <a:p>
            <a:fld id="{7E4C7A9A-07CA-40AF-B28E-F7189001677B}" type="datetimeFigureOut">
              <a:rPr lang="nl-NL" smtClean="0"/>
              <a:t>22-09-2025</a:t>
            </a:fld>
            <a:endParaRPr lang="nl-NL"/>
          </a:p>
        </p:txBody>
      </p:sp>
      <p:sp>
        <p:nvSpPr>
          <p:cNvPr id="5" name="Footer Placeholder 4">
            <a:extLst>
              <a:ext uri="{FF2B5EF4-FFF2-40B4-BE49-F238E27FC236}">
                <a16:creationId xmlns:a16="http://schemas.microsoft.com/office/drawing/2014/main" id="{ED8258A7-3645-BF3A-3D9B-E866D5FD3A21}"/>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A95EE38-054C-9236-C4C9-D2DDB2853F49}"/>
              </a:ext>
            </a:extLst>
          </p:cNvPr>
          <p:cNvSpPr>
            <a:spLocks noGrp="1"/>
          </p:cNvSpPr>
          <p:nvPr>
            <p:ph type="sldNum" sz="quarter" idx="12"/>
          </p:nvPr>
        </p:nvSpPr>
        <p:spPr/>
        <p:txBody>
          <a:bodyPr/>
          <a:lstStyle/>
          <a:p>
            <a:fld id="{606D7C79-C554-4A69-BCF5-AD2BA4A760CC}" type="slidenum">
              <a:rPr lang="nl-NL" smtClean="0"/>
              <a:t>‹#›</a:t>
            </a:fld>
            <a:endParaRPr lang="nl-NL"/>
          </a:p>
        </p:txBody>
      </p:sp>
    </p:spTree>
    <p:extLst>
      <p:ext uri="{BB962C8B-B14F-4D97-AF65-F5344CB8AC3E}">
        <p14:creationId xmlns:p14="http://schemas.microsoft.com/office/powerpoint/2010/main" val="3560894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2"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1207639"/>
            <a:ext cx="4494999" cy="1134640"/>
          </a:xfrm>
          <a:solidFill>
            <a:srgbClr val="FFFFFF"/>
          </a:solidFill>
          <a:ln>
            <a:solidFill>
              <a:srgbClr val="404040"/>
            </a:solidFill>
          </a:ln>
        </p:spPr>
        <p:txBody>
          <a:bodyPr anchor="ctr" anchorCtr="1">
            <a:noAutofit/>
          </a:bodyPr>
          <a:lstStyle>
            <a:lvl1pPr>
              <a:defRPr sz="165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6001" y="0"/>
            <a:ext cx="6102097" cy="6858000"/>
          </a:xfrm>
          <a:solidFill>
            <a:schemeClr val="bg1">
              <a:lumMod val="75000"/>
            </a:schemeClr>
          </a:solidFill>
        </p:spPr>
        <p:txBody>
          <a:bodyPr anchor="t"/>
          <a:lstStyle>
            <a:lvl1pPr marL="0" indent="0">
              <a:buNone/>
              <a:defRPr sz="2400">
                <a:solidFill>
                  <a:schemeClr val="bg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4" name="Text Placeholder 3"/>
          <p:cNvSpPr>
            <a:spLocks noGrp="1"/>
          </p:cNvSpPr>
          <p:nvPr>
            <p:ph type="body" sz="half" idx="2"/>
          </p:nvPr>
        </p:nvSpPr>
        <p:spPr>
          <a:xfrm>
            <a:off x="1115568" y="3549919"/>
            <a:ext cx="3794760" cy="219403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731640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9378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7"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772494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dirty="0"/>
              <a:t>[Title]</a:t>
            </a:r>
          </a:p>
        </p:txBody>
      </p:sp>
      <p:sp>
        <p:nvSpPr>
          <p:cNvPr id="3" name="Tijdelijke aanduiding voor inhoud 2"/>
          <p:cNvSpPr>
            <a:spLocks noGrp="1"/>
          </p:cNvSpPr>
          <p:nvPr>
            <p:ph idx="1" hasCustomPrompt="1"/>
          </p:nvPr>
        </p:nvSpPr>
        <p:spPr/>
        <p:txBody>
          <a:bodyPr/>
          <a:lstStyle>
            <a:lvl1pPr>
              <a:lnSpc>
                <a:spcPct val="110000"/>
              </a:lnSpc>
              <a:defRPr/>
            </a:lvl1pPr>
            <a:lvl2pPr>
              <a:lnSpc>
                <a:spcPct val="110000"/>
              </a:lnSpc>
              <a:defRPr/>
            </a:lvl2pPr>
            <a:lvl3pPr>
              <a:lnSpc>
                <a:spcPct val="110000"/>
              </a:lnSpc>
              <a:spcBef>
                <a:spcPts val="1575"/>
              </a:spcBef>
              <a:defRPr/>
            </a:lvl3pPr>
            <a:lvl4pPr>
              <a:lnSpc>
                <a:spcPct val="110000"/>
              </a:lnSpc>
              <a:spcBef>
                <a:spcPts val="1575"/>
              </a:spcBef>
              <a:defRPr/>
            </a:lvl4pPr>
            <a:lvl5pPr>
              <a:lnSpc>
                <a:spcPct val="110000"/>
              </a:lnSpc>
              <a:defRPr/>
            </a:lvl5pPr>
          </a:lstStyle>
          <a:p>
            <a:pPr lvl="0"/>
            <a:r>
              <a:rPr lang="en-GB" dirty="0"/>
              <a:t>[Type text or click on icon to insert an object]</a:t>
            </a:r>
          </a:p>
        </p:txBody>
      </p:sp>
    </p:spTree>
    <p:extLst>
      <p:ext uri="{BB962C8B-B14F-4D97-AF65-F5344CB8AC3E}">
        <p14:creationId xmlns:p14="http://schemas.microsoft.com/office/powerpoint/2010/main" val="210558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dirty="0"/>
              <a:t>[Title]</a:t>
            </a:r>
          </a:p>
        </p:txBody>
      </p:sp>
      <p:sp>
        <p:nvSpPr>
          <p:cNvPr id="3" name="Tijdelijke aanduiding voor inhoud 2"/>
          <p:cNvSpPr>
            <a:spLocks noGrp="1"/>
          </p:cNvSpPr>
          <p:nvPr>
            <p:ph idx="1" hasCustomPrompt="1"/>
          </p:nvPr>
        </p:nvSpPr>
        <p:spPr/>
        <p:txBody>
          <a:bodyPr/>
          <a:lstStyle>
            <a:lvl1pPr>
              <a:lnSpc>
                <a:spcPct val="110000"/>
              </a:lnSpc>
              <a:defRPr/>
            </a:lvl1pPr>
            <a:lvl2pPr>
              <a:lnSpc>
                <a:spcPct val="110000"/>
              </a:lnSpc>
              <a:defRPr/>
            </a:lvl2pPr>
            <a:lvl3pPr>
              <a:lnSpc>
                <a:spcPct val="110000"/>
              </a:lnSpc>
              <a:spcBef>
                <a:spcPts val="1575"/>
              </a:spcBef>
              <a:defRPr/>
            </a:lvl3pPr>
            <a:lvl4pPr>
              <a:lnSpc>
                <a:spcPct val="110000"/>
              </a:lnSpc>
              <a:spcBef>
                <a:spcPts val="1575"/>
              </a:spcBef>
              <a:defRPr/>
            </a:lvl4pPr>
            <a:lvl5pPr>
              <a:lnSpc>
                <a:spcPct val="110000"/>
              </a:lnSpc>
              <a:defRPr/>
            </a:lvl5pPr>
          </a:lstStyle>
          <a:p>
            <a:pPr lvl="0"/>
            <a:r>
              <a:rPr lang="en-GB" dirty="0"/>
              <a:t>[Type text or click on icon to insert an object]</a:t>
            </a:r>
          </a:p>
        </p:txBody>
      </p:sp>
      <p:sp>
        <p:nvSpPr>
          <p:cNvPr id="4" name="Tijdelijke aanduiding voor datum 3"/>
          <p:cNvSpPr>
            <a:spLocks noGrp="1"/>
          </p:cNvSpPr>
          <p:nvPr>
            <p:ph type="dt" sz="half" idx="10"/>
          </p:nvPr>
        </p:nvSpPr>
        <p:spPr>
          <a:xfrm>
            <a:off x="7821429" y="6238816"/>
            <a:ext cx="2753747" cy="323968"/>
          </a:xfrm>
          <a:prstGeom prst="rect">
            <a:avLst/>
          </a:prstGeom>
        </p:spPr>
        <p:txBody>
          <a:bodyPr/>
          <a:lstStyle/>
          <a:p>
            <a:fld id="{527EE497-C900-B942-BC0B-96FAC5498AC7}" type="datetime4">
              <a:rPr lang="en-AU" smtClean="0"/>
              <a:t>22 September 2025</a:t>
            </a:fld>
            <a:endParaRPr lang="en-GB" dirty="0"/>
          </a:p>
        </p:txBody>
      </p:sp>
      <p:sp>
        <p:nvSpPr>
          <p:cNvPr id="5" name="Tijdelijke aanduiding voor voettekst 4"/>
          <p:cNvSpPr>
            <a:spLocks noGrp="1"/>
          </p:cNvSpPr>
          <p:nvPr>
            <p:ph type="ftr" sz="quarter" idx="11"/>
          </p:nvPr>
        </p:nvSpPr>
        <p:spPr>
          <a:xfrm>
            <a:off x="1600200" y="6236208"/>
            <a:ext cx="5901189" cy="320040"/>
          </a:xfrm>
          <a:prstGeom prst="rect">
            <a:avLst/>
          </a:prstGeom>
        </p:spPr>
        <p:txBody>
          <a:bodyPr/>
          <a:lstStyle/>
          <a:p>
            <a:r>
              <a:rPr lang="en-US" dirty="0"/>
              <a:t>CAPABLE</a:t>
            </a:r>
            <a:endParaRPr lang="en-GB" dirty="0"/>
          </a:p>
        </p:txBody>
      </p:sp>
      <p:sp>
        <p:nvSpPr>
          <p:cNvPr id="6" name="Tijdelijke aanduiding voor dianummer 5"/>
          <p:cNvSpPr>
            <a:spLocks noGrp="1"/>
          </p:cNvSpPr>
          <p:nvPr>
            <p:ph type="sldNum" sz="quarter" idx="12"/>
          </p:nvPr>
        </p:nvSpPr>
        <p:spPr>
          <a:xfrm>
            <a:off x="10758923" y="6217920"/>
            <a:ext cx="365760" cy="365760"/>
          </a:xfrm>
          <a:prstGeom prst="ellipse">
            <a:avLst/>
          </a:prstGeom>
        </p:spPr>
        <p:txBody>
          <a:bodyPr/>
          <a:lstStyle/>
          <a:p>
            <a:fld id="{1336C48C-F87C-4E4B-81EF-5027B17D1F61}" type="slidenum">
              <a:rPr lang="en-GB" smtClean="0"/>
              <a:pPr/>
              <a:t>‹#›</a:t>
            </a:fld>
            <a:endParaRPr lang="en-GB" dirty="0"/>
          </a:p>
        </p:txBody>
      </p:sp>
      <p:sp>
        <p:nvSpPr>
          <p:cNvPr id="8" name="Tijdelijke aanduiding voor tekst 15"/>
          <p:cNvSpPr>
            <a:spLocks noGrp="1"/>
          </p:cNvSpPr>
          <p:nvPr>
            <p:ph type="body" sz="quarter" idx="15" hasCustomPrompt="1"/>
          </p:nvPr>
        </p:nvSpPr>
        <p:spPr>
          <a:xfrm>
            <a:off x="5659200" y="162000"/>
            <a:ext cx="5664000" cy="396000"/>
          </a:xfrm>
        </p:spPr>
        <p:txBody>
          <a:bodyPr/>
          <a:lstStyle>
            <a:lvl1pPr algn="r">
              <a:defRPr sz="900" b="0" baseline="0">
                <a:solidFill>
                  <a:schemeClr val="tx1"/>
                </a:solidFill>
              </a:defRPr>
            </a:lvl1pPr>
          </a:lstStyle>
          <a:p>
            <a:pPr lvl="0"/>
            <a:r>
              <a:rPr lang="en-US" dirty="0"/>
              <a:t>Department max. 2 lines]</a:t>
            </a:r>
          </a:p>
          <a:p>
            <a:pPr lvl="0"/>
            <a:endParaRPr lang="nl-NL" dirty="0"/>
          </a:p>
        </p:txBody>
      </p:sp>
    </p:spTree>
    <p:extLst>
      <p:ext uri="{BB962C8B-B14F-4D97-AF65-F5344CB8AC3E}">
        <p14:creationId xmlns:p14="http://schemas.microsoft.com/office/powerpoint/2010/main" val="20338690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17CAC-C848-9380-4FF6-5A5A44081B5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9444846-2BAF-9DEB-A6D9-E670FB4BFD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FEC5E1FC-D7D3-AE32-0EE5-C66DE46ADE2F}"/>
              </a:ext>
            </a:extLst>
          </p:cNvPr>
          <p:cNvSpPr>
            <a:spLocks noGrp="1"/>
          </p:cNvSpPr>
          <p:nvPr>
            <p:ph type="dt" sz="half" idx="10"/>
          </p:nvPr>
        </p:nvSpPr>
        <p:spPr/>
        <p:txBody>
          <a:bodyPr/>
          <a:lstStyle/>
          <a:p>
            <a:fld id="{1C261E8B-2C1A-6541-88FB-3667FB216C60}" type="datetimeFigureOut">
              <a:rPr lang="en-GB" smtClean="0"/>
              <a:t>22/09/2025</a:t>
            </a:fld>
            <a:endParaRPr lang="en-GB"/>
          </a:p>
        </p:txBody>
      </p:sp>
      <p:sp>
        <p:nvSpPr>
          <p:cNvPr id="5" name="Footer Placeholder 4">
            <a:extLst>
              <a:ext uri="{FF2B5EF4-FFF2-40B4-BE49-F238E27FC236}">
                <a16:creationId xmlns:a16="http://schemas.microsoft.com/office/drawing/2014/main" id="{9F0DF907-F78A-AF73-8CA8-7B6AF39ACF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FE88BD-CFBF-49B5-7585-20BA6162EF17}"/>
              </a:ext>
            </a:extLst>
          </p:cNvPr>
          <p:cNvSpPr>
            <a:spLocks noGrp="1"/>
          </p:cNvSpPr>
          <p:nvPr>
            <p:ph type="sldNum" sz="quarter" idx="12"/>
          </p:nvPr>
        </p:nvSpPr>
        <p:spPr/>
        <p:txBody>
          <a:bodyPr/>
          <a:lstStyle/>
          <a:p>
            <a:fld id="{3B58BC2A-BD0F-9148-BC95-95D1C306C5D9}" type="slidenum">
              <a:rPr lang="en-GB" smtClean="0"/>
              <a:t>‹#›</a:t>
            </a:fld>
            <a:endParaRPr lang="en-GB"/>
          </a:p>
        </p:txBody>
      </p:sp>
    </p:spTree>
    <p:extLst>
      <p:ext uri="{BB962C8B-B14F-4D97-AF65-F5344CB8AC3E}">
        <p14:creationId xmlns:p14="http://schemas.microsoft.com/office/powerpoint/2010/main" val="17460604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51622-DFA8-F072-120C-D0675DF6881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D6874FD-9C3D-359A-91F9-C07BCB21A8B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D990EF4-13F3-C17C-E169-169B31CF0B9E}"/>
              </a:ext>
            </a:extLst>
          </p:cNvPr>
          <p:cNvSpPr>
            <a:spLocks noGrp="1"/>
          </p:cNvSpPr>
          <p:nvPr>
            <p:ph type="dt" sz="half" idx="10"/>
          </p:nvPr>
        </p:nvSpPr>
        <p:spPr/>
        <p:txBody>
          <a:bodyPr/>
          <a:lstStyle/>
          <a:p>
            <a:fld id="{1C261E8B-2C1A-6541-88FB-3667FB216C60}" type="datetimeFigureOut">
              <a:rPr lang="en-GB" smtClean="0"/>
              <a:t>22/09/2025</a:t>
            </a:fld>
            <a:endParaRPr lang="en-GB"/>
          </a:p>
        </p:txBody>
      </p:sp>
      <p:sp>
        <p:nvSpPr>
          <p:cNvPr id="5" name="Footer Placeholder 4">
            <a:extLst>
              <a:ext uri="{FF2B5EF4-FFF2-40B4-BE49-F238E27FC236}">
                <a16:creationId xmlns:a16="http://schemas.microsoft.com/office/drawing/2014/main" id="{4B0AAB23-3328-0D61-A6CE-28EFCAE008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FF6C01-C0FD-2268-A41C-6BBE8ACC48F2}"/>
              </a:ext>
            </a:extLst>
          </p:cNvPr>
          <p:cNvSpPr>
            <a:spLocks noGrp="1"/>
          </p:cNvSpPr>
          <p:nvPr>
            <p:ph type="sldNum" sz="quarter" idx="12"/>
          </p:nvPr>
        </p:nvSpPr>
        <p:spPr/>
        <p:txBody>
          <a:bodyPr/>
          <a:lstStyle/>
          <a:p>
            <a:fld id="{3B58BC2A-BD0F-9148-BC95-95D1C306C5D9}" type="slidenum">
              <a:rPr lang="en-GB" smtClean="0"/>
              <a:t>‹#›</a:t>
            </a:fld>
            <a:endParaRPr lang="en-GB"/>
          </a:p>
        </p:txBody>
      </p:sp>
    </p:spTree>
    <p:extLst>
      <p:ext uri="{BB962C8B-B14F-4D97-AF65-F5344CB8AC3E}">
        <p14:creationId xmlns:p14="http://schemas.microsoft.com/office/powerpoint/2010/main" val="25944347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20146-D57C-E645-25A0-06016C25D63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20527303-2F1B-0FD5-10BA-7500ADDD052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9588907-E472-65DD-D6F2-69E95EA6EF04}"/>
              </a:ext>
            </a:extLst>
          </p:cNvPr>
          <p:cNvSpPr>
            <a:spLocks noGrp="1"/>
          </p:cNvSpPr>
          <p:nvPr>
            <p:ph type="dt" sz="half" idx="10"/>
          </p:nvPr>
        </p:nvSpPr>
        <p:spPr/>
        <p:txBody>
          <a:bodyPr/>
          <a:lstStyle/>
          <a:p>
            <a:fld id="{1C261E8B-2C1A-6541-88FB-3667FB216C60}" type="datetimeFigureOut">
              <a:rPr lang="en-GB" smtClean="0"/>
              <a:t>22/09/2025</a:t>
            </a:fld>
            <a:endParaRPr lang="en-GB"/>
          </a:p>
        </p:txBody>
      </p:sp>
      <p:sp>
        <p:nvSpPr>
          <p:cNvPr id="5" name="Footer Placeholder 4">
            <a:extLst>
              <a:ext uri="{FF2B5EF4-FFF2-40B4-BE49-F238E27FC236}">
                <a16:creationId xmlns:a16="http://schemas.microsoft.com/office/drawing/2014/main" id="{A3D8197D-580D-259E-1B3D-1CEAF4D9EF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BE5FA7-3FEC-C925-C824-99B4B7A13512}"/>
              </a:ext>
            </a:extLst>
          </p:cNvPr>
          <p:cNvSpPr>
            <a:spLocks noGrp="1"/>
          </p:cNvSpPr>
          <p:nvPr>
            <p:ph type="sldNum" sz="quarter" idx="12"/>
          </p:nvPr>
        </p:nvSpPr>
        <p:spPr/>
        <p:txBody>
          <a:bodyPr/>
          <a:lstStyle/>
          <a:p>
            <a:fld id="{3B58BC2A-BD0F-9148-BC95-95D1C306C5D9}" type="slidenum">
              <a:rPr lang="en-GB" smtClean="0"/>
              <a:t>‹#›</a:t>
            </a:fld>
            <a:endParaRPr lang="en-GB"/>
          </a:p>
        </p:txBody>
      </p:sp>
    </p:spTree>
    <p:extLst>
      <p:ext uri="{BB962C8B-B14F-4D97-AF65-F5344CB8AC3E}">
        <p14:creationId xmlns:p14="http://schemas.microsoft.com/office/powerpoint/2010/main" val="814630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1B33C-F4B1-5870-FE90-C6CAAE7CE62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BFBFE41-10E0-7C62-FD28-D50EFE825FC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4E1C67B-D208-AFCB-6BDE-23004C4A8EF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1F31EC76-C2B5-C3D6-956C-6211CFC17ABF}"/>
              </a:ext>
            </a:extLst>
          </p:cNvPr>
          <p:cNvSpPr>
            <a:spLocks noGrp="1"/>
          </p:cNvSpPr>
          <p:nvPr>
            <p:ph type="dt" sz="half" idx="10"/>
          </p:nvPr>
        </p:nvSpPr>
        <p:spPr/>
        <p:txBody>
          <a:bodyPr/>
          <a:lstStyle/>
          <a:p>
            <a:fld id="{1C261E8B-2C1A-6541-88FB-3667FB216C60}" type="datetimeFigureOut">
              <a:rPr lang="en-GB" smtClean="0"/>
              <a:t>22/09/2025</a:t>
            </a:fld>
            <a:endParaRPr lang="en-GB"/>
          </a:p>
        </p:txBody>
      </p:sp>
      <p:sp>
        <p:nvSpPr>
          <p:cNvPr id="6" name="Footer Placeholder 5">
            <a:extLst>
              <a:ext uri="{FF2B5EF4-FFF2-40B4-BE49-F238E27FC236}">
                <a16:creationId xmlns:a16="http://schemas.microsoft.com/office/drawing/2014/main" id="{2330EC2B-6A2D-A074-33D3-F53DF0724E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38650E-4BBD-6AEC-977E-24518B5637BB}"/>
              </a:ext>
            </a:extLst>
          </p:cNvPr>
          <p:cNvSpPr>
            <a:spLocks noGrp="1"/>
          </p:cNvSpPr>
          <p:nvPr>
            <p:ph type="sldNum" sz="quarter" idx="12"/>
          </p:nvPr>
        </p:nvSpPr>
        <p:spPr/>
        <p:txBody>
          <a:bodyPr/>
          <a:lstStyle/>
          <a:p>
            <a:fld id="{3B58BC2A-BD0F-9148-BC95-95D1C306C5D9}" type="slidenum">
              <a:rPr lang="en-GB" smtClean="0"/>
              <a:t>‹#›</a:t>
            </a:fld>
            <a:endParaRPr lang="en-GB"/>
          </a:p>
        </p:txBody>
      </p:sp>
    </p:spTree>
    <p:extLst>
      <p:ext uri="{BB962C8B-B14F-4D97-AF65-F5344CB8AC3E}">
        <p14:creationId xmlns:p14="http://schemas.microsoft.com/office/powerpoint/2010/main" val="34347783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7382-8BF9-9DCB-E612-241437A79AA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EBFB5C2-47A8-6F3D-D2F2-1D23E2CC9A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76E8A22-87EB-DD04-BE8C-F9A625574A2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46C8132-4747-6BB6-0A7A-7EF86E9817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28A9BAA-0EA0-B6D8-0E57-9532158CC91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EFEED781-E63E-ADD0-E99A-8B9900CAF60C}"/>
              </a:ext>
            </a:extLst>
          </p:cNvPr>
          <p:cNvSpPr>
            <a:spLocks noGrp="1"/>
          </p:cNvSpPr>
          <p:nvPr>
            <p:ph type="dt" sz="half" idx="10"/>
          </p:nvPr>
        </p:nvSpPr>
        <p:spPr/>
        <p:txBody>
          <a:bodyPr/>
          <a:lstStyle/>
          <a:p>
            <a:fld id="{1C261E8B-2C1A-6541-88FB-3667FB216C60}" type="datetimeFigureOut">
              <a:rPr lang="en-GB" smtClean="0"/>
              <a:t>22/09/2025</a:t>
            </a:fld>
            <a:endParaRPr lang="en-GB"/>
          </a:p>
        </p:txBody>
      </p:sp>
      <p:sp>
        <p:nvSpPr>
          <p:cNvPr id="8" name="Footer Placeholder 7">
            <a:extLst>
              <a:ext uri="{FF2B5EF4-FFF2-40B4-BE49-F238E27FC236}">
                <a16:creationId xmlns:a16="http://schemas.microsoft.com/office/drawing/2014/main" id="{FB638DC0-88EF-44C1-2BCA-D8DC7A8EC5E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0755891-24EA-8F4B-9184-63D1B16CB1DD}"/>
              </a:ext>
            </a:extLst>
          </p:cNvPr>
          <p:cNvSpPr>
            <a:spLocks noGrp="1"/>
          </p:cNvSpPr>
          <p:nvPr>
            <p:ph type="sldNum" sz="quarter" idx="12"/>
          </p:nvPr>
        </p:nvSpPr>
        <p:spPr/>
        <p:txBody>
          <a:bodyPr/>
          <a:lstStyle/>
          <a:p>
            <a:fld id="{3B58BC2A-BD0F-9148-BC95-95D1C306C5D9}" type="slidenum">
              <a:rPr lang="en-GB" smtClean="0"/>
              <a:t>‹#›</a:t>
            </a:fld>
            <a:endParaRPr lang="en-GB"/>
          </a:p>
        </p:txBody>
      </p:sp>
    </p:spTree>
    <p:extLst>
      <p:ext uri="{BB962C8B-B14F-4D97-AF65-F5344CB8AC3E}">
        <p14:creationId xmlns:p14="http://schemas.microsoft.com/office/powerpoint/2010/main" val="3518833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C71BB-A20A-A07B-6549-345ABCDFA2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0ED66C71-AFA0-685C-710E-1668C56D0A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1B3355-7F72-8F0F-A389-26EDA444A659}"/>
              </a:ext>
            </a:extLst>
          </p:cNvPr>
          <p:cNvSpPr>
            <a:spLocks noGrp="1"/>
          </p:cNvSpPr>
          <p:nvPr>
            <p:ph type="dt" sz="half" idx="10"/>
          </p:nvPr>
        </p:nvSpPr>
        <p:spPr/>
        <p:txBody>
          <a:bodyPr/>
          <a:lstStyle/>
          <a:p>
            <a:fld id="{7E4C7A9A-07CA-40AF-B28E-F7189001677B}" type="datetimeFigureOut">
              <a:rPr lang="nl-NL" smtClean="0"/>
              <a:t>22-09-2025</a:t>
            </a:fld>
            <a:endParaRPr lang="nl-NL"/>
          </a:p>
        </p:txBody>
      </p:sp>
      <p:sp>
        <p:nvSpPr>
          <p:cNvPr id="5" name="Footer Placeholder 4">
            <a:extLst>
              <a:ext uri="{FF2B5EF4-FFF2-40B4-BE49-F238E27FC236}">
                <a16:creationId xmlns:a16="http://schemas.microsoft.com/office/drawing/2014/main" id="{95E076BA-EF91-8AF8-4567-53C43D9EB239}"/>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709D44F-15E8-DE36-1A43-CCF5FD8D477F}"/>
              </a:ext>
            </a:extLst>
          </p:cNvPr>
          <p:cNvSpPr>
            <a:spLocks noGrp="1"/>
          </p:cNvSpPr>
          <p:nvPr>
            <p:ph type="sldNum" sz="quarter" idx="12"/>
          </p:nvPr>
        </p:nvSpPr>
        <p:spPr/>
        <p:txBody>
          <a:bodyPr/>
          <a:lstStyle/>
          <a:p>
            <a:fld id="{606D7C79-C554-4A69-BCF5-AD2BA4A760CC}" type="slidenum">
              <a:rPr lang="nl-NL" smtClean="0"/>
              <a:t>‹#›</a:t>
            </a:fld>
            <a:endParaRPr lang="nl-NL"/>
          </a:p>
        </p:txBody>
      </p:sp>
    </p:spTree>
    <p:extLst>
      <p:ext uri="{BB962C8B-B14F-4D97-AF65-F5344CB8AC3E}">
        <p14:creationId xmlns:p14="http://schemas.microsoft.com/office/powerpoint/2010/main" val="1657068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CEF14-DCEE-403A-3D61-0D5C1E5C232A}"/>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A96C11C-076E-F6E6-8928-27B9EDDDFBBF}"/>
              </a:ext>
            </a:extLst>
          </p:cNvPr>
          <p:cNvSpPr>
            <a:spLocks noGrp="1"/>
          </p:cNvSpPr>
          <p:nvPr>
            <p:ph type="dt" sz="half" idx="10"/>
          </p:nvPr>
        </p:nvSpPr>
        <p:spPr/>
        <p:txBody>
          <a:bodyPr/>
          <a:lstStyle/>
          <a:p>
            <a:fld id="{1C261E8B-2C1A-6541-88FB-3667FB216C60}" type="datetimeFigureOut">
              <a:rPr lang="en-GB" smtClean="0"/>
              <a:t>22/09/2025</a:t>
            </a:fld>
            <a:endParaRPr lang="en-GB"/>
          </a:p>
        </p:txBody>
      </p:sp>
      <p:sp>
        <p:nvSpPr>
          <p:cNvPr id="4" name="Footer Placeholder 3">
            <a:extLst>
              <a:ext uri="{FF2B5EF4-FFF2-40B4-BE49-F238E27FC236}">
                <a16:creationId xmlns:a16="http://schemas.microsoft.com/office/drawing/2014/main" id="{36AE9BA1-B5DB-4910-0AA1-EEFC9A3DADF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BEA7550-5568-923C-A274-FD624201BAC6}"/>
              </a:ext>
            </a:extLst>
          </p:cNvPr>
          <p:cNvSpPr>
            <a:spLocks noGrp="1"/>
          </p:cNvSpPr>
          <p:nvPr>
            <p:ph type="sldNum" sz="quarter" idx="12"/>
          </p:nvPr>
        </p:nvSpPr>
        <p:spPr/>
        <p:txBody>
          <a:bodyPr/>
          <a:lstStyle/>
          <a:p>
            <a:fld id="{3B58BC2A-BD0F-9148-BC95-95D1C306C5D9}" type="slidenum">
              <a:rPr lang="en-GB" smtClean="0"/>
              <a:t>‹#›</a:t>
            </a:fld>
            <a:endParaRPr lang="en-GB"/>
          </a:p>
        </p:txBody>
      </p:sp>
    </p:spTree>
    <p:extLst>
      <p:ext uri="{BB962C8B-B14F-4D97-AF65-F5344CB8AC3E}">
        <p14:creationId xmlns:p14="http://schemas.microsoft.com/office/powerpoint/2010/main" val="13997512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EFA61D-A59E-4A05-FD17-42FA9CA7F130}"/>
              </a:ext>
            </a:extLst>
          </p:cNvPr>
          <p:cNvSpPr>
            <a:spLocks noGrp="1"/>
          </p:cNvSpPr>
          <p:nvPr>
            <p:ph type="dt" sz="half" idx="10"/>
          </p:nvPr>
        </p:nvSpPr>
        <p:spPr/>
        <p:txBody>
          <a:bodyPr/>
          <a:lstStyle/>
          <a:p>
            <a:fld id="{1C261E8B-2C1A-6541-88FB-3667FB216C60}" type="datetimeFigureOut">
              <a:rPr lang="en-GB" smtClean="0"/>
              <a:t>22/09/2025</a:t>
            </a:fld>
            <a:endParaRPr lang="en-GB"/>
          </a:p>
        </p:txBody>
      </p:sp>
      <p:sp>
        <p:nvSpPr>
          <p:cNvPr id="3" name="Footer Placeholder 2">
            <a:extLst>
              <a:ext uri="{FF2B5EF4-FFF2-40B4-BE49-F238E27FC236}">
                <a16:creationId xmlns:a16="http://schemas.microsoft.com/office/drawing/2014/main" id="{8F17E969-5955-98B1-5CA3-D0BFFB6B3E7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6A2CE75-C7D2-10BF-BE78-0E4035549FB3}"/>
              </a:ext>
            </a:extLst>
          </p:cNvPr>
          <p:cNvSpPr>
            <a:spLocks noGrp="1"/>
          </p:cNvSpPr>
          <p:nvPr>
            <p:ph type="sldNum" sz="quarter" idx="12"/>
          </p:nvPr>
        </p:nvSpPr>
        <p:spPr/>
        <p:txBody>
          <a:bodyPr/>
          <a:lstStyle/>
          <a:p>
            <a:fld id="{3B58BC2A-BD0F-9148-BC95-95D1C306C5D9}" type="slidenum">
              <a:rPr lang="en-GB" smtClean="0"/>
              <a:t>‹#›</a:t>
            </a:fld>
            <a:endParaRPr lang="en-GB"/>
          </a:p>
        </p:txBody>
      </p:sp>
    </p:spTree>
    <p:extLst>
      <p:ext uri="{BB962C8B-B14F-4D97-AF65-F5344CB8AC3E}">
        <p14:creationId xmlns:p14="http://schemas.microsoft.com/office/powerpoint/2010/main" val="2032342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3EB3A-7C6A-3F38-9936-99F5DD1B7D0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DB07985-C98A-1D9B-6511-D2A9075702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C437094-D66B-D7E7-4B60-FFFB26E109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55878C0-C8CF-B389-FCAD-AC9E945C2963}"/>
              </a:ext>
            </a:extLst>
          </p:cNvPr>
          <p:cNvSpPr>
            <a:spLocks noGrp="1"/>
          </p:cNvSpPr>
          <p:nvPr>
            <p:ph type="dt" sz="half" idx="10"/>
          </p:nvPr>
        </p:nvSpPr>
        <p:spPr/>
        <p:txBody>
          <a:bodyPr/>
          <a:lstStyle/>
          <a:p>
            <a:fld id="{1C261E8B-2C1A-6541-88FB-3667FB216C60}" type="datetimeFigureOut">
              <a:rPr lang="en-GB" smtClean="0"/>
              <a:t>22/09/2025</a:t>
            </a:fld>
            <a:endParaRPr lang="en-GB"/>
          </a:p>
        </p:txBody>
      </p:sp>
      <p:sp>
        <p:nvSpPr>
          <p:cNvPr id="6" name="Footer Placeholder 5">
            <a:extLst>
              <a:ext uri="{FF2B5EF4-FFF2-40B4-BE49-F238E27FC236}">
                <a16:creationId xmlns:a16="http://schemas.microsoft.com/office/drawing/2014/main" id="{903A7CD9-339D-0580-E213-14104C43EF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5F85FD-416F-FA88-F32E-4B6F1C41A312}"/>
              </a:ext>
            </a:extLst>
          </p:cNvPr>
          <p:cNvSpPr>
            <a:spLocks noGrp="1"/>
          </p:cNvSpPr>
          <p:nvPr>
            <p:ph type="sldNum" sz="quarter" idx="12"/>
          </p:nvPr>
        </p:nvSpPr>
        <p:spPr/>
        <p:txBody>
          <a:bodyPr/>
          <a:lstStyle/>
          <a:p>
            <a:fld id="{3B58BC2A-BD0F-9148-BC95-95D1C306C5D9}" type="slidenum">
              <a:rPr lang="en-GB" smtClean="0"/>
              <a:t>‹#›</a:t>
            </a:fld>
            <a:endParaRPr lang="en-GB"/>
          </a:p>
        </p:txBody>
      </p:sp>
    </p:spTree>
    <p:extLst>
      <p:ext uri="{BB962C8B-B14F-4D97-AF65-F5344CB8AC3E}">
        <p14:creationId xmlns:p14="http://schemas.microsoft.com/office/powerpoint/2010/main" val="963922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48CC1-8B0E-D329-CAE6-EC81C895A8B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55CC0BE-0D26-B5B1-91A9-922E1ED8C3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6497A6F-9FDF-BFF0-D442-52C75CA720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8F7C774-6A15-1CDB-BB3B-6ABC56F070F5}"/>
              </a:ext>
            </a:extLst>
          </p:cNvPr>
          <p:cNvSpPr>
            <a:spLocks noGrp="1"/>
          </p:cNvSpPr>
          <p:nvPr>
            <p:ph type="dt" sz="half" idx="10"/>
          </p:nvPr>
        </p:nvSpPr>
        <p:spPr/>
        <p:txBody>
          <a:bodyPr/>
          <a:lstStyle/>
          <a:p>
            <a:fld id="{1C261E8B-2C1A-6541-88FB-3667FB216C60}" type="datetimeFigureOut">
              <a:rPr lang="en-GB" smtClean="0"/>
              <a:t>22/09/2025</a:t>
            </a:fld>
            <a:endParaRPr lang="en-GB"/>
          </a:p>
        </p:txBody>
      </p:sp>
      <p:sp>
        <p:nvSpPr>
          <p:cNvPr id="6" name="Footer Placeholder 5">
            <a:extLst>
              <a:ext uri="{FF2B5EF4-FFF2-40B4-BE49-F238E27FC236}">
                <a16:creationId xmlns:a16="http://schemas.microsoft.com/office/drawing/2014/main" id="{7E6DE020-68E9-538C-C6EB-C0DA6F0B40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5D6CBA-5908-A1CC-0B9F-14ED5135F43A}"/>
              </a:ext>
            </a:extLst>
          </p:cNvPr>
          <p:cNvSpPr>
            <a:spLocks noGrp="1"/>
          </p:cNvSpPr>
          <p:nvPr>
            <p:ph type="sldNum" sz="quarter" idx="12"/>
          </p:nvPr>
        </p:nvSpPr>
        <p:spPr/>
        <p:txBody>
          <a:bodyPr/>
          <a:lstStyle/>
          <a:p>
            <a:fld id="{3B58BC2A-BD0F-9148-BC95-95D1C306C5D9}" type="slidenum">
              <a:rPr lang="en-GB" smtClean="0"/>
              <a:t>‹#›</a:t>
            </a:fld>
            <a:endParaRPr lang="en-GB"/>
          </a:p>
        </p:txBody>
      </p:sp>
    </p:spTree>
    <p:extLst>
      <p:ext uri="{BB962C8B-B14F-4D97-AF65-F5344CB8AC3E}">
        <p14:creationId xmlns:p14="http://schemas.microsoft.com/office/powerpoint/2010/main" val="19853433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146E3-156A-B6CD-6290-E8B67134C0D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E89C4D0-A275-01A4-68B6-24C7FFF7403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9640BC2-E4D2-66AE-AA13-394A9901DB59}"/>
              </a:ext>
            </a:extLst>
          </p:cNvPr>
          <p:cNvSpPr>
            <a:spLocks noGrp="1"/>
          </p:cNvSpPr>
          <p:nvPr>
            <p:ph type="dt" sz="half" idx="10"/>
          </p:nvPr>
        </p:nvSpPr>
        <p:spPr/>
        <p:txBody>
          <a:bodyPr/>
          <a:lstStyle/>
          <a:p>
            <a:fld id="{1C261E8B-2C1A-6541-88FB-3667FB216C60}" type="datetimeFigureOut">
              <a:rPr lang="en-GB" smtClean="0"/>
              <a:t>22/09/2025</a:t>
            </a:fld>
            <a:endParaRPr lang="en-GB"/>
          </a:p>
        </p:txBody>
      </p:sp>
      <p:sp>
        <p:nvSpPr>
          <p:cNvPr id="5" name="Footer Placeholder 4">
            <a:extLst>
              <a:ext uri="{FF2B5EF4-FFF2-40B4-BE49-F238E27FC236}">
                <a16:creationId xmlns:a16="http://schemas.microsoft.com/office/drawing/2014/main" id="{37895FE8-1EFF-333E-C648-398A99D6A2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0F39EF-04B5-F5C4-8596-ACE861452AEB}"/>
              </a:ext>
            </a:extLst>
          </p:cNvPr>
          <p:cNvSpPr>
            <a:spLocks noGrp="1"/>
          </p:cNvSpPr>
          <p:nvPr>
            <p:ph type="sldNum" sz="quarter" idx="12"/>
          </p:nvPr>
        </p:nvSpPr>
        <p:spPr/>
        <p:txBody>
          <a:bodyPr/>
          <a:lstStyle/>
          <a:p>
            <a:fld id="{3B58BC2A-BD0F-9148-BC95-95D1C306C5D9}" type="slidenum">
              <a:rPr lang="en-GB" smtClean="0"/>
              <a:t>‹#›</a:t>
            </a:fld>
            <a:endParaRPr lang="en-GB"/>
          </a:p>
        </p:txBody>
      </p:sp>
    </p:spTree>
    <p:extLst>
      <p:ext uri="{BB962C8B-B14F-4D97-AF65-F5344CB8AC3E}">
        <p14:creationId xmlns:p14="http://schemas.microsoft.com/office/powerpoint/2010/main" val="30841029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821C6C-D817-F523-9577-69E8F7B70EF7}"/>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E999043-7540-7762-0859-270D6784FF2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BAD48FB-81F3-9759-D42A-0556C60CC94A}"/>
              </a:ext>
            </a:extLst>
          </p:cNvPr>
          <p:cNvSpPr>
            <a:spLocks noGrp="1"/>
          </p:cNvSpPr>
          <p:nvPr>
            <p:ph type="dt" sz="half" idx="10"/>
          </p:nvPr>
        </p:nvSpPr>
        <p:spPr/>
        <p:txBody>
          <a:bodyPr/>
          <a:lstStyle/>
          <a:p>
            <a:fld id="{1C261E8B-2C1A-6541-88FB-3667FB216C60}" type="datetimeFigureOut">
              <a:rPr lang="en-GB" smtClean="0"/>
              <a:t>22/09/2025</a:t>
            </a:fld>
            <a:endParaRPr lang="en-GB"/>
          </a:p>
        </p:txBody>
      </p:sp>
      <p:sp>
        <p:nvSpPr>
          <p:cNvPr id="5" name="Footer Placeholder 4">
            <a:extLst>
              <a:ext uri="{FF2B5EF4-FFF2-40B4-BE49-F238E27FC236}">
                <a16:creationId xmlns:a16="http://schemas.microsoft.com/office/drawing/2014/main" id="{25C302A9-34E3-2327-0AC8-88032FA8FA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D80DF8-0900-1173-1B20-680E98EB76FD}"/>
              </a:ext>
            </a:extLst>
          </p:cNvPr>
          <p:cNvSpPr>
            <a:spLocks noGrp="1"/>
          </p:cNvSpPr>
          <p:nvPr>
            <p:ph type="sldNum" sz="quarter" idx="12"/>
          </p:nvPr>
        </p:nvSpPr>
        <p:spPr/>
        <p:txBody>
          <a:bodyPr/>
          <a:lstStyle/>
          <a:p>
            <a:fld id="{3B58BC2A-BD0F-9148-BC95-95D1C306C5D9}" type="slidenum">
              <a:rPr lang="en-GB" smtClean="0"/>
              <a:t>‹#›</a:t>
            </a:fld>
            <a:endParaRPr lang="en-GB"/>
          </a:p>
        </p:txBody>
      </p:sp>
    </p:spTree>
    <p:extLst>
      <p:ext uri="{BB962C8B-B14F-4D97-AF65-F5344CB8AC3E}">
        <p14:creationId xmlns:p14="http://schemas.microsoft.com/office/powerpoint/2010/main" val="1683002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D5BB7-B324-F9A3-426B-82C4075589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F40B317-6743-5944-C0FF-B8FD60E53A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21F9788-798A-C7EF-BB77-3FC5CA007152}"/>
              </a:ext>
            </a:extLst>
          </p:cNvPr>
          <p:cNvSpPr>
            <a:spLocks noGrp="1"/>
          </p:cNvSpPr>
          <p:nvPr>
            <p:ph type="dt" sz="half" idx="10"/>
          </p:nvPr>
        </p:nvSpPr>
        <p:spPr/>
        <p:txBody>
          <a:bodyPr/>
          <a:lstStyle/>
          <a:p>
            <a:fld id="{F355307C-52DF-40C6-B07F-57F744654FDE}" type="datetimeFigureOut">
              <a:rPr lang="en-GB" smtClean="0"/>
              <a:t>23/09/2025</a:t>
            </a:fld>
            <a:endParaRPr lang="en-GB"/>
          </a:p>
        </p:txBody>
      </p:sp>
      <p:sp>
        <p:nvSpPr>
          <p:cNvPr id="5" name="Footer Placeholder 4">
            <a:extLst>
              <a:ext uri="{FF2B5EF4-FFF2-40B4-BE49-F238E27FC236}">
                <a16:creationId xmlns:a16="http://schemas.microsoft.com/office/drawing/2014/main" id="{155C4C2E-A3B2-4E55-72D3-0ECE5C4662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861EC7-C937-8179-B821-3AD0A31B5970}"/>
              </a:ext>
            </a:extLst>
          </p:cNvPr>
          <p:cNvSpPr>
            <a:spLocks noGrp="1"/>
          </p:cNvSpPr>
          <p:nvPr>
            <p:ph type="sldNum" sz="quarter" idx="12"/>
          </p:nvPr>
        </p:nvSpPr>
        <p:spPr/>
        <p:txBody>
          <a:bodyPr/>
          <a:lstStyle/>
          <a:p>
            <a:fld id="{A9507DD6-535E-4458-836E-5C3DCB5CDC0E}" type="slidenum">
              <a:rPr lang="en-GB" smtClean="0"/>
              <a:t>‹#›</a:t>
            </a:fld>
            <a:endParaRPr lang="en-GB"/>
          </a:p>
        </p:txBody>
      </p:sp>
    </p:spTree>
    <p:extLst>
      <p:ext uri="{BB962C8B-B14F-4D97-AF65-F5344CB8AC3E}">
        <p14:creationId xmlns:p14="http://schemas.microsoft.com/office/powerpoint/2010/main" val="35634042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A66D8-79B7-ACCF-CCE2-B2FAB25C07A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49400D-5AAC-D947-5AC4-D86B333D3B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893881-777C-722A-9B17-27A807A552F6}"/>
              </a:ext>
            </a:extLst>
          </p:cNvPr>
          <p:cNvSpPr>
            <a:spLocks noGrp="1"/>
          </p:cNvSpPr>
          <p:nvPr>
            <p:ph type="dt" sz="half" idx="10"/>
          </p:nvPr>
        </p:nvSpPr>
        <p:spPr/>
        <p:txBody>
          <a:bodyPr/>
          <a:lstStyle/>
          <a:p>
            <a:fld id="{F355307C-52DF-40C6-B07F-57F744654FDE}" type="datetimeFigureOut">
              <a:rPr lang="en-GB" smtClean="0"/>
              <a:t>23/09/2025</a:t>
            </a:fld>
            <a:endParaRPr lang="en-GB"/>
          </a:p>
        </p:txBody>
      </p:sp>
      <p:sp>
        <p:nvSpPr>
          <p:cNvPr id="5" name="Footer Placeholder 4">
            <a:extLst>
              <a:ext uri="{FF2B5EF4-FFF2-40B4-BE49-F238E27FC236}">
                <a16:creationId xmlns:a16="http://schemas.microsoft.com/office/drawing/2014/main" id="{28C08616-695F-BD86-7E07-E157B121F7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990D27-D3E9-991E-4E0A-DB705E09B21D}"/>
              </a:ext>
            </a:extLst>
          </p:cNvPr>
          <p:cNvSpPr>
            <a:spLocks noGrp="1"/>
          </p:cNvSpPr>
          <p:nvPr>
            <p:ph type="sldNum" sz="quarter" idx="12"/>
          </p:nvPr>
        </p:nvSpPr>
        <p:spPr/>
        <p:txBody>
          <a:bodyPr/>
          <a:lstStyle/>
          <a:p>
            <a:fld id="{A9507DD6-535E-4458-836E-5C3DCB5CDC0E}" type="slidenum">
              <a:rPr lang="en-GB" smtClean="0"/>
              <a:t>‹#›</a:t>
            </a:fld>
            <a:endParaRPr lang="en-GB"/>
          </a:p>
        </p:txBody>
      </p:sp>
    </p:spTree>
    <p:extLst>
      <p:ext uri="{BB962C8B-B14F-4D97-AF65-F5344CB8AC3E}">
        <p14:creationId xmlns:p14="http://schemas.microsoft.com/office/powerpoint/2010/main" val="5275496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F6EFC-65F1-4BF4-0AC2-AA5501AAB1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2CB76D0-C34A-14F9-081C-BDDBEA665A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23B238-EE7F-4C74-CD3C-2533CA2F2A4C}"/>
              </a:ext>
            </a:extLst>
          </p:cNvPr>
          <p:cNvSpPr>
            <a:spLocks noGrp="1"/>
          </p:cNvSpPr>
          <p:nvPr>
            <p:ph type="dt" sz="half" idx="10"/>
          </p:nvPr>
        </p:nvSpPr>
        <p:spPr/>
        <p:txBody>
          <a:bodyPr/>
          <a:lstStyle/>
          <a:p>
            <a:fld id="{F355307C-52DF-40C6-B07F-57F744654FDE}" type="datetimeFigureOut">
              <a:rPr lang="en-GB" smtClean="0"/>
              <a:t>23/09/2025</a:t>
            </a:fld>
            <a:endParaRPr lang="en-GB"/>
          </a:p>
        </p:txBody>
      </p:sp>
      <p:sp>
        <p:nvSpPr>
          <p:cNvPr id="5" name="Footer Placeholder 4">
            <a:extLst>
              <a:ext uri="{FF2B5EF4-FFF2-40B4-BE49-F238E27FC236}">
                <a16:creationId xmlns:a16="http://schemas.microsoft.com/office/drawing/2014/main" id="{32959E5A-CFEC-3124-7D15-0F3D0B6FFD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9CBFED-4570-23C8-03D7-793CDDBE5734}"/>
              </a:ext>
            </a:extLst>
          </p:cNvPr>
          <p:cNvSpPr>
            <a:spLocks noGrp="1"/>
          </p:cNvSpPr>
          <p:nvPr>
            <p:ph type="sldNum" sz="quarter" idx="12"/>
          </p:nvPr>
        </p:nvSpPr>
        <p:spPr/>
        <p:txBody>
          <a:bodyPr/>
          <a:lstStyle/>
          <a:p>
            <a:fld id="{A9507DD6-535E-4458-836E-5C3DCB5CDC0E}" type="slidenum">
              <a:rPr lang="en-GB" smtClean="0"/>
              <a:t>‹#›</a:t>
            </a:fld>
            <a:endParaRPr lang="en-GB"/>
          </a:p>
        </p:txBody>
      </p:sp>
    </p:spTree>
    <p:extLst>
      <p:ext uri="{BB962C8B-B14F-4D97-AF65-F5344CB8AC3E}">
        <p14:creationId xmlns:p14="http://schemas.microsoft.com/office/powerpoint/2010/main" val="40938487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75F7-40DD-3A7F-798C-CDD8E9A25B0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DE7072-2777-15AB-64AE-39B7B14361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2561CD9-EABE-0402-5B69-9DB26A01ED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4622877-3CB6-923C-A10B-55B8F99CAB3A}"/>
              </a:ext>
            </a:extLst>
          </p:cNvPr>
          <p:cNvSpPr>
            <a:spLocks noGrp="1"/>
          </p:cNvSpPr>
          <p:nvPr>
            <p:ph type="dt" sz="half" idx="10"/>
          </p:nvPr>
        </p:nvSpPr>
        <p:spPr/>
        <p:txBody>
          <a:bodyPr/>
          <a:lstStyle/>
          <a:p>
            <a:fld id="{F355307C-52DF-40C6-B07F-57F744654FDE}" type="datetimeFigureOut">
              <a:rPr lang="en-GB" smtClean="0"/>
              <a:t>23/09/2025</a:t>
            </a:fld>
            <a:endParaRPr lang="en-GB"/>
          </a:p>
        </p:txBody>
      </p:sp>
      <p:sp>
        <p:nvSpPr>
          <p:cNvPr id="6" name="Footer Placeholder 5">
            <a:extLst>
              <a:ext uri="{FF2B5EF4-FFF2-40B4-BE49-F238E27FC236}">
                <a16:creationId xmlns:a16="http://schemas.microsoft.com/office/drawing/2014/main" id="{3B236316-3538-1D4E-116C-0DEAE9CBDB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926A867-DCAD-5756-7983-721C262BAD49}"/>
              </a:ext>
            </a:extLst>
          </p:cNvPr>
          <p:cNvSpPr>
            <a:spLocks noGrp="1"/>
          </p:cNvSpPr>
          <p:nvPr>
            <p:ph type="sldNum" sz="quarter" idx="12"/>
          </p:nvPr>
        </p:nvSpPr>
        <p:spPr/>
        <p:txBody>
          <a:bodyPr/>
          <a:lstStyle/>
          <a:p>
            <a:fld id="{A9507DD6-535E-4458-836E-5C3DCB5CDC0E}" type="slidenum">
              <a:rPr lang="en-GB" smtClean="0"/>
              <a:t>‹#›</a:t>
            </a:fld>
            <a:endParaRPr lang="en-GB"/>
          </a:p>
        </p:txBody>
      </p:sp>
    </p:spTree>
    <p:extLst>
      <p:ext uri="{BB962C8B-B14F-4D97-AF65-F5344CB8AC3E}">
        <p14:creationId xmlns:p14="http://schemas.microsoft.com/office/powerpoint/2010/main" val="3129079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FE7A4-6C2E-2035-E723-A26967069AAE}"/>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36BA56D3-4C28-D15D-96F3-0922AF835E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93948D33-D305-1A99-8C41-B9B415D95F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132A6BD1-63C3-3416-C61C-BCFCCF71D806}"/>
              </a:ext>
            </a:extLst>
          </p:cNvPr>
          <p:cNvSpPr>
            <a:spLocks noGrp="1"/>
          </p:cNvSpPr>
          <p:nvPr>
            <p:ph type="dt" sz="half" idx="10"/>
          </p:nvPr>
        </p:nvSpPr>
        <p:spPr/>
        <p:txBody>
          <a:bodyPr/>
          <a:lstStyle/>
          <a:p>
            <a:fld id="{7E4C7A9A-07CA-40AF-B28E-F7189001677B}" type="datetimeFigureOut">
              <a:rPr lang="nl-NL" smtClean="0"/>
              <a:t>22-09-2025</a:t>
            </a:fld>
            <a:endParaRPr lang="nl-NL"/>
          </a:p>
        </p:txBody>
      </p:sp>
      <p:sp>
        <p:nvSpPr>
          <p:cNvPr id="6" name="Footer Placeholder 5">
            <a:extLst>
              <a:ext uri="{FF2B5EF4-FFF2-40B4-BE49-F238E27FC236}">
                <a16:creationId xmlns:a16="http://schemas.microsoft.com/office/drawing/2014/main" id="{5627DB44-FE0B-1562-3E73-74E48DFD1EFB}"/>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2D2E4DC0-6A52-DAB3-83B1-D0F312933289}"/>
              </a:ext>
            </a:extLst>
          </p:cNvPr>
          <p:cNvSpPr>
            <a:spLocks noGrp="1"/>
          </p:cNvSpPr>
          <p:nvPr>
            <p:ph type="sldNum" sz="quarter" idx="12"/>
          </p:nvPr>
        </p:nvSpPr>
        <p:spPr/>
        <p:txBody>
          <a:bodyPr/>
          <a:lstStyle/>
          <a:p>
            <a:fld id="{606D7C79-C554-4A69-BCF5-AD2BA4A760CC}" type="slidenum">
              <a:rPr lang="nl-NL" smtClean="0"/>
              <a:t>‹#›</a:t>
            </a:fld>
            <a:endParaRPr lang="nl-NL"/>
          </a:p>
        </p:txBody>
      </p:sp>
    </p:spTree>
    <p:extLst>
      <p:ext uri="{BB962C8B-B14F-4D97-AF65-F5344CB8AC3E}">
        <p14:creationId xmlns:p14="http://schemas.microsoft.com/office/powerpoint/2010/main" val="40106689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E91A6-16B1-58AF-262F-7608C6DD3C2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2BC0FCD-E657-9307-6F93-94EF620A16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69EABF-959E-9FDC-2BD7-77AB4CB2F1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DE00E73-06C1-BB95-8716-D5F9F7C5FE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EDA704-15CA-FBE3-0404-51B9C5B1E1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032018F-C93D-E4A2-BA92-E402FC82E40D}"/>
              </a:ext>
            </a:extLst>
          </p:cNvPr>
          <p:cNvSpPr>
            <a:spLocks noGrp="1"/>
          </p:cNvSpPr>
          <p:nvPr>
            <p:ph type="dt" sz="half" idx="10"/>
          </p:nvPr>
        </p:nvSpPr>
        <p:spPr/>
        <p:txBody>
          <a:bodyPr/>
          <a:lstStyle/>
          <a:p>
            <a:fld id="{F355307C-52DF-40C6-B07F-57F744654FDE}" type="datetimeFigureOut">
              <a:rPr lang="en-GB" smtClean="0"/>
              <a:t>23/09/2025</a:t>
            </a:fld>
            <a:endParaRPr lang="en-GB"/>
          </a:p>
        </p:txBody>
      </p:sp>
      <p:sp>
        <p:nvSpPr>
          <p:cNvPr id="8" name="Footer Placeholder 7">
            <a:extLst>
              <a:ext uri="{FF2B5EF4-FFF2-40B4-BE49-F238E27FC236}">
                <a16:creationId xmlns:a16="http://schemas.microsoft.com/office/drawing/2014/main" id="{AD405ED4-28F4-F61D-F9CC-F000BC7D0A4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6B47781-3FB8-2416-63AD-4B65EDAA0758}"/>
              </a:ext>
            </a:extLst>
          </p:cNvPr>
          <p:cNvSpPr>
            <a:spLocks noGrp="1"/>
          </p:cNvSpPr>
          <p:nvPr>
            <p:ph type="sldNum" sz="quarter" idx="12"/>
          </p:nvPr>
        </p:nvSpPr>
        <p:spPr/>
        <p:txBody>
          <a:bodyPr/>
          <a:lstStyle/>
          <a:p>
            <a:fld id="{A9507DD6-535E-4458-836E-5C3DCB5CDC0E}" type="slidenum">
              <a:rPr lang="en-GB" smtClean="0"/>
              <a:t>‹#›</a:t>
            </a:fld>
            <a:endParaRPr lang="en-GB"/>
          </a:p>
        </p:txBody>
      </p:sp>
    </p:spTree>
    <p:extLst>
      <p:ext uri="{BB962C8B-B14F-4D97-AF65-F5344CB8AC3E}">
        <p14:creationId xmlns:p14="http://schemas.microsoft.com/office/powerpoint/2010/main" val="26055641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1FD98-EB5E-AB7E-2A6D-21E7C4F64C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88C515C-E1A4-0F74-FE30-15A1D5536C4F}"/>
              </a:ext>
            </a:extLst>
          </p:cNvPr>
          <p:cNvSpPr>
            <a:spLocks noGrp="1"/>
          </p:cNvSpPr>
          <p:nvPr>
            <p:ph type="dt" sz="half" idx="10"/>
          </p:nvPr>
        </p:nvSpPr>
        <p:spPr/>
        <p:txBody>
          <a:bodyPr/>
          <a:lstStyle/>
          <a:p>
            <a:fld id="{F355307C-52DF-40C6-B07F-57F744654FDE}" type="datetimeFigureOut">
              <a:rPr lang="en-GB" smtClean="0"/>
              <a:t>23/09/2025</a:t>
            </a:fld>
            <a:endParaRPr lang="en-GB"/>
          </a:p>
        </p:txBody>
      </p:sp>
      <p:sp>
        <p:nvSpPr>
          <p:cNvPr id="4" name="Footer Placeholder 3">
            <a:extLst>
              <a:ext uri="{FF2B5EF4-FFF2-40B4-BE49-F238E27FC236}">
                <a16:creationId xmlns:a16="http://schemas.microsoft.com/office/drawing/2014/main" id="{385FBCAD-4578-6A28-EF3E-233A7953A06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B4A806B-D1A3-DB8A-FA38-AA3F0775C7CA}"/>
              </a:ext>
            </a:extLst>
          </p:cNvPr>
          <p:cNvSpPr>
            <a:spLocks noGrp="1"/>
          </p:cNvSpPr>
          <p:nvPr>
            <p:ph type="sldNum" sz="quarter" idx="12"/>
          </p:nvPr>
        </p:nvSpPr>
        <p:spPr/>
        <p:txBody>
          <a:bodyPr/>
          <a:lstStyle/>
          <a:p>
            <a:fld id="{A9507DD6-535E-4458-836E-5C3DCB5CDC0E}" type="slidenum">
              <a:rPr lang="en-GB" smtClean="0"/>
              <a:t>‹#›</a:t>
            </a:fld>
            <a:endParaRPr lang="en-GB"/>
          </a:p>
        </p:txBody>
      </p:sp>
    </p:spTree>
    <p:extLst>
      <p:ext uri="{BB962C8B-B14F-4D97-AF65-F5344CB8AC3E}">
        <p14:creationId xmlns:p14="http://schemas.microsoft.com/office/powerpoint/2010/main" val="13165523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8FB1E9-5DB9-B251-EBDA-AC7362FEC80B}"/>
              </a:ext>
            </a:extLst>
          </p:cNvPr>
          <p:cNvSpPr>
            <a:spLocks noGrp="1"/>
          </p:cNvSpPr>
          <p:nvPr>
            <p:ph type="dt" sz="half" idx="10"/>
          </p:nvPr>
        </p:nvSpPr>
        <p:spPr/>
        <p:txBody>
          <a:bodyPr/>
          <a:lstStyle/>
          <a:p>
            <a:fld id="{F355307C-52DF-40C6-B07F-57F744654FDE}" type="datetimeFigureOut">
              <a:rPr lang="en-GB" smtClean="0"/>
              <a:t>23/09/2025</a:t>
            </a:fld>
            <a:endParaRPr lang="en-GB"/>
          </a:p>
        </p:txBody>
      </p:sp>
      <p:sp>
        <p:nvSpPr>
          <p:cNvPr id="3" name="Footer Placeholder 2">
            <a:extLst>
              <a:ext uri="{FF2B5EF4-FFF2-40B4-BE49-F238E27FC236}">
                <a16:creationId xmlns:a16="http://schemas.microsoft.com/office/drawing/2014/main" id="{BD236B3F-57EA-3EF8-9F32-3C002913877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903C58C-361E-D1F1-D316-4D40091E126B}"/>
              </a:ext>
            </a:extLst>
          </p:cNvPr>
          <p:cNvSpPr>
            <a:spLocks noGrp="1"/>
          </p:cNvSpPr>
          <p:nvPr>
            <p:ph type="sldNum" sz="quarter" idx="12"/>
          </p:nvPr>
        </p:nvSpPr>
        <p:spPr/>
        <p:txBody>
          <a:bodyPr/>
          <a:lstStyle/>
          <a:p>
            <a:fld id="{A9507DD6-535E-4458-836E-5C3DCB5CDC0E}" type="slidenum">
              <a:rPr lang="en-GB" smtClean="0"/>
              <a:t>‹#›</a:t>
            </a:fld>
            <a:endParaRPr lang="en-GB"/>
          </a:p>
        </p:txBody>
      </p:sp>
    </p:spTree>
    <p:extLst>
      <p:ext uri="{BB962C8B-B14F-4D97-AF65-F5344CB8AC3E}">
        <p14:creationId xmlns:p14="http://schemas.microsoft.com/office/powerpoint/2010/main" val="42787029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C97BC-5C70-140F-9F24-C025399CC0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33D93B8-578C-5446-85B2-52BA94D8E3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D30021-CC07-5DA6-771C-C0195D4248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55B045-3D43-8402-3758-CC88F9777983}"/>
              </a:ext>
            </a:extLst>
          </p:cNvPr>
          <p:cNvSpPr>
            <a:spLocks noGrp="1"/>
          </p:cNvSpPr>
          <p:nvPr>
            <p:ph type="dt" sz="half" idx="10"/>
          </p:nvPr>
        </p:nvSpPr>
        <p:spPr/>
        <p:txBody>
          <a:bodyPr/>
          <a:lstStyle/>
          <a:p>
            <a:fld id="{F355307C-52DF-40C6-B07F-57F744654FDE}" type="datetimeFigureOut">
              <a:rPr lang="en-GB" smtClean="0"/>
              <a:t>23/09/2025</a:t>
            </a:fld>
            <a:endParaRPr lang="en-GB"/>
          </a:p>
        </p:txBody>
      </p:sp>
      <p:sp>
        <p:nvSpPr>
          <p:cNvPr id="6" name="Footer Placeholder 5">
            <a:extLst>
              <a:ext uri="{FF2B5EF4-FFF2-40B4-BE49-F238E27FC236}">
                <a16:creationId xmlns:a16="http://schemas.microsoft.com/office/drawing/2014/main" id="{1686EB12-1EC5-3059-FFE1-BCEDA3F3C2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F9D654-206E-6499-2D97-AE9420EB4963}"/>
              </a:ext>
            </a:extLst>
          </p:cNvPr>
          <p:cNvSpPr>
            <a:spLocks noGrp="1"/>
          </p:cNvSpPr>
          <p:nvPr>
            <p:ph type="sldNum" sz="quarter" idx="12"/>
          </p:nvPr>
        </p:nvSpPr>
        <p:spPr/>
        <p:txBody>
          <a:bodyPr/>
          <a:lstStyle/>
          <a:p>
            <a:fld id="{A9507DD6-535E-4458-836E-5C3DCB5CDC0E}" type="slidenum">
              <a:rPr lang="en-GB" smtClean="0"/>
              <a:t>‹#›</a:t>
            </a:fld>
            <a:endParaRPr lang="en-GB"/>
          </a:p>
        </p:txBody>
      </p:sp>
    </p:spTree>
    <p:extLst>
      <p:ext uri="{BB962C8B-B14F-4D97-AF65-F5344CB8AC3E}">
        <p14:creationId xmlns:p14="http://schemas.microsoft.com/office/powerpoint/2010/main" val="40931193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B7828-AE52-6441-783B-D08B6E3303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D795D6C-093D-5945-E7FA-064E4361E7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01470BB-F156-83C1-710B-C8DC85CB5F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0D7289-1C36-456B-F9E4-98AFF9570667}"/>
              </a:ext>
            </a:extLst>
          </p:cNvPr>
          <p:cNvSpPr>
            <a:spLocks noGrp="1"/>
          </p:cNvSpPr>
          <p:nvPr>
            <p:ph type="dt" sz="half" idx="10"/>
          </p:nvPr>
        </p:nvSpPr>
        <p:spPr/>
        <p:txBody>
          <a:bodyPr/>
          <a:lstStyle/>
          <a:p>
            <a:fld id="{F355307C-52DF-40C6-B07F-57F744654FDE}" type="datetimeFigureOut">
              <a:rPr lang="en-GB" smtClean="0"/>
              <a:t>23/09/2025</a:t>
            </a:fld>
            <a:endParaRPr lang="en-GB"/>
          </a:p>
        </p:txBody>
      </p:sp>
      <p:sp>
        <p:nvSpPr>
          <p:cNvPr id="6" name="Footer Placeholder 5">
            <a:extLst>
              <a:ext uri="{FF2B5EF4-FFF2-40B4-BE49-F238E27FC236}">
                <a16:creationId xmlns:a16="http://schemas.microsoft.com/office/drawing/2014/main" id="{1B65EDA4-A825-41F6-9710-DF9FDB786B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EEFC2D-43D4-3E99-0F41-57FEAE4D59E8}"/>
              </a:ext>
            </a:extLst>
          </p:cNvPr>
          <p:cNvSpPr>
            <a:spLocks noGrp="1"/>
          </p:cNvSpPr>
          <p:nvPr>
            <p:ph type="sldNum" sz="quarter" idx="12"/>
          </p:nvPr>
        </p:nvSpPr>
        <p:spPr/>
        <p:txBody>
          <a:bodyPr/>
          <a:lstStyle/>
          <a:p>
            <a:fld id="{A9507DD6-535E-4458-836E-5C3DCB5CDC0E}" type="slidenum">
              <a:rPr lang="en-GB" smtClean="0"/>
              <a:t>‹#›</a:t>
            </a:fld>
            <a:endParaRPr lang="en-GB"/>
          </a:p>
        </p:txBody>
      </p:sp>
    </p:spTree>
    <p:extLst>
      <p:ext uri="{BB962C8B-B14F-4D97-AF65-F5344CB8AC3E}">
        <p14:creationId xmlns:p14="http://schemas.microsoft.com/office/powerpoint/2010/main" val="17291447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1F7F8-B475-F789-4EEA-ACC6D329A64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FBE240-5FB8-F1BD-208E-AC918A85C8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138447-5B17-EFA5-D4B4-374220675A11}"/>
              </a:ext>
            </a:extLst>
          </p:cNvPr>
          <p:cNvSpPr>
            <a:spLocks noGrp="1"/>
          </p:cNvSpPr>
          <p:nvPr>
            <p:ph type="dt" sz="half" idx="10"/>
          </p:nvPr>
        </p:nvSpPr>
        <p:spPr/>
        <p:txBody>
          <a:bodyPr/>
          <a:lstStyle/>
          <a:p>
            <a:fld id="{F355307C-52DF-40C6-B07F-57F744654FDE}" type="datetimeFigureOut">
              <a:rPr lang="en-GB" smtClean="0"/>
              <a:t>23/09/2025</a:t>
            </a:fld>
            <a:endParaRPr lang="en-GB"/>
          </a:p>
        </p:txBody>
      </p:sp>
      <p:sp>
        <p:nvSpPr>
          <p:cNvPr id="5" name="Footer Placeholder 4">
            <a:extLst>
              <a:ext uri="{FF2B5EF4-FFF2-40B4-BE49-F238E27FC236}">
                <a16:creationId xmlns:a16="http://schemas.microsoft.com/office/drawing/2014/main" id="{E5782859-ACAF-33C0-E1AD-2FDF842DE1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C7A3C5-A27B-8C34-3C97-3E5354D89DDD}"/>
              </a:ext>
            </a:extLst>
          </p:cNvPr>
          <p:cNvSpPr>
            <a:spLocks noGrp="1"/>
          </p:cNvSpPr>
          <p:nvPr>
            <p:ph type="sldNum" sz="quarter" idx="12"/>
          </p:nvPr>
        </p:nvSpPr>
        <p:spPr/>
        <p:txBody>
          <a:bodyPr/>
          <a:lstStyle/>
          <a:p>
            <a:fld id="{A9507DD6-535E-4458-836E-5C3DCB5CDC0E}" type="slidenum">
              <a:rPr lang="en-GB" smtClean="0"/>
              <a:t>‹#›</a:t>
            </a:fld>
            <a:endParaRPr lang="en-GB"/>
          </a:p>
        </p:txBody>
      </p:sp>
    </p:spTree>
    <p:extLst>
      <p:ext uri="{BB962C8B-B14F-4D97-AF65-F5344CB8AC3E}">
        <p14:creationId xmlns:p14="http://schemas.microsoft.com/office/powerpoint/2010/main" val="10449868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9A4CAE-9F5D-DB45-3381-1095BC733D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BFB9DEA-44FD-5A3F-18CA-25D7E4C3CB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A09085-F47E-3D33-0728-261E1FF7B94C}"/>
              </a:ext>
            </a:extLst>
          </p:cNvPr>
          <p:cNvSpPr>
            <a:spLocks noGrp="1"/>
          </p:cNvSpPr>
          <p:nvPr>
            <p:ph type="dt" sz="half" idx="10"/>
          </p:nvPr>
        </p:nvSpPr>
        <p:spPr/>
        <p:txBody>
          <a:bodyPr/>
          <a:lstStyle/>
          <a:p>
            <a:fld id="{F355307C-52DF-40C6-B07F-57F744654FDE}" type="datetimeFigureOut">
              <a:rPr lang="en-GB" smtClean="0"/>
              <a:t>23/09/2025</a:t>
            </a:fld>
            <a:endParaRPr lang="en-GB"/>
          </a:p>
        </p:txBody>
      </p:sp>
      <p:sp>
        <p:nvSpPr>
          <p:cNvPr id="5" name="Footer Placeholder 4">
            <a:extLst>
              <a:ext uri="{FF2B5EF4-FFF2-40B4-BE49-F238E27FC236}">
                <a16:creationId xmlns:a16="http://schemas.microsoft.com/office/drawing/2014/main" id="{F423E82B-8F1C-290C-6A91-602FB029FE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6E563-6DF9-715D-9064-D0603BA23A55}"/>
              </a:ext>
            </a:extLst>
          </p:cNvPr>
          <p:cNvSpPr>
            <a:spLocks noGrp="1"/>
          </p:cNvSpPr>
          <p:nvPr>
            <p:ph type="sldNum" sz="quarter" idx="12"/>
          </p:nvPr>
        </p:nvSpPr>
        <p:spPr/>
        <p:txBody>
          <a:bodyPr/>
          <a:lstStyle/>
          <a:p>
            <a:fld id="{A9507DD6-535E-4458-836E-5C3DCB5CDC0E}" type="slidenum">
              <a:rPr lang="en-GB" smtClean="0"/>
              <a:t>‹#›</a:t>
            </a:fld>
            <a:endParaRPr lang="en-GB"/>
          </a:p>
        </p:txBody>
      </p:sp>
    </p:spTree>
    <p:extLst>
      <p:ext uri="{BB962C8B-B14F-4D97-AF65-F5344CB8AC3E}">
        <p14:creationId xmlns:p14="http://schemas.microsoft.com/office/powerpoint/2010/main" val="1610374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Picture large">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3" hasCustomPrompt="1"/>
          </p:nvPr>
        </p:nvSpPr>
        <p:spPr>
          <a:xfrm>
            <a:off x="0" y="707396"/>
            <a:ext cx="12201600" cy="6156000"/>
          </a:xfrm>
        </p:spPr>
        <p:txBody>
          <a:bodyPr/>
          <a:lstStyle/>
          <a:p>
            <a:r>
              <a:rPr lang="en-GB"/>
              <a:t>[Click on icon to insert picture]</a:t>
            </a:r>
          </a:p>
        </p:txBody>
      </p:sp>
      <p:sp>
        <p:nvSpPr>
          <p:cNvPr id="4" name="Tijdelijke aanduiding voor tekst 15"/>
          <p:cNvSpPr>
            <a:spLocks noGrp="1"/>
          </p:cNvSpPr>
          <p:nvPr>
            <p:ph type="body" sz="quarter" idx="15" hasCustomPrompt="1"/>
          </p:nvPr>
        </p:nvSpPr>
        <p:spPr>
          <a:xfrm>
            <a:off x="5659200" y="162000"/>
            <a:ext cx="5664000" cy="396000"/>
          </a:xfrm>
        </p:spPr>
        <p:txBody>
          <a:bodyPr/>
          <a:lstStyle>
            <a:lvl1pPr algn="r">
              <a:defRPr sz="900" b="0" baseline="0">
                <a:solidFill>
                  <a:schemeClr val="tx1"/>
                </a:solidFill>
              </a:defRPr>
            </a:lvl1pPr>
          </a:lstStyle>
          <a:p>
            <a:pPr lvl="0"/>
            <a:r>
              <a:rPr lang="en-US"/>
              <a:t>Department max. 2 lines]</a:t>
            </a:r>
          </a:p>
          <a:p>
            <a:pPr lvl="0"/>
            <a:endParaRPr lang="nl-NL"/>
          </a:p>
        </p:txBody>
      </p:sp>
    </p:spTree>
    <p:extLst>
      <p:ext uri="{BB962C8B-B14F-4D97-AF65-F5344CB8AC3E}">
        <p14:creationId xmlns:p14="http://schemas.microsoft.com/office/powerpoint/2010/main" val="2388276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A0B06-FCC0-3F24-8EAA-273468B55B93}"/>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E2D814A5-737B-B7BC-E83B-BD1D8466B2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06839E-26F2-CC2D-5150-BDBB231C92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F05AD885-1391-8EC5-5726-B1C705B8C6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5160AF-EAB3-140C-5DF6-9035902CF7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AE65D13F-E971-1EDF-1318-22B160DE8BD1}"/>
              </a:ext>
            </a:extLst>
          </p:cNvPr>
          <p:cNvSpPr>
            <a:spLocks noGrp="1"/>
          </p:cNvSpPr>
          <p:nvPr>
            <p:ph type="dt" sz="half" idx="10"/>
          </p:nvPr>
        </p:nvSpPr>
        <p:spPr/>
        <p:txBody>
          <a:bodyPr/>
          <a:lstStyle/>
          <a:p>
            <a:fld id="{7E4C7A9A-07CA-40AF-B28E-F7189001677B}" type="datetimeFigureOut">
              <a:rPr lang="nl-NL" smtClean="0"/>
              <a:t>22-09-2025</a:t>
            </a:fld>
            <a:endParaRPr lang="nl-NL"/>
          </a:p>
        </p:txBody>
      </p:sp>
      <p:sp>
        <p:nvSpPr>
          <p:cNvPr id="8" name="Footer Placeholder 7">
            <a:extLst>
              <a:ext uri="{FF2B5EF4-FFF2-40B4-BE49-F238E27FC236}">
                <a16:creationId xmlns:a16="http://schemas.microsoft.com/office/drawing/2014/main" id="{2EBE9AE5-F3FB-E965-3840-D5EAEECE3B1D}"/>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C029B8F0-B117-FDE9-7BAC-FE89D1D09A58}"/>
              </a:ext>
            </a:extLst>
          </p:cNvPr>
          <p:cNvSpPr>
            <a:spLocks noGrp="1"/>
          </p:cNvSpPr>
          <p:nvPr>
            <p:ph type="sldNum" sz="quarter" idx="12"/>
          </p:nvPr>
        </p:nvSpPr>
        <p:spPr/>
        <p:txBody>
          <a:bodyPr/>
          <a:lstStyle/>
          <a:p>
            <a:fld id="{606D7C79-C554-4A69-BCF5-AD2BA4A760CC}" type="slidenum">
              <a:rPr lang="nl-NL" smtClean="0"/>
              <a:t>‹#›</a:t>
            </a:fld>
            <a:endParaRPr lang="nl-NL"/>
          </a:p>
        </p:txBody>
      </p:sp>
    </p:spTree>
    <p:extLst>
      <p:ext uri="{BB962C8B-B14F-4D97-AF65-F5344CB8AC3E}">
        <p14:creationId xmlns:p14="http://schemas.microsoft.com/office/powerpoint/2010/main" val="660246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48FBD-F2DE-A5E8-D689-CD1C53EA5A9D}"/>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4A10CEC7-FD65-EFF5-86BE-4CCF93E8289E}"/>
              </a:ext>
            </a:extLst>
          </p:cNvPr>
          <p:cNvSpPr>
            <a:spLocks noGrp="1"/>
          </p:cNvSpPr>
          <p:nvPr>
            <p:ph type="dt" sz="half" idx="10"/>
          </p:nvPr>
        </p:nvSpPr>
        <p:spPr/>
        <p:txBody>
          <a:bodyPr/>
          <a:lstStyle/>
          <a:p>
            <a:fld id="{7E4C7A9A-07CA-40AF-B28E-F7189001677B}" type="datetimeFigureOut">
              <a:rPr lang="nl-NL" smtClean="0"/>
              <a:t>22-09-2025</a:t>
            </a:fld>
            <a:endParaRPr lang="nl-NL"/>
          </a:p>
        </p:txBody>
      </p:sp>
      <p:sp>
        <p:nvSpPr>
          <p:cNvPr id="4" name="Footer Placeholder 3">
            <a:extLst>
              <a:ext uri="{FF2B5EF4-FFF2-40B4-BE49-F238E27FC236}">
                <a16:creationId xmlns:a16="http://schemas.microsoft.com/office/drawing/2014/main" id="{13825578-07D2-C75C-A036-EC17435636CD}"/>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D01D4F3B-D88B-5CA9-F778-2C6E89C6A921}"/>
              </a:ext>
            </a:extLst>
          </p:cNvPr>
          <p:cNvSpPr>
            <a:spLocks noGrp="1"/>
          </p:cNvSpPr>
          <p:nvPr>
            <p:ph type="sldNum" sz="quarter" idx="12"/>
          </p:nvPr>
        </p:nvSpPr>
        <p:spPr/>
        <p:txBody>
          <a:bodyPr/>
          <a:lstStyle/>
          <a:p>
            <a:fld id="{606D7C79-C554-4A69-BCF5-AD2BA4A760CC}" type="slidenum">
              <a:rPr lang="nl-NL" smtClean="0"/>
              <a:t>‹#›</a:t>
            </a:fld>
            <a:endParaRPr lang="nl-NL"/>
          </a:p>
        </p:txBody>
      </p:sp>
    </p:spTree>
    <p:extLst>
      <p:ext uri="{BB962C8B-B14F-4D97-AF65-F5344CB8AC3E}">
        <p14:creationId xmlns:p14="http://schemas.microsoft.com/office/powerpoint/2010/main" val="110860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6046AB-80F8-4092-173F-12B64120950A}"/>
              </a:ext>
            </a:extLst>
          </p:cNvPr>
          <p:cNvSpPr>
            <a:spLocks noGrp="1"/>
          </p:cNvSpPr>
          <p:nvPr>
            <p:ph type="dt" sz="half" idx="10"/>
          </p:nvPr>
        </p:nvSpPr>
        <p:spPr/>
        <p:txBody>
          <a:bodyPr/>
          <a:lstStyle/>
          <a:p>
            <a:fld id="{7E4C7A9A-07CA-40AF-B28E-F7189001677B}" type="datetimeFigureOut">
              <a:rPr lang="nl-NL" smtClean="0"/>
              <a:t>22-09-2025</a:t>
            </a:fld>
            <a:endParaRPr lang="nl-NL"/>
          </a:p>
        </p:txBody>
      </p:sp>
      <p:sp>
        <p:nvSpPr>
          <p:cNvPr id="3" name="Footer Placeholder 2">
            <a:extLst>
              <a:ext uri="{FF2B5EF4-FFF2-40B4-BE49-F238E27FC236}">
                <a16:creationId xmlns:a16="http://schemas.microsoft.com/office/drawing/2014/main" id="{E2FDDE19-4016-CEC1-3678-80B0EC1FB924}"/>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63CD5D26-3622-63B8-D6FB-3206ED7182A4}"/>
              </a:ext>
            </a:extLst>
          </p:cNvPr>
          <p:cNvSpPr>
            <a:spLocks noGrp="1"/>
          </p:cNvSpPr>
          <p:nvPr>
            <p:ph type="sldNum" sz="quarter" idx="12"/>
          </p:nvPr>
        </p:nvSpPr>
        <p:spPr/>
        <p:txBody>
          <a:bodyPr/>
          <a:lstStyle/>
          <a:p>
            <a:fld id="{606D7C79-C554-4A69-BCF5-AD2BA4A760CC}" type="slidenum">
              <a:rPr lang="nl-NL" smtClean="0"/>
              <a:t>‹#›</a:t>
            </a:fld>
            <a:endParaRPr lang="nl-NL"/>
          </a:p>
        </p:txBody>
      </p:sp>
    </p:spTree>
    <p:extLst>
      <p:ext uri="{BB962C8B-B14F-4D97-AF65-F5344CB8AC3E}">
        <p14:creationId xmlns:p14="http://schemas.microsoft.com/office/powerpoint/2010/main" val="3700827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48D13-B4D5-72A4-7B1C-B63A920957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E39C34E8-3F08-CC33-0ED2-2D47ACB556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A16F7DF2-D009-2DD2-3E7F-B052377BFD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96F46C-455C-93CE-0B73-E6D2E049967A}"/>
              </a:ext>
            </a:extLst>
          </p:cNvPr>
          <p:cNvSpPr>
            <a:spLocks noGrp="1"/>
          </p:cNvSpPr>
          <p:nvPr>
            <p:ph type="dt" sz="half" idx="10"/>
          </p:nvPr>
        </p:nvSpPr>
        <p:spPr/>
        <p:txBody>
          <a:bodyPr/>
          <a:lstStyle/>
          <a:p>
            <a:fld id="{7E4C7A9A-07CA-40AF-B28E-F7189001677B}" type="datetimeFigureOut">
              <a:rPr lang="nl-NL" smtClean="0"/>
              <a:t>22-09-2025</a:t>
            </a:fld>
            <a:endParaRPr lang="nl-NL"/>
          </a:p>
        </p:txBody>
      </p:sp>
      <p:sp>
        <p:nvSpPr>
          <p:cNvPr id="6" name="Footer Placeholder 5">
            <a:extLst>
              <a:ext uri="{FF2B5EF4-FFF2-40B4-BE49-F238E27FC236}">
                <a16:creationId xmlns:a16="http://schemas.microsoft.com/office/drawing/2014/main" id="{80264CB9-8E6A-3C22-97FA-F0352A8F4B4A}"/>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5B98E1BB-6F7A-27A4-4392-F972657BF295}"/>
              </a:ext>
            </a:extLst>
          </p:cNvPr>
          <p:cNvSpPr>
            <a:spLocks noGrp="1"/>
          </p:cNvSpPr>
          <p:nvPr>
            <p:ph type="sldNum" sz="quarter" idx="12"/>
          </p:nvPr>
        </p:nvSpPr>
        <p:spPr/>
        <p:txBody>
          <a:bodyPr/>
          <a:lstStyle/>
          <a:p>
            <a:fld id="{606D7C79-C554-4A69-BCF5-AD2BA4A760CC}" type="slidenum">
              <a:rPr lang="nl-NL" smtClean="0"/>
              <a:t>‹#›</a:t>
            </a:fld>
            <a:endParaRPr lang="nl-NL"/>
          </a:p>
        </p:txBody>
      </p:sp>
    </p:spTree>
    <p:extLst>
      <p:ext uri="{BB962C8B-B14F-4D97-AF65-F5344CB8AC3E}">
        <p14:creationId xmlns:p14="http://schemas.microsoft.com/office/powerpoint/2010/main" val="1621280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670D-7099-DD47-A7C2-D6A4C219F0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C4004595-8C83-21ED-3C16-5426B59B89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F884BE5F-E573-359A-C8CE-DB992E517E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BAA4E0-21C3-9456-1134-1BE1CA790D41}"/>
              </a:ext>
            </a:extLst>
          </p:cNvPr>
          <p:cNvSpPr>
            <a:spLocks noGrp="1"/>
          </p:cNvSpPr>
          <p:nvPr>
            <p:ph type="dt" sz="half" idx="10"/>
          </p:nvPr>
        </p:nvSpPr>
        <p:spPr/>
        <p:txBody>
          <a:bodyPr/>
          <a:lstStyle/>
          <a:p>
            <a:fld id="{7E4C7A9A-07CA-40AF-B28E-F7189001677B}" type="datetimeFigureOut">
              <a:rPr lang="nl-NL" smtClean="0"/>
              <a:t>22-09-2025</a:t>
            </a:fld>
            <a:endParaRPr lang="nl-NL"/>
          </a:p>
        </p:txBody>
      </p:sp>
      <p:sp>
        <p:nvSpPr>
          <p:cNvPr id="6" name="Footer Placeholder 5">
            <a:extLst>
              <a:ext uri="{FF2B5EF4-FFF2-40B4-BE49-F238E27FC236}">
                <a16:creationId xmlns:a16="http://schemas.microsoft.com/office/drawing/2014/main" id="{3259515F-9091-3ECE-705D-F129757A9D2E}"/>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6F0DB30A-DB1E-390F-D85E-DF4E56389374}"/>
              </a:ext>
            </a:extLst>
          </p:cNvPr>
          <p:cNvSpPr>
            <a:spLocks noGrp="1"/>
          </p:cNvSpPr>
          <p:nvPr>
            <p:ph type="sldNum" sz="quarter" idx="12"/>
          </p:nvPr>
        </p:nvSpPr>
        <p:spPr/>
        <p:txBody>
          <a:bodyPr/>
          <a:lstStyle/>
          <a:p>
            <a:fld id="{606D7C79-C554-4A69-BCF5-AD2BA4A760CC}" type="slidenum">
              <a:rPr lang="nl-NL" smtClean="0"/>
              <a:t>‹#›</a:t>
            </a:fld>
            <a:endParaRPr lang="nl-NL"/>
          </a:p>
        </p:txBody>
      </p:sp>
    </p:spTree>
    <p:extLst>
      <p:ext uri="{BB962C8B-B14F-4D97-AF65-F5344CB8AC3E}">
        <p14:creationId xmlns:p14="http://schemas.microsoft.com/office/powerpoint/2010/main" val="3637344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FDFD68-3B86-A9DB-3436-200883ABA0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41742D90-8DDB-18AD-0C49-686BB7CF6B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87C7121A-506F-4A0F-B506-43F4A9D426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4C7A9A-07CA-40AF-B28E-F7189001677B}" type="datetimeFigureOut">
              <a:rPr lang="nl-NL" smtClean="0"/>
              <a:t>22-09-2025</a:t>
            </a:fld>
            <a:endParaRPr lang="nl-NL"/>
          </a:p>
        </p:txBody>
      </p:sp>
      <p:sp>
        <p:nvSpPr>
          <p:cNvPr id="5" name="Footer Placeholder 4">
            <a:extLst>
              <a:ext uri="{FF2B5EF4-FFF2-40B4-BE49-F238E27FC236}">
                <a16:creationId xmlns:a16="http://schemas.microsoft.com/office/drawing/2014/main" id="{C0432057-D08C-757A-752C-E4551F10E5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268B874D-7207-FF63-4BA9-FE1D4FB9DA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6D7C79-C554-4A69-BCF5-AD2BA4A760CC}" type="slidenum">
              <a:rPr lang="nl-NL" smtClean="0"/>
              <a:t>‹#›</a:t>
            </a:fld>
            <a:endParaRPr lang="nl-NL"/>
          </a:p>
        </p:txBody>
      </p:sp>
    </p:spTree>
    <p:extLst>
      <p:ext uri="{BB962C8B-B14F-4D97-AF65-F5344CB8AC3E}">
        <p14:creationId xmlns:p14="http://schemas.microsoft.com/office/powerpoint/2010/main" val="17009849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6"/>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99937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0D28ED-1ADE-B398-2313-D2F405CA29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2007558-3856-7E87-A19F-5B01AB7928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DD061AE-B9A7-C8F8-F496-CD65EA92FF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C261E8B-2C1A-6541-88FB-3667FB216C60}" type="datetimeFigureOut">
              <a:rPr lang="en-GB" smtClean="0"/>
              <a:t>22/09/2025</a:t>
            </a:fld>
            <a:endParaRPr lang="en-GB"/>
          </a:p>
        </p:txBody>
      </p:sp>
      <p:sp>
        <p:nvSpPr>
          <p:cNvPr id="5" name="Footer Placeholder 4">
            <a:extLst>
              <a:ext uri="{FF2B5EF4-FFF2-40B4-BE49-F238E27FC236}">
                <a16:creationId xmlns:a16="http://schemas.microsoft.com/office/drawing/2014/main" id="{8B8A7E6E-668E-3AD9-6F16-2B2B120C62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33078A45-3980-9C65-5470-3194A9DA41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B58BC2A-BD0F-9148-BC95-95D1C306C5D9}" type="slidenum">
              <a:rPr lang="en-GB" smtClean="0"/>
              <a:t>‹#›</a:t>
            </a:fld>
            <a:endParaRPr lang="en-GB"/>
          </a:p>
        </p:txBody>
      </p:sp>
    </p:spTree>
    <p:extLst>
      <p:ext uri="{BB962C8B-B14F-4D97-AF65-F5344CB8AC3E}">
        <p14:creationId xmlns:p14="http://schemas.microsoft.com/office/powerpoint/2010/main" val="360721546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97F830-3BB8-7EA9-7EF0-5E14521A93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DA7295F-8F4F-08D4-2604-6130F565F8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404430-E049-E848-3C47-911F7D1D2F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5307C-52DF-40C6-B07F-57F744654FDE}" type="datetimeFigureOut">
              <a:rPr lang="en-GB" smtClean="0"/>
              <a:t>23/09/2025</a:t>
            </a:fld>
            <a:endParaRPr lang="en-GB"/>
          </a:p>
        </p:txBody>
      </p:sp>
      <p:sp>
        <p:nvSpPr>
          <p:cNvPr id="5" name="Footer Placeholder 4">
            <a:extLst>
              <a:ext uri="{FF2B5EF4-FFF2-40B4-BE49-F238E27FC236}">
                <a16:creationId xmlns:a16="http://schemas.microsoft.com/office/drawing/2014/main" id="{2D259F32-75E7-1F39-66FF-596457278E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B665D30-5CB0-96AB-7D10-B3E808B811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507DD6-535E-4458-836E-5C3DCB5CDC0E}" type="slidenum">
              <a:rPr lang="en-GB" smtClean="0"/>
              <a:t>‹#›</a:t>
            </a:fld>
            <a:endParaRPr lang="en-GB"/>
          </a:p>
        </p:txBody>
      </p:sp>
    </p:spTree>
    <p:extLst>
      <p:ext uri="{BB962C8B-B14F-4D97-AF65-F5344CB8AC3E}">
        <p14:creationId xmlns:p14="http://schemas.microsoft.com/office/powerpoint/2010/main" val="118018417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hyperlink" Target="http://www.worklifecapabilities.com/" TargetMode="External"/><Relationship Id="rId4" Type="http://schemas.openxmlformats.org/officeDocument/2006/relationships/hyperlink" Target="mailto:M.A.Yerkes@uu.n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26D7E-59AD-A00B-35BF-96F345A4839F}"/>
              </a:ext>
            </a:extLst>
          </p:cNvPr>
          <p:cNvSpPr>
            <a:spLocks noGrp="1"/>
          </p:cNvSpPr>
          <p:nvPr>
            <p:ph type="ctrTitle"/>
          </p:nvPr>
        </p:nvSpPr>
        <p:spPr/>
        <p:txBody>
          <a:bodyPr>
            <a:normAutofit fontScale="90000"/>
          </a:bodyPr>
          <a:lstStyle/>
          <a:p>
            <a:r>
              <a:rPr lang="en-GB" dirty="0"/>
              <a:t>Policy and service ‘silos’: an understudied barrier to gender equality</a:t>
            </a:r>
            <a:endParaRPr lang="nl-NL" dirty="0"/>
          </a:p>
        </p:txBody>
      </p:sp>
      <p:sp>
        <p:nvSpPr>
          <p:cNvPr id="3" name="Subtitle 2">
            <a:extLst>
              <a:ext uri="{FF2B5EF4-FFF2-40B4-BE49-F238E27FC236}">
                <a16:creationId xmlns:a16="http://schemas.microsoft.com/office/drawing/2014/main" id="{3F0CE2BB-07FA-F2B3-77F6-B99984F8FF8D}"/>
              </a:ext>
            </a:extLst>
          </p:cNvPr>
          <p:cNvSpPr>
            <a:spLocks noGrp="1"/>
          </p:cNvSpPr>
          <p:nvPr>
            <p:ph type="subTitle" idx="1"/>
          </p:nvPr>
        </p:nvSpPr>
        <p:spPr>
          <a:xfrm>
            <a:off x="1524000" y="4123426"/>
            <a:ext cx="9144000" cy="1134374"/>
          </a:xfrm>
        </p:spPr>
        <p:txBody>
          <a:bodyPr/>
          <a:lstStyle/>
          <a:p>
            <a:r>
              <a:rPr lang="nl-NL" dirty="0"/>
              <a:t>Prof. dr. Mara A. Yerkes</a:t>
            </a:r>
          </a:p>
          <a:p>
            <a:r>
              <a:rPr lang="nl-NL" dirty="0"/>
              <a:t>Utrecht University</a:t>
            </a:r>
          </a:p>
        </p:txBody>
      </p:sp>
      <p:pic>
        <p:nvPicPr>
          <p:cNvPr id="4" name="Picture 3" descr="A screenshot of a cell phone&#10;&#10;Description automatically generated">
            <a:extLst>
              <a:ext uri="{FF2B5EF4-FFF2-40B4-BE49-F238E27FC236}">
                <a16:creationId xmlns:a16="http://schemas.microsoft.com/office/drawing/2014/main" id="{827F1D04-25E6-7376-A332-8D69252B437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5145241"/>
            <a:ext cx="2420860" cy="1712758"/>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8F0C97AB-4EB6-A26D-6439-6B48E473A90E}"/>
              </a:ext>
            </a:extLst>
          </p:cNvPr>
          <p:cNvPicPr>
            <a:picLocks noChangeAspect="1"/>
          </p:cNvPicPr>
          <p:nvPr/>
        </p:nvPicPr>
        <p:blipFill>
          <a:blip r:embed="rId4"/>
          <a:stretch>
            <a:fillRect/>
          </a:stretch>
        </p:blipFill>
        <p:spPr>
          <a:xfrm>
            <a:off x="8386168" y="5394323"/>
            <a:ext cx="4304832" cy="1700408"/>
          </a:xfrm>
          <a:prstGeom prst="rect">
            <a:avLst/>
          </a:prstGeom>
        </p:spPr>
      </p:pic>
      <p:sp>
        <p:nvSpPr>
          <p:cNvPr id="6" name="TextBox 5">
            <a:extLst>
              <a:ext uri="{FF2B5EF4-FFF2-40B4-BE49-F238E27FC236}">
                <a16:creationId xmlns:a16="http://schemas.microsoft.com/office/drawing/2014/main" id="{DB37CCD0-CE24-1361-FFDD-2218B6AD6A43}"/>
              </a:ext>
            </a:extLst>
          </p:cNvPr>
          <p:cNvSpPr txBox="1"/>
          <p:nvPr/>
        </p:nvSpPr>
        <p:spPr>
          <a:xfrm>
            <a:off x="7503886" y="72116"/>
            <a:ext cx="4688114" cy="592470"/>
          </a:xfrm>
          <a:prstGeom prst="rect">
            <a:avLst/>
          </a:prstGeom>
          <a:noFill/>
        </p:spPr>
        <p:txBody>
          <a:bodyPr wrap="square" rtlCol="0">
            <a:spAutoFit/>
          </a:bodyPr>
          <a:lstStyle/>
          <a:p>
            <a:pPr marL="0" marR="0" lvl="0" indent="0" algn="ctr" defTabSz="914400" rtl="0" eaLnBrk="1" fontAlgn="auto" latinLnBrk="0" hangingPunct="1">
              <a:lnSpc>
                <a:spcPts val="1323"/>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ontserrat" pitchFamily="34" charset="0"/>
                <a:ea typeface="Montserrat" pitchFamily="34" charset="-122"/>
                <a:cs typeface="Montserrat" pitchFamily="34" charset="-120"/>
              </a:rPr>
              <a:t>This project has received funding from the European Research Council (ERC) under the European Union's Horizon2020 Research Innovation </a:t>
            </a:r>
            <a:r>
              <a:rPr kumimoji="0" lang="en-US" sz="1100" b="0" i="0" u="none" strike="noStrike" kern="1200" cap="none" spc="0" normalizeH="0" baseline="0" noProof="0" dirty="0" err="1">
                <a:ln>
                  <a:noFill/>
                </a:ln>
                <a:solidFill>
                  <a:srgbClr val="000000"/>
                </a:solidFill>
                <a:effectLst/>
                <a:uLnTx/>
                <a:uFillTx/>
                <a:latin typeface="Montserrat" pitchFamily="34" charset="0"/>
                <a:ea typeface="Montserrat" pitchFamily="34" charset="-122"/>
                <a:cs typeface="Montserrat" pitchFamily="34" charset="-120"/>
              </a:rPr>
              <a:t>programme</a:t>
            </a:r>
            <a:r>
              <a:rPr kumimoji="0" lang="en-US" sz="1100" b="0" i="0" u="none" strike="noStrike" kern="1200" cap="none" spc="0" normalizeH="0" baseline="0" noProof="0" dirty="0">
                <a:ln>
                  <a:noFill/>
                </a:ln>
                <a:solidFill>
                  <a:srgbClr val="000000"/>
                </a:solidFill>
                <a:effectLst/>
                <a:uLnTx/>
                <a:uFillTx/>
                <a:latin typeface="Montserrat" pitchFamily="34" charset="0"/>
                <a:ea typeface="Montserrat" pitchFamily="34" charset="-122"/>
                <a:cs typeface="Montserrat" pitchFamily="34" charset="-120"/>
              </a:rPr>
              <a:t> (Grant agreement No 771290). ​</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37584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Worker in factory">
            <a:extLst>
              <a:ext uri="{FF2B5EF4-FFF2-40B4-BE49-F238E27FC236}">
                <a16:creationId xmlns:a16="http://schemas.microsoft.com/office/drawing/2014/main" id="{4EBD398A-FD03-A409-4288-83F2D076B574}"/>
              </a:ext>
            </a:extLst>
          </p:cNvPr>
          <p:cNvPicPr>
            <a:picLocks noChangeAspect="1"/>
          </p:cNvPicPr>
          <p:nvPr/>
        </p:nvPicPr>
        <p:blipFill>
          <a:blip r:embed="rId3">
            <a:extLst>
              <a:ext uri="{28A0092B-C50C-407E-A947-70E740481C1C}">
                <a14:useLocalDpi xmlns:a14="http://schemas.microsoft.com/office/drawing/2010/main" val="0"/>
              </a:ext>
            </a:extLst>
          </a:blip>
          <a:srcRect r="1" b="2375"/>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10" name="Picture 9" descr="Father lifting baby">
            <a:extLst>
              <a:ext uri="{FF2B5EF4-FFF2-40B4-BE49-F238E27FC236}">
                <a16:creationId xmlns:a16="http://schemas.microsoft.com/office/drawing/2014/main" id="{31F274CB-E041-DD9D-ABF0-C0C984CF2ADB}"/>
              </a:ext>
            </a:extLst>
          </p:cNvPr>
          <p:cNvPicPr>
            <a:picLocks noChangeAspect="1"/>
          </p:cNvPicPr>
          <p:nvPr/>
        </p:nvPicPr>
        <p:blipFill>
          <a:blip r:embed="rId4">
            <a:extLst>
              <a:ext uri="{28A0092B-C50C-407E-A947-70E740481C1C}">
                <a14:useLocalDpi xmlns:a14="http://schemas.microsoft.com/office/drawing/2010/main" val="0"/>
              </a:ext>
            </a:extLst>
          </a:blip>
          <a:srcRect l="14331" r="14341" b="-2"/>
          <a:stretch/>
        </p:blipFill>
        <p:spPr>
          <a:xfrm>
            <a:off x="20" y="4082168"/>
            <a:ext cx="3535311" cy="2788023"/>
          </a:xfrm>
          <a:prstGeom prst="rect">
            <a:avLst/>
          </a:prstGeom>
        </p:spPr>
      </p:pic>
      <p:pic>
        <p:nvPicPr>
          <p:cNvPr id="12" name="Picture 11" descr="Person with gift box">
            <a:extLst>
              <a:ext uri="{FF2B5EF4-FFF2-40B4-BE49-F238E27FC236}">
                <a16:creationId xmlns:a16="http://schemas.microsoft.com/office/drawing/2014/main" id="{F03F07BF-936B-8F21-8ED9-93D34227FC76}"/>
              </a:ext>
            </a:extLst>
          </p:cNvPr>
          <p:cNvPicPr>
            <a:picLocks noChangeAspect="1"/>
          </p:cNvPicPr>
          <p:nvPr/>
        </p:nvPicPr>
        <p:blipFill>
          <a:blip r:embed="rId5">
            <a:extLst>
              <a:ext uri="{28A0092B-C50C-407E-A947-70E740481C1C}">
                <a14:useLocalDpi xmlns:a14="http://schemas.microsoft.com/office/drawing/2010/main" val="0"/>
              </a:ext>
            </a:extLst>
          </a:blip>
          <a:srcRect l="11223" r="-2" b="-2"/>
          <a:stretch/>
        </p:blipFill>
        <p:spPr>
          <a:xfrm>
            <a:off x="3696199" y="3257176"/>
            <a:ext cx="4789093" cy="3600824"/>
          </a:xfrm>
          <a:prstGeom prst="rect">
            <a:avLst/>
          </a:prstGeom>
        </p:spPr>
      </p:pic>
      <p:pic>
        <p:nvPicPr>
          <p:cNvPr id="19" name="Picture 18" descr="Person cleaning wood">
            <a:extLst>
              <a:ext uri="{FF2B5EF4-FFF2-40B4-BE49-F238E27FC236}">
                <a16:creationId xmlns:a16="http://schemas.microsoft.com/office/drawing/2014/main" id="{CFB1982E-56F3-2B02-DB84-112D819B14B4}"/>
              </a:ext>
            </a:extLst>
          </p:cNvPr>
          <p:cNvPicPr>
            <a:picLocks noChangeAspect="1"/>
          </p:cNvPicPr>
          <p:nvPr/>
        </p:nvPicPr>
        <p:blipFill>
          <a:blip r:embed="rId6">
            <a:extLst>
              <a:ext uri="{28A0092B-C50C-407E-A947-70E740481C1C}">
                <a14:useLocalDpi xmlns:a14="http://schemas.microsoft.com/office/drawing/2010/main" val="0"/>
              </a:ext>
            </a:extLst>
          </a:blip>
          <a:srcRect r="1" b="2375"/>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14" name="Picture 13" descr="Young woman with blue headscarf, blazer, and headphones working on laptop">
            <a:extLst>
              <a:ext uri="{FF2B5EF4-FFF2-40B4-BE49-F238E27FC236}">
                <a16:creationId xmlns:a16="http://schemas.microsoft.com/office/drawing/2014/main" id="{B0AADB7A-EFB9-A267-5FB9-55CC6C3A7965}"/>
              </a:ext>
            </a:extLst>
          </p:cNvPr>
          <p:cNvPicPr>
            <a:picLocks noChangeAspect="1"/>
          </p:cNvPicPr>
          <p:nvPr/>
        </p:nvPicPr>
        <p:blipFill>
          <a:blip r:embed="rId7">
            <a:extLst>
              <a:ext uri="{28A0092B-C50C-407E-A947-70E740481C1C}">
                <a14:useLocalDpi xmlns:a14="http://schemas.microsoft.com/office/drawing/2010/main" val="0"/>
              </a:ext>
            </a:extLst>
          </a:blip>
          <a:srcRect l="15107"/>
          <a:stretch/>
        </p:blipFill>
        <p:spPr>
          <a:xfrm>
            <a:off x="8646161" y="4069976"/>
            <a:ext cx="3545840" cy="2788024"/>
          </a:xfrm>
          <a:prstGeom prst="rect">
            <a:avLst/>
          </a:prstGeom>
        </p:spPr>
      </p:pic>
      <p:sp>
        <p:nvSpPr>
          <p:cNvPr id="7" name="AutoShape 4" descr="https://pixnio.com/free-images/2017/05/15/2017-05-15-17-53-02.jpg">
            <a:extLst>
              <a:ext uri="{FF2B5EF4-FFF2-40B4-BE49-F238E27FC236}">
                <a16:creationId xmlns:a16="http://schemas.microsoft.com/office/drawing/2014/main" id="{19B0EA4C-2A6A-4EC2-922C-0124408DB805}"/>
              </a:ext>
            </a:extLst>
          </p:cNvPr>
          <p:cNvSpPr>
            <a:spLocks noChangeAspect="1" noChangeArrowheads="1"/>
          </p:cNvSpPr>
          <p:nvPr/>
        </p:nvSpPr>
        <p:spPr bwMode="auto">
          <a:xfrm>
            <a:off x="5981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Gill Sans MT" panose="020B0502020104020203"/>
              <a:ea typeface="ＭＳ Ｐゴシック" pitchFamily="34" charset="-128"/>
              <a:cs typeface="+mn-cs"/>
            </a:endParaRPr>
          </a:p>
        </p:txBody>
      </p:sp>
    </p:spTree>
    <p:extLst>
      <p:ext uri="{BB962C8B-B14F-4D97-AF65-F5344CB8AC3E}">
        <p14:creationId xmlns:p14="http://schemas.microsoft.com/office/powerpoint/2010/main" val="155838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D8A52-EF04-1A7B-6EC0-37068414B839}"/>
              </a:ext>
            </a:extLst>
          </p:cNvPr>
          <p:cNvSpPr>
            <a:spLocks noGrp="1"/>
          </p:cNvSpPr>
          <p:nvPr>
            <p:ph type="title"/>
          </p:nvPr>
        </p:nvSpPr>
        <p:spPr>
          <a:xfrm>
            <a:off x="6417733" y="490537"/>
            <a:ext cx="5291663" cy="1628775"/>
          </a:xfrm>
        </p:spPr>
        <p:txBody>
          <a:bodyPr anchor="b">
            <a:normAutofit fontScale="90000"/>
          </a:bodyPr>
          <a:lstStyle/>
          <a:p>
            <a:r>
              <a:rPr lang="en-US" sz="4000" dirty="0"/>
              <a:t>Work-family policies: crucial but insufficient</a:t>
            </a:r>
            <a:endParaRPr lang="en-GB" sz="4000" dirty="0"/>
          </a:p>
        </p:txBody>
      </p:sp>
      <p:pic>
        <p:nvPicPr>
          <p:cNvPr id="6" name="Picture 5">
            <a:extLst>
              <a:ext uri="{FF2B5EF4-FFF2-40B4-BE49-F238E27FC236}">
                <a16:creationId xmlns:a16="http://schemas.microsoft.com/office/drawing/2014/main" id="{6FAC6314-4956-02B1-3E1B-7E678D038853}"/>
              </a:ext>
            </a:extLst>
          </p:cNvPr>
          <p:cNvPicPr>
            <a:picLocks noChangeAspect="1"/>
          </p:cNvPicPr>
          <p:nvPr/>
        </p:nvPicPr>
        <p:blipFill>
          <a:blip r:embed="rId3"/>
          <a:srcRect r="40652"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graphicFrame>
        <p:nvGraphicFramePr>
          <p:cNvPr id="5" name="Content Placeholder 2">
            <a:extLst>
              <a:ext uri="{FF2B5EF4-FFF2-40B4-BE49-F238E27FC236}">
                <a16:creationId xmlns:a16="http://schemas.microsoft.com/office/drawing/2014/main" id="{74734A5B-17CF-710B-1E55-AED1C36AC420}"/>
              </a:ext>
            </a:extLst>
          </p:cNvPr>
          <p:cNvGraphicFramePr>
            <a:graphicFrameLocks noGrp="1"/>
          </p:cNvGraphicFramePr>
          <p:nvPr>
            <p:ph idx="1"/>
          </p:nvPr>
        </p:nvGraphicFramePr>
        <p:xfrm>
          <a:off x="6417734" y="2614612"/>
          <a:ext cx="5291663" cy="37528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0868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42BD1-C42C-C1E6-0D0D-399B2F532369}"/>
              </a:ext>
            </a:extLst>
          </p:cNvPr>
          <p:cNvSpPr>
            <a:spLocks noGrp="1"/>
          </p:cNvSpPr>
          <p:nvPr>
            <p:ph type="title"/>
          </p:nvPr>
        </p:nvSpPr>
        <p:spPr>
          <a:xfrm>
            <a:off x="5445496" y="978776"/>
            <a:ext cx="5925310" cy="1174991"/>
          </a:xfrm>
        </p:spPr>
        <p:txBody>
          <a:bodyPr>
            <a:normAutofit/>
          </a:bodyPr>
          <a:lstStyle/>
          <a:p>
            <a:r>
              <a:rPr lang="en-GB" sz="2400" dirty="0"/>
              <a:t>Navigating multiple, complex systems</a:t>
            </a:r>
          </a:p>
        </p:txBody>
      </p:sp>
      <p:pic>
        <p:nvPicPr>
          <p:cNvPr id="5" name="Picture 4" descr="An abstract digital swirl">
            <a:extLst>
              <a:ext uri="{FF2B5EF4-FFF2-40B4-BE49-F238E27FC236}">
                <a16:creationId xmlns:a16="http://schemas.microsoft.com/office/drawing/2014/main" id="{E2B11ED4-864B-5BCB-2230-1D651E8B0BDE}"/>
              </a:ext>
            </a:extLst>
          </p:cNvPr>
          <p:cNvPicPr>
            <a:picLocks noChangeAspect="1"/>
          </p:cNvPicPr>
          <p:nvPr/>
        </p:nvPicPr>
        <p:blipFill>
          <a:blip r:embed="rId3">
            <a:extLst>
              <a:ext uri="{28A0092B-C50C-407E-A947-70E740481C1C}">
                <a14:useLocalDpi xmlns:a14="http://schemas.microsoft.com/office/drawing/2010/main" val="0"/>
              </a:ext>
            </a:extLst>
          </a:blip>
          <a:srcRect l="18648" r="29740" b="-1"/>
          <a:stretch/>
        </p:blipFill>
        <p:spPr>
          <a:xfrm>
            <a:off x="20" y="10"/>
            <a:ext cx="4657325" cy="6857990"/>
          </a:xfrm>
          <a:prstGeom prst="rect">
            <a:avLst/>
          </a:prstGeom>
        </p:spPr>
      </p:pic>
      <p:sp>
        <p:nvSpPr>
          <p:cNvPr id="3" name="Content Placeholder 2">
            <a:extLst>
              <a:ext uri="{FF2B5EF4-FFF2-40B4-BE49-F238E27FC236}">
                <a16:creationId xmlns:a16="http://schemas.microsoft.com/office/drawing/2014/main" id="{0A8D62CC-1FC7-B599-D78E-C4245A09AE8B}"/>
              </a:ext>
            </a:extLst>
          </p:cNvPr>
          <p:cNvSpPr>
            <a:spLocks noGrp="1"/>
          </p:cNvSpPr>
          <p:nvPr>
            <p:ph idx="1"/>
          </p:nvPr>
        </p:nvSpPr>
        <p:spPr>
          <a:xfrm>
            <a:off x="5445496" y="2640692"/>
            <a:ext cx="5925310" cy="3255252"/>
          </a:xfrm>
        </p:spPr>
        <p:txBody>
          <a:bodyPr>
            <a:normAutofit fontScale="92500" lnSpcReduction="10000"/>
          </a:bodyPr>
          <a:lstStyle/>
          <a:p>
            <a:r>
              <a:rPr lang="en-GB" sz="2000" dirty="0"/>
              <a:t>Parents and caregivers often navigate </a:t>
            </a:r>
            <a:r>
              <a:rPr lang="en-GB" sz="2000" i="1" dirty="0"/>
              <a:t>multiple</a:t>
            </a:r>
            <a:r>
              <a:rPr lang="en-GB" sz="2000" dirty="0"/>
              <a:t> </a:t>
            </a:r>
            <a:r>
              <a:rPr lang="en-GB" sz="2000" i="1" dirty="0"/>
              <a:t>and complex</a:t>
            </a:r>
            <a:r>
              <a:rPr lang="en-GB" sz="2000" dirty="0"/>
              <a:t> policy and system landscapes</a:t>
            </a:r>
          </a:p>
          <a:p>
            <a:pPr lvl="1"/>
            <a:r>
              <a:rPr lang="en-GB" sz="2000" dirty="0"/>
              <a:t>Finding and processing information</a:t>
            </a:r>
          </a:p>
          <a:p>
            <a:pPr lvl="1"/>
            <a:r>
              <a:rPr lang="en-GB" sz="2000" dirty="0"/>
              <a:t>Identifying and accessing policies and services</a:t>
            </a:r>
          </a:p>
          <a:p>
            <a:pPr lvl="1"/>
            <a:r>
              <a:rPr lang="en-GB" sz="2000" dirty="0"/>
              <a:t>Systems with different ‘languages’, people, norms, expectations</a:t>
            </a:r>
          </a:p>
          <a:p>
            <a:r>
              <a:rPr lang="en-US" sz="2000" kern="100" dirty="0">
                <a:effectLst/>
                <a:ea typeface="Times New Roman" panose="02020603050405020304" pitchFamily="18" charset="0"/>
                <a:cs typeface="Arial" panose="020B0604020202020204" pitchFamily="34" charset="0"/>
              </a:rPr>
              <a:t>Crucially, when people have problems finding their way through these multiple systems, it can end up negatively impacting their lives, and family and children’s wellbeing, and ultimately our economies and societies. </a:t>
            </a:r>
            <a:endParaRPr lang="en-NL" sz="2000" kern="100" dirty="0">
              <a:effectLst/>
              <a:ea typeface="Times New Roman" panose="02020603050405020304" pitchFamily="18" charset="0"/>
              <a:cs typeface="Times New Roman" panose="02020603050405020304" pitchFamily="18" charset="0"/>
            </a:endParaRPr>
          </a:p>
          <a:p>
            <a:endParaRPr lang="en-GB" sz="2000" dirty="0"/>
          </a:p>
          <a:p>
            <a:pPr lvl="1"/>
            <a:endParaRPr lang="en-GB" dirty="0"/>
          </a:p>
        </p:txBody>
      </p:sp>
    </p:spTree>
    <p:extLst>
      <p:ext uri="{BB962C8B-B14F-4D97-AF65-F5344CB8AC3E}">
        <p14:creationId xmlns:p14="http://schemas.microsoft.com/office/powerpoint/2010/main" val="166785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6E5922-3944-7FF5-B7A0-D1ABB2FBE1E4}"/>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700" kern="1200">
                <a:solidFill>
                  <a:srgbClr val="FFFFFF"/>
                </a:solidFill>
                <a:latin typeface="+mj-lt"/>
                <a:ea typeface="+mj-ea"/>
                <a:cs typeface="+mj-cs"/>
              </a:rPr>
              <a:t>Improving access and cross-sectoral collaboration </a:t>
            </a:r>
          </a:p>
        </p:txBody>
      </p:sp>
      <p:pic>
        <p:nvPicPr>
          <p:cNvPr id="5" name="Picture 4">
            <a:extLst>
              <a:ext uri="{FF2B5EF4-FFF2-40B4-BE49-F238E27FC236}">
                <a16:creationId xmlns:a16="http://schemas.microsoft.com/office/drawing/2014/main" id="{E77E1990-4813-A60C-FB41-67FAACF4CE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9425" y="1822348"/>
            <a:ext cx="8877818" cy="4993773"/>
          </a:xfrm>
          <a:prstGeom prst="rect">
            <a:avLst/>
          </a:prstGeom>
        </p:spPr>
      </p:pic>
    </p:spTree>
    <p:extLst>
      <p:ext uri="{BB962C8B-B14F-4D97-AF65-F5344CB8AC3E}">
        <p14:creationId xmlns:p14="http://schemas.microsoft.com/office/powerpoint/2010/main" val="757653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Hand sewing supplies">
            <a:extLst>
              <a:ext uri="{FF2B5EF4-FFF2-40B4-BE49-F238E27FC236}">
                <a16:creationId xmlns:a16="http://schemas.microsoft.com/office/drawing/2014/main" id="{3AC0C975-16F4-0F42-EE43-AB97C64ED4F3}"/>
              </a:ext>
            </a:extLst>
          </p:cNvPr>
          <p:cNvPicPr>
            <a:picLocks noChangeAspect="1"/>
          </p:cNvPicPr>
          <p:nvPr/>
        </p:nvPicPr>
        <p:blipFill rotWithShape="1">
          <a:blip r:embed="rId3"/>
          <a:srcRect t="16463" b="1552"/>
          <a:stretch/>
        </p:blipFill>
        <p:spPr>
          <a:xfrm>
            <a:off x="307775" y="261437"/>
            <a:ext cx="11576450" cy="6335126"/>
          </a:xfrm>
          <a:prstGeom prst="rect">
            <a:avLst/>
          </a:prstGeom>
        </p:spPr>
      </p:pic>
      <p:sp>
        <p:nvSpPr>
          <p:cNvPr id="4" name="TextBox 3">
            <a:extLst>
              <a:ext uri="{FF2B5EF4-FFF2-40B4-BE49-F238E27FC236}">
                <a16:creationId xmlns:a16="http://schemas.microsoft.com/office/drawing/2014/main" id="{A58D79FB-9604-0545-225A-6256C75F595C}"/>
              </a:ext>
            </a:extLst>
          </p:cNvPr>
          <p:cNvSpPr txBox="1"/>
          <p:nvPr/>
        </p:nvSpPr>
        <p:spPr>
          <a:xfrm>
            <a:off x="7344226" y="6538507"/>
            <a:ext cx="57186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Arial" panose="020B0604020202020204" pitchFamily="34" charset="0"/>
              </a:rPr>
              <a:t>A Year Like No Other; </a:t>
            </a: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Arial" panose="020B0604020202020204" pitchFamily="34" charset="0"/>
              </a:rPr>
              <a:t>Patrick et al., 2022: xviii.</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479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39469-EEA2-E640-80F8-7847E4A808D8}"/>
              </a:ext>
            </a:extLst>
          </p:cNvPr>
          <p:cNvSpPr>
            <a:spLocks noGrp="1"/>
          </p:cNvSpPr>
          <p:nvPr>
            <p:ph type="title"/>
          </p:nvPr>
        </p:nvSpPr>
        <p:spPr>
          <a:xfrm>
            <a:off x="481013" y="3752849"/>
            <a:ext cx="3290887" cy="2452687"/>
          </a:xfrm>
          <a:prstGeom prst="ellipse">
            <a:avLst/>
          </a:prstGeom>
        </p:spPr>
        <p:txBody>
          <a:bodyPr anchor="ctr">
            <a:normAutofit/>
          </a:bodyPr>
          <a:lstStyle/>
          <a:p>
            <a:r>
              <a:rPr lang="en-GB" sz="3600"/>
              <a:t>Thanks for listening!</a:t>
            </a:r>
          </a:p>
        </p:txBody>
      </p:sp>
      <p:pic>
        <p:nvPicPr>
          <p:cNvPr id="3" name="Object 2" descr="preencoded.png">
            <a:extLst>
              <a:ext uri="{FF2B5EF4-FFF2-40B4-BE49-F238E27FC236}">
                <a16:creationId xmlns:a16="http://schemas.microsoft.com/office/drawing/2014/main" id="{4A914A7F-35E0-9A39-EC0D-C294BF11E92A}"/>
              </a:ext>
            </a:extLst>
          </p:cNvPr>
          <p:cNvPicPr>
            <a:picLocks noChangeAspect="1"/>
          </p:cNvPicPr>
          <p:nvPr/>
        </p:nvPicPr>
        <p:blipFill>
          <a:blip r:embed="rId3"/>
          <a:srcRect b="37570"/>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Content Placeholder 4">
            <a:extLst>
              <a:ext uri="{FF2B5EF4-FFF2-40B4-BE49-F238E27FC236}">
                <a16:creationId xmlns:a16="http://schemas.microsoft.com/office/drawing/2014/main" id="{BA25B71A-E912-8648-ABE8-77FA4440932A}"/>
              </a:ext>
            </a:extLst>
          </p:cNvPr>
          <p:cNvSpPr txBox="1">
            <a:spLocks noGrp="1"/>
          </p:cNvSpPr>
          <p:nvPr>
            <p:ph idx="1"/>
          </p:nvPr>
        </p:nvSpPr>
        <p:spPr>
          <a:xfrm>
            <a:off x="4223982" y="3752850"/>
            <a:ext cx="7485413" cy="2452687"/>
          </a:xfrm>
          <a:prstGeom prst="rect">
            <a:avLst/>
          </a:prstGeom>
        </p:spPr>
        <p:txBody>
          <a:bodyPr rtlCol="0" anchor="ctr">
            <a:normAutofit/>
          </a:bodyPr>
          <a:lstStyle/>
          <a:p>
            <a:pPr marL="0" indent="0">
              <a:buNone/>
            </a:pPr>
            <a:r>
              <a:rPr lang="en-GB" sz="1800">
                <a:hlinkClick r:id="rId4"/>
              </a:rPr>
              <a:t>✉️: M.A.Yerkes@uu.nl</a:t>
            </a:r>
            <a:endParaRPr lang="en-GB" sz="1800"/>
          </a:p>
          <a:p>
            <a:pPr marL="0" indent="0">
              <a:buNone/>
            </a:pPr>
            <a:r>
              <a:rPr lang="en-GB" sz="1800">
                <a:hlinkClick r:id="rId5"/>
              </a:rPr>
              <a:t>🌐: www.worklifecapabilities.com</a:t>
            </a:r>
            <a:endParaRPr lang="en-GB" sz="1800"/>
          </a:p>
          <a:p>
            <a:pPr marL="0" indent="0">
              <a:buNone/>
            </a:pPr>
            <a:endParaRPr lang="en-GB" sz="1800"/>
          </a:p>
          <a:p>
            <a:pPr marL="0" indent="0">
              <a:buNone/>
            </a:pPr>
            <a:r>
              <a:rPr lang="en-GB" sz="1800"/>
              <a:t>      </a:t>
            </a:r>
          </a:p>
        </p:txBody>
      </p:sp>
    </p:spTree>
    <p:extLst>
      <p:ext uri="{BB962C8B-B14F-4D97-AF65-F5344CB8AC3E}">
        <p14:creationId xmlns:p14="http://schemas.microsoft.com/office/powerpoint/2010/main" val="129870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58F7979E00BA48AE1122FC0FE048E5" ma:contentTypeVersion="14" ma:contentTypeDescription="Create a new document." ma:contentTypeScope="" ma:versionID="1cfa05c114b6d3c2018e3b0977d096e7">
  <xsd:schema xmlns:xsd="http://www.w3.org/2001/XMLSchema" xmlns:xs="http://www.w3.org/2001/XMLSchema" xmlns:p="http://schemas.microsoft.com/office/2006/metadata/properties" xmlns:ns2="461d6b92-a401-45b5-8184-99016de358d1" xmlns:ns3="5200e469-5b7b-4b9b-85b9-962f9698d994" targetNamespace="http://schemas.microsoft.com/office/2006/metadata/properties" ma:root="true" ma:fieldsID="a750664786ab0d8d8eadb4c737f06b3d" ns2:_="" ns3:_="">
    <xsd:import namespace="461d6b92-a401-45b5-8184-99016de358d1"/>
    <xsd:import namespace="5200e469-5b7b-4b9b-85b9-962f9698d99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1d6b92-a401-45b5-8184-99016de358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44da484-3d94-41e9-bcfe-1d6e31fc83c9"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200e469-5b7b-4b9b-85b9-962f9698d994"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bd49e1a-2cad-4938-946d-b872ae929c6d}" ma:internalName="TaxCatchAll" ma:showField="CatchAllData" ma:web="5200e469-5b7b-4b9b-85b9-962f9698d9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200e469-5b7b-4b9b-85b9-962f9698d994" xsi:nil="true"/>
    <lcf76f155ced4ddcb4097134ff3c332f xmlns="461d6b92-a401-45b5-8184-99016de358d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C396492-38F7-4D48-93B1-AEA542FACA08}"/>
</file>

<file path=customXml/itemProps2.xml><?xml version="1.0" encoding="utf-8"?>
<ds:datastoreItem xmlns:ds="http://schemas.openxmlformats.org/officeDocument/2006/customXml" ds:itemID="{124B7F50-0DF0-41DC-9C98-8695DDCD4728}"/>
</file>

<file path=customXml/itemProps3.xml><?xml version="1.0" encoding="utf-8"?>
<ds:datastoreItem xmlns:ds="http://schemas.openxmlformats.org/officeDocument/2006/customXml" ds:itemID="{0AEBE4D4-3BED-4A24-A9D3-B2E7AAFF3EFE}"/>
</file>

<file path=docProps/app.xml><?xml version="1.0" encoding="utf-8"?>
<Properties xmlns="http://schemas.openxmlformats.org/officeDocument/2006/extended-properties" xmlns:vt="http://schemas.openxmlformats.org/officeDocument/2006/docPropsVTypes">
  <TotalTime>1409</TotalTime>
  <Words>2271</Words>
  <Application>Microsoft Macintosh PowerPoint</Application>
  <PresentationFormat>Widescreen</PresentationFormat>
  <Paragraphs>68</Paragraphs>
  <Slides>7</Slides>
  <Notes>7</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7</vt:i4>
      </vt:variant>
    </vt:vector>
  </HeadingPairs>
  <TitlesOfParts>
    <vt:vector size="20" baseType="lpstr">
      <vt:lpstr>Aptos</vt:lpstr>
      <vt:lpstr>Aptos Display</vt:lpstr>
      <vt:lpstr>Arial</vt:lpstr>
      <vt:lpstr>Calibri</vt:lpstr>
      <vt:lpstr>Calibri Light</vt:lpstr>
      <vt:lpstr>Gill Sans MT</vt:lpstr>
      <vt:lpstr>Montserrat</vt:lpstr>
      <vt:lpstr>Times New Roman</vt:lpstr>
      <vt:lpstr>Wingdings</vt:lpstr>
      <vt:lpstr>Office Theme</vt:lpstr>
      <vt:lpstr>Parcel</vt:lpstr>
      <vt:lpstr>3_Office Theme</vt:lpstr>
      <vt:lpstr>4_Office Theme</vt:lpstr>
      <vt:lpstr>Policy and service ‘silos’: an understudied barrier to gender equality</vt:lpstr>
      <vt:lpstr>PowerPoint Presentation</vt:lpstr>
      <vt:lpstr>Work-family policies: crucial but insufficient</vt:lpstr>
      <vt:lpstr>Navigating multiple, complex systems</vt:lpstr>
      <vt:lpstr>Improving access and cross-sectoral collaboration </vt:lpstr>
      <vt:lpstr>PowerPoint Presentation</vt:lpstr>
      <vt:lpstr>Thanks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Policy and service ‘silos’: an understudied barrier to gender equality</dc:title>
  <dc:creator>Yerkes, M.A. (Mara)</dc:creator>
  <cp:lastModifiedBy>Yerkes, M.A. (Mara)</cp:lastModifiedBy>
  <cp:revision>5</cp:revision>
  <dcterms:created xsi:type="dcterms:W3CDTF">2025-09-11T12:40:48Z</dcterms:created>
  <dcterms:modified xsi:type="dcterms:W3CDTF">2025-09-23T14:22:46Z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0x0101005058F7979E00BA48AE1122FC0FE048E5</vt:lpwstr>
  </property>
</Properties>
</file>