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322" r:id="rId3"/>
    <p:sldId id="324" r:id="rId4"/>
    <p:sldId id="328" r:id="rId5"/>
    <p:sldId id="274" r:id="rId6"/>
    <p:sldId id="335" r:id="rId7"/>
    <p:sldId id="344" r:id="rId8"/>
    <p:sldId id="340" r:id="rId9"/>
    <p:sldId id="270" r:id="rId10"/>
    <p:sldId id="336" r:id="rId11"/>
    <p:sldId id="342" r:id="rId12"/>
    <p:sldId id="330" r:id="rId13"/>
    <p:sldId id="343" r:id="rId14"/>
    <p:sldId id="260" r:id="rId1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5576"/>
    <a:srgbClr val="0972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67"/>
    <p:restoredTop sz="94635"/>
  </p:normalViewPr>
  <p:slideViewPr>
    <p:cSldViewPr snapToGrid="0">
      <p:cViewPr varScale="1">
        <p:scale>
          <a:sx n="120" d="100"/>
          <a:sy n="120" d="100"/>
        </p:scale>
        <p:origin x="416" y="176"/>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BAEDE10-6A33-632B-03CA-F298BB29D8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1546BCB0-5B5B-E648-E12D-9E255B4FAE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14A8E7-E88F-6445-9E3F-BEB957C59FFB}" type="datetimeFigureOut">
              <a:rPr lang="es-ES" smtClean="0"/>
              <a:t>22/9/25</a:t>
            </a:fld>
            <a:endParaRPr lang="es-ES"/>
          </a:p>
        </p:txBody>
      </p:sp>
      <p:sp>
        <p:nvSpPr>
          <p:cNvPr id="4" name="Marcador de pie de página 3">
            <a:extLst>
              <a:ext uri="{FF2B5EF4-FFF2-40B4-BE49-F238E27FC236}">
                <a16:creationId xmlns:a16="http://schemas.microsoft.com/office/drawing/2014/main" id="{591A9CCF-8D82-8185-409E-8430216A38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14EDE7EC-ADA8-627F-6B13-B8B17556FB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9C75E6-D6D4-5A44-9E3E-C23FD1A95476}" type="slidenum">
              <a:rPr lang="es-ES" smtClean="0"/>
              <a:t>‹#›</a:t>
            </a:fld>
            <a:endParaRPr lang="es-ES"/>
          </a:p>
        </p:txBody>
      </p:sp>
    </p:spTree>
    <p:extLst>
      <p:ext uri="{BB962C8B-B14F-4D97-AF65-F5344CB8AC3E}">
        <p14:creationId xmlns:p14="http://schemas.microsoft.com/office/powerpoint/2010/main" val="4269364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1681A-7975-AF4D-9939-1975113B8436}" type="datetimeFigureOut">
              <a:rPr lang="en-GB" smtClean="0"/>
              <a:t>22/09/2025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3103D-906B-6E42-A458-60A5020ACB26}" type="slidenum">
              <a:rPr lang="en-GB" smtClean="0"/>
              <a:t>‹#›</a:t>
            </a:fld>
            <a:endParaRPr lang="en-GB"/>
          </a:p>
        </p:txBody>
      </p:sp>
    </p:spTree>
    <p:extLst>
      <p:ext uri="{BB962C8B-B14F-4D97-AF65-F5344CB8AC3E}">
        <p14:creationId xmlns:p14="http://schemas.microsoft.com/office/powerpoint/2010/main" val="230500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D3103D-906B-6E42-A458-60A5020ACB26}" type="slidenum">
              <a:rPr lang="en-GB" smtClean="0"/>
              <a:t>1</a:t>
            </a:fld>
            <a:endParaRPr lang="en-GB"/>
          </a:p>
        </p:txBody>
      </p:sp>
    </p:spTree>
    <p:extLst>
      <p:ext uri="{BB962C8B-B14F-4D97-AF65-F5344CB8AC3E}">
        <p14:creationId xmlns:p14="http://schemas.microsoft.com/office/powerpoint/2010/main" val="4077472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Parents often prioritized their children. Also example of a woman who skipped meals.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Trade-offs like these are strongly gendered, and have long-term financial consequences.</a:t>
            </a:r>
          </a:p>
          <a:p>
            <a:endParaRPr lang="en-GB" dirty="0"/>
          </a:p>
        </p:txBody>
      </p:sp>
      <p:sp>
        <p:nvSpPr>
          <p:cNvPr id="4" name="Slide Number Placeholder 3"/>
          <p:cNvSpPr>
            <a:spLocks noGrp="1"/>
          </p:cNvSpPr>
          <p:nvPr>
            <p:ph type="sldNum" sz="quarter" idx="5"/>
          </p:nvPr>
        </p:nvSpPr>
        <p:spPr/>
        <p:txBody>
          <a:bodyPr/>
          <a:lstStyle/>
          <a:p>
            <a:fld id="{775EBD05-64A9-6D47-AE3B-EC09C9240375}" type="slidenum">
              <a:rPr lang="en-GB" smtClean="0"/>
              <a:t>8</a:t>
            </a:fld>
            <a:endParaRPr lang="en-GB"/>
          </a:p>
        </p:txBody>
      </p:sp>
    </p:spTree>
    <p:extLst>
      <p:ext uri="{BB962C8B-B14F-4D97-AF65-F5344CB8AC3E}">
        <p14:creationId xmlns:p14="http://schemas.microsoft.com/office/powerpoint/2010/main" val="2585458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Particularly parents commented on how long it took to receive support.</a:t>
            </a:r>
          </a:p>
          <a:p>
            <a:pPr marL="171450" indent="-171450">
              <a:buFontTx/>
              <a:buChar char="-"/>
            </a:pPr>
            <a:r>
              <a:rPr lang="en-GB" dirty="0"/>
              <a:t>Certification</a:t>
            </a:r>
          </a:p>
          <a:p>
            <a:pPr marL="171450" indent="-171450">
              <a:buFontTx/>
              <a:buChar char="-"/>
            </a:pPr>
            <a:r>
              <a:rPr lang="en-GB" dirty="0"/>
              <a:t>Uncommon problems</a:t>
            </a:r>
          </a:p>
          <a:p>
            <a:pPr marL="171450" indent="-171450">
              <a:buFontTx/>
              <a:buChar char="-"/>
            </a:pPr>
            <a:r>
              <a:rPr lang="en-GB" dirty="0"/>
              <a:t>Often only support when hitting rock-bottom, rather than prevention</a:t>
            </a:r>
          </a:p>
          <a:p>
            <a:pPr marL="171450" indent="-171450">
              <a:buFontTx/>
              <a:buChar char="-"/>
            </a:pPr>
            <a:endParaRPr lang="en-GB" dirty="0"/>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775EBD05-64A9-6D47-AE3B-EC09C9240375}" type="slidenum">
              <a:rPr lang="en-GB" smtClean="0"/>
              <a:t>9</a:t>
            </a:fld>
            <a:endParaRPr lang="en-GB"/>
          </a:p>
        </p:txBody>
      </p:sp>
    </p:spTree>
    <p:extLst>
      <p:ext uri="{BB962C8B-B14F-4D97-AF65-F5344CB8AC3E}">
        <p14:creationId xmlns:p14="http://schemas.microsoft.com/office/powerpoint/2010/main" val="2344220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emf"/><Relationship Id="rId7"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jpeg"/><Relationship Id="rId11" Type="http://schemas.openxmlformats.org/officeDocument/2006/relationships/image" Target="../media/image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BE0763C-29E4-5C80-1D80-2E7A5BCE00E5}"/>
              </a:ext>
            </a:extLst>
          </p:cNvPr>
          <p:cNvSpPr/>
          <p:nvPr userDrawn="1"/>
        </p:nvSpPr>
        <p:spPr>
          <a:xfrm>
            <a:off x="0" y="1391920"/>
            <a:ext cx="12192000" cy="2966720"/>
          </a:xfrm>
          <a:prstGeom prst="rect">
            <a:avLst/>
          </a:prstGeom>
          <a:solidFill>
            <a:srgbClr val="0655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ítulo 1">
            <a:extLst>
              <a:ext uri="{FF2B5EF4-FFF2-40B4-BE49-F238E27FC236}">
                <a16:creationId xmlns:a16="http://schemas.microsoft.com/office/drawing/2014/main" id="{4E1814D7-89F7-B416-4492-1CDEC44BF45E}"/>
              </a:ext>
            </a:extLst>
          </p:cNvPr>
          <p:cNvSpPr>
            <a:spLocks noGrp="1"/>
          </p:cNvSpPr>
          <p:nvPr>
            <p:ph type="ctrTitle"/>
          </p:nvPr>
        </p:nvSpPr>
        <p:spPr>
          <a:xfrm>
            <a:off x="2235200" y="2168810"/>
            <a:ext cx="6786880" cy="1193800"/>
          </a:xfrm>
        </p:spPr>
        <p:txBody>
          <a:bodyPr anchor="b">
            <a:normAutofit/>
          </a:bodyPr>
          <a:lstStyle>
            <a:lvl1pPr algn="l">
              <a:defRPr sz="4000">
                <a:solidFill>
                  <a:schemeClr val="bg1"/>
                </a:solidFill>
              </a:defRPr>
            </a:lvl1pPr>
          </a:lstStyle>
          <a:p>
            <a:r>
              <a:rPr lang="en-GB"/>
              <a:t>Click to edit Master title style</a:t>
            </a:r>
            <a:endParaRPr lang="es-ES" dirty="0"/>
          </a:p>
        </p:txBody>
      </p:sp>
      <p:pic>
        <p:nvPicPr>
          <p:cNvPr id="9" name="Imagen 8" descr="Patrón de fondo&#10;&#10;Descripción generada automáticamente con confianza media">
            <a:extLst>
              <a:ext uri="{FF2B5EF4-FFF2-40B4-BE49-F238E27FC236}">
                <a16:creationId xmlns:a16="http://schemas.microsoft.com/office/drawing/2014/main" id="{1A21BB8C-9BC9-2F6D-2203-DB9B09ECF353}"/>
              </a:ext>
            </a:extLst>
          </p:cNvPr>
          <p:cNvPicPr>
            <a:picLocks noChangeAspect="1"/>
          </p:cNvPicPr>
          <p:nvPr userDrawn="1"/>
        </p:nvPicPr>
        <p:blipFill rotWithShape="1">
          <a:blip r:embed="rId2"/>
          <a:srcRect r="79885" b="49859"/>
          <a:stretch/>
        </p:blipFill>
        <p:spPr>
          <a:xfrm rot="5400000">
            <a:off x="-95564" y="2006926"/>
            <a:ext cx="1856472" cy="1665344"/>
          </a:xfrm>
          <a:prstGeom prst="rect">
            <a:avLst/>
          </a:prstGeom>
        </p:spPr>
      </p:pic>
    </p:spTree>
    <p:extLst>
      <p:ext uri="{BB962C8B-B14F-4D97-AF65-F5344CB8AC3E}">
        <p14:creationId xmlns:p14="http://schemas.microsoft.com/office/powerpoint/2010/main" val="2489679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BD2D9-0668-E48B-AB88-B2B4C913D8AD}"/>
              </a:ext>
            </a:extLst>
          </p:cNvPr>
          <p:cNvSpPr>
            <a:spLocks noGrp="1"/>
          </p:cNvSpPr>
          <p:nvPr>
            <p:ph type="title"/>
          </p:nvPr>
        </p:nvSpPr>
        <p:spPr/>
        <p:txBody>
          <a:bodyPr/>
          <a:lstStyle/>
          <a:p>
            <a:r>
              <a:rPr lang="en-GB"/>
              <a:t>Click to edit Master title style</a:t>
            </a:r>
            <a:endParaRPr lang="es-ES"/>
          </a:p>
        </p:txBody>
      </p:sp>
      <p:sp>
        <p:nvSpPr>
          <p:cNvPr id="3" name="Marcador de contenido 2">
            <a:extLst>
              <a:ext uri="{FF2B5EF4-FFF2-40B4-BE49-F238E27FC236}">
                <a16:creationId xmlns:a16="http://schemas.microsoft.com/office/drawing/2014/main" id="{B999E67A-DE95-5F7A-AB9D-939262B9090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pic>
        <p:nvPicPr>
          <p:cNvPr id="8" name="Imagen 7" descr="Patrón de fondo&#10;&#10;Descripción generada automáticamente con confianza media">
            <a:extLst>
              <a:ext uri="{FF2B5EF4-FFF2-40B4-BE49-F238E27FC236}">
                <a16:creationId xmlns:a16="http://schemas.microsoft.com/office/drawing/2014/main" id="{78AF8F7C-5E9F-1D79-F5E3-F3FE2E0FFC9B}"/>
              </a:ext>
            </a:extLst>
          </p:cNvPr>
          <p:cNvPicPr>
            <a:picLocks noChangeAspect="1"/>
          </p:cNvPicPr>
          <p:nvPr userDrawn="1"/>
        </p:nvPicPr>
        <p:blipFill rotWithShape="1">
          <a:blip r:embed="rId2"/>
          <a:srcRect b="73602"/>
          <a:stretch/>
        </p:blipFill>
        <p:spPr>
          <a:xfrm rot="5400000">
            <a:off x="-2329571" y="2413827"/>
            <a:ext cx="5148197" cy="489054"/>
          </a:xfrm>
          <a:prstGeom prst="rect">
            <a:avLst/>
          </a:prstGeom>
        </p:spPr>
      </p:pic>
      <p:pic>
        <p:nvPicPr>
          <p:cNvPr id="10" name="Imagen 9" descr="Patrón de fondo&#10;&#10;Descripción generada automáticamente con confianza media">
            <a:extLst>
              <a:ext uri="{FF2B5EF4-FFF2-40B4-BE49-F238E27FC236}">
                <a16:creationId xmlns:a16="http://schemas.microsoft.com/office/drawing/2014/main" id="{CE633988-50E5-A052-77C0-9F2F7817D2E0}"/>
              </a:ext>
            </a:extLst>
          </p:cNvPr>
          <p:cNvPicPr>
            <a:picLocks noChangeAspect="1"/>
          </p:cNvPicPr>
          <p:nvPr userDrawn="1"/>
        </p:nvPicPr>
        <p:blipFill rotWithShape="1">
          <a:blip r:embed="rId2"/>
          <a:srcRect l="-897" r="69321" b="77378"/>
          <a:stretch/>
        </p:blipFill>
        <p:spPr>
          <a:xfrm rot="5400000">
            <a:off x="-603224" y="5835676"/>
            <a:ext cx="1625547" cy="419100"/>
          </a:xfrm>
          <a:prstGeom prst="rect">
            <a:avLst/>
          </a:prstGeom>
        </p:spPr>
      </p:pic>
    </p:spTree>
    <p:extLst>
      <p:ext uri="{BB962C8B-B14F-4D97-AF65-F5344CB8AC3E}">
        <p14:creationId xmlns:p14="http://schemas.microsoft.com/office/powerpoint/2010/main" val="2232342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ntent 2 column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9A8AA3-C44B-441C-D423-0BF0D83748C3}"/>
              </a:ext>
            </a:extLst>
          </p:cNvPr>
          <p:cNvSpPr>
            <a:spLocks noGrp="1"/>
          </p:cNvSpPr>
          <p:nvPr>
            <p:ph type="title"/>
          </p:nvPr>
        </p:nvSpPr>
        <p:spPr>
          <a:xfrm>
            <a:off x="839788" y="365125"/>
            <a:ext cx="10515600" cy="1325563"/>
          </a:xfrm>
        </p:spPr>
        <p:txBody>
          <a:bodyPr/>
          <a:lstStyle/>
          <a:p>
            <a:r>
              <a:rPr lang="en-GB"/>
              <a:t>Click to edit Master title style</a:t>
            </a:r>
            <a:endParaRPr lang="es-ES"/>
          </a:p>
        </p:txBody>
      </p:sp>
      <p:sp>
        <p:nvSpPr>
          <p:cNvPr id="3" name="Marcador de texto 2">
            <a:extLst>
              <a:ext uri="{FF2B5EF4-FFF2-40B4-BE49-F238E27FC236}">
                <a16:creationId xmlns:a16="http://schemas.microsoft.com/office/drawing/2014/main" id="{8EF3DC15-4E32-D3F2-1EAF-1F4D84B74A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Marcador de contenido 3">
            <a:extLst>
              <a:ext uri="{FF2B5EF4-FFF2-40B4-BE49-F238E27FC236}">
                <a16:creationId xmlns:a16="http://schemas.microsoft.com/office/drawing/2014/main" id="{84FC36CE-6216-0923-7BBF-847F194A284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sp>
        <p:nvSpPr>
          <p:cNvPr id="5" name="Marcador de texto 4">
            <a:extLst>
              <a:ext uri="{FF2B5EF4-FFF2-40B4-BE49-F238E27FC236}">
                <a16:creationId xmlns:a16="http://schemas.microsoft.com/office/drawing/2014/main" id="{C1DD0D00-D251-A944-52CC-2B93DDCD92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Marcador de contenido 5">
            <a:extLst>
              <a:ext uri="{FF2B5EF4-FFF2-40B4-BE49-F238E27FC236}">
                <a16:creationId xmlns:a16="http://schemas.microsoft.com/office/drawing/2014/main" id="{00A6506A-FCAF-19DF-8747-6CF3BB818F1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
          </a:p>
        </p:txBody>
      </p:sp>
      <p:pic>
        <p:nvPicPr>
          <p:cNvPr id="10" name="Imagen 9" descr="Patrón de fondo&#10;&#10;Descripción generada automáticamente con confianza media">
            <a:extLst>
              <a:ext uri="{FF2B5EF4-FFF2-40B4-BE49-F238E27FC236}">
                <a16:creationId xmlns:a16="http://schemas.microsoft.com/office/drawing/2014/main" id="{FF8FD20D-FE52-E925-7BBA-0807E6FEA30A}"/>
              </a:ext>
            </a:extLst>
          </p:cNvPr>
          <p:cNvPicPr>
            <a:picLocks noChangeAspect="1"/>
          </p:cNvPicPr>
          <p:nvPr userDrawn="1"/>
        </p:nvPicPr>
        <p:blipFill rotWithShape="1">
          <a:blip r:embed="rId2"/>
          <a:srcRect b="73602"/>
          <a:stretch/>
        </p:blipFill>
        <p:spPr>
          <a:xfrm rot="5400000">
            <a:off x="-2329571" y="2413827"/>
            <a:ext cx="5148197" cy="489054"/>
          </a:xfrm>
          <a:prstGeom prst="rect">
            <a:avLst/>
          </a:prstGeom>
        </p:spPr>
      </p:pic>
      <p:pic>
        <p:nvPicPr>
          <p:cNvPr id="11" name="Imagen 10" descr="Patrón de fondo&#10;&#10;Descripción generada automáticamente con confianza media">
            <a:extLst>
              <a:ext uri="{FF2B5EF4-FFF2-40B4-BE49-F238E27FC236}">
                <a16:creationId xmlns:a16="http://schemas.microsoft.com/office/drawing/2014/main" id="{101FE2E7-7E75-F6AF-8259-DEB14AB0AE64}"/>
              </a:ext>
            </a:extLst>
          </p:cNvPr>
          <p:cNvPicPr>
            <a:picLocks noChangeAspect="1"/>
          </p:cNvPicPr>
          <p:nvPr userDrawn="1"/>
        </p:nvPicPr>
        <p:blipFill rotWithShape="1">
          <a:blip r:embed="rId2"/>
          <a:srcRect l="-897" r="69321" b="77378"/>
          <a:stretch/>
        </p:blipFill>
        <p:spPr>
          <a:xfrm rot="5400000">
            <a:off x="-603224" y="5835676"/>
            <a:ext cx="1625547" cy="419100"/>
          </a:xfrm>
          <a:prstGeom prst="rect">
            <a:avLst/>
          </a:prstGeom>
        </p:spPr>
      </p:pic>
    </p:spTree>
    <p:extLst>
      <p:ext uri="{BB962C8B-B14F-4D97-AF65-F5344CB8AC3E}">
        <p14:creationId xmlns:p14="http://schemas.microsoft.com/office/powerpoint/2010/main" val="1114746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A1850893-A05A-C53E-1F5E-8DA1150E5A80}"/>
              </a:ext>
            </a:extLst>
          </p:cNvPr>
          <p:cNvSpPr/>
          <p:nvPr userDrawn="1"/>
        </p:nvSpPr>
        <p:spPr>
          <a:xfrm>
            <a:off x="5511037" y="5545379"/>
            <a:ext cx="6680963" cy="8942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C33BE96B-C794-1B16-4928-DF7424FB62CA}"/>
              </a:ext>
            </a:extLst>
          </p:cNvPr>
          <p:cNvSpPr/>
          <p:nvPr userDrawn="1"/>
        </p:nvSpPr>
        <p:spPr>
          <a:xfrm>
            <a:off x="0" y="1"/>
            <a:ext cx="6262620" cy="5622079"/>
          </a:xfrm>
          <a:prstGeom prst="rect">
            <a:avLst/>
          </a:prstGeom>
          <a:solidFill>
            <a:srgbClr val="0655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Título 1">
            <a:extLst>
              <a:ext uri="{FF2B5EF4-FFF2-40B4-BE49-F238E27FC236}">
                <a16:creationId xmlns:a16="http://schemas.microsoft.com/office/drawing/2014/main" id="{A15795D6-A9ED-D609-6A0A-C2B73878BF6E}"/>
              </a:ext>
            </a:extLst>
          </p:cNvPr>
          <p:cNvSpPr>
            <a:spLocks noGrp="1"/>
          </p:cNvSpPr>
          <p:nvPr>
            <p:ph type="title"/>
          </p:nvPr>
        </p:nvSpPr>
        <p:spPr>
          <a:xfrm>
            <a:off x="753170" y="1357955"/>
            <a:ext cx="4505587" cy="2356471"/>
          </a:xfrm>
        </p:spPr>
        <p:txBody>
          <a:bodyPr/>
          <a:lstStyle>
            <a:lvl1pPr algn="l">
              <a:defRPr>
                <a:solidFill>
                  <a:schemeClr val="bg1"/>
                </a:solidFill>
              </a:defRPr>
            </a:lvl1pPr>
          </a:lstStyle>
          <a:p>
            <a:r>
              <a:rPr lang="en-GB"/>
              <a:t>Click to edit Master title style</a:t>
            </a:r>
            <a:endParaRPr lang="es-ES" dirty="0"/>
          </a:p>
        </p:txBody>
      </p:sp>
      <p:sp>
        <p:nvSpPr>
          <p:cNvPr id="12" name="CuadroTexto 11">
            <a:extLst>
              <a:ext uri="{FF2B5EF4-FFF2-40B4-BE49-F238E27FC236}">
                <a16:creationId xmlns:a16="http://schemas.microsoft.com/office/drawing/2014/main" id="{CBB8771F-1E81-BD0E-D628-23CFDCDD190D}"/>
              </a:ext>
            </a:extLst>
          </p:cNvPr>
          <p:cNvSpPr txBox="1"/>
          <p:nvPr userDrawn="1"/>
        </p:nvSpPr>
        <p:spPr>
          <a:xfrm>
            <a:off x="5578375" y="5983014"/>
            <a:ext cx="3531907" cy="590931"/>
          </a:xfrm>
          <a:prstGeom prst="rect">
            <a:avLst/>
          </a:prstGeom>
          <a:noFill/>
        </p:spPr>
        <p:txBody>
          <a:bodyPr wrap="square" rtlCol="0">
            <a:spAutoFit/>
          </a:bodyPr>
          <a:lstStyle/>
          <a:p>
            <a:pPr algn="just" fontAlgn="ctr">
              <a:lnSpc>
                <a:spcPct val="120000"/>
              </a:lnSpc>
              <a:spcAft>
                <a:spcPts val="1000"/>
              </a:spcAft>
            </a:pPr>
            <a:r>
              <a:rPr lang="en-GB" sz="900" dirty="0">
                <a:solidFill>
                  <a:srgbClr val="055576"/>
                </a:solidFill>
                <a:effectLst/>
                <a:latin typeface="Calibri" panose="020F0502020204030204" pitchFamily="34" charset="0"/>
                <a:ea typeface="Arial" panose="020B0604020202020204" pitchFamily="34" charset="0"/>
              </a:rPr>
              <a:t>This project has received funding from the European Union’s Horizon Europe research and innovation programme under Grant Agreement No Project 101060410 and Innovate UK, the UK’s Innovation Agency.</a:t>
            </a:r>
            <a:endParaRPr lang="es-ES" sz="900" dirty="0">
              <a:solidFill>
                <a:srgbClr val="5A5A5A"/>
              </a:solidFill>
              <a:effectLst/>
              <a:latin typeface="Arial" panose="020B0604020202020204" pitchFamily="34" charset="0"/>
              <a:ea typeface="Arial" panose="020B0604020202020204" pitchFamily="34" charset="0"/>
            </a:endParaRPr>
          </a:p>
        </p:txBody>
      </p:sp>
      <p:pic>
        <p:nvPicPr>
          <p:cNvPr id="13" name="Imagen 12">
            <a:extLst>
              <a:ext uri="{FF2B5EF4-FFF2-40B4-BE49-F238E27FC236}">
                <a16:creationId xmlns:a16="http://schemas.microsoft.com/office/drawing/2014/main" id="{A854A109-6275-DC5B-3A1F-8CF62736FD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84" y="6102809"/>
            <a:ext cx="1096449" cy="369184"/>
          </a:xfrm>
          <a:prstGeom prst="rect">
            <a:avLst/>
          </a:prstGeom>
        </p:spPr>
      </p:pic>
      <p:pic>
        <p:nvPicPr>
          <p:cNvPr id="14" name="Imagen 13">
            <a:extLst>
              <a:ext uri="{FF2B5EF4-FFF2-40B4-BE49-F238E27FC236}">
                <a16:creationId xmlns:a16="http://schemas.microsoft.com/office/drawing/2014/main" id="{3A3ABDFC-9D06-7194-64FC-851AEC1197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25736" y="6088903"/>
            <a:ext cx="567508" cy="383090"/>
          </a:xfrm>
          <a:prstGeom prst="rect">
            <a:avLst/>
          </a:prstGeom>
        </p:spPr>
      </p:pic>
      <p:grpSp>
        <p:nvGrpSpPr>
          <p:cNvPr id="2" name="Grupo 1">
            <a:extLst>
              <a:ext uri="{FF2B5EF4-FFF2-40B4-BE49-F238E27FC236}">
                <a16:creationId xmlns:a16="http://schemas.microsoft.com/office/drawing/2014/main" id="{D3C1913B-9EF8-47CD-DA3E-92308FF53DB8}"/>
              </a:ext>
            </a:extLst>
          </p:cNvPr>
          <p:cNvGrpSpPr/>
          <p:nvPr userDrawn="1"/>
        </p:nvGrpSpPr>
        <p:grpSpPr>
          <a:xfrm>
            <a:off x="6738163" y="1144246"/>
            <a:ext cx="4923493" cy="3598271"/>
            <a:chOff x="0" y="0"/>
            <a:chExt cx="3255645" cy="2379403"/>
          </a:xfrm>
        </p:grpSpPr>
        <p:pic>
          <p:nvPicPr>
            <p:cNvPr id="3" name="Imagen 2" descr="Logotipo, nombre de la empresa&#10;&#10;Descripción generada automáticamente">
              <a:extLst>
                <a:ext uri="{FF2B5EF4-FFF2-40B4-BE49-F238E27FC236}">
                  <a16:creationId xmlns:a16="http://schemas.microsoft.com/office/drawing/2014/main" id="{7187FB75-AEDD-448B-6A83-58C4B01A747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2509" y="0"/>
              <a:ext cx="1202690" cy="628650"/>
            </a:xfrm>
            <a:prstGeom prst="rect">
              <a:avLst/>
            </a:prstGeom>
          </p:spPr>
        </p:pic>
        <p:pic>
          <p:nvPicPr>
            <p:cNvPr id="4" name="Imagen 3" descr="Logotipo, nombre de la empresa&#10;&#10;Descripción generada automáticamente">
              <a:extLst>
                <a:ext uri="{FF2B5EF4-FFF2-40B4-BE49-F238E27FC236}">
                  <a16:creationId xmlns:a16="http://schemas.microsoft.com/office/drawing/2014/main" id="{7410E951-0DA9-CBA0-FB47-9458389EDAB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28800" y="83127"/>
              <a:ext cx="844550" cy="441325"/>
            </a:xfrm>
            <a:prstGeom prst="rect">
              <a:avLst/>
            </a:prstGeom>
          </p:spPr>
        </p:pic>
        <p:pic>
          <p:nvPicPr>
            <p:cNvPr id="5" name="Imagen 4" descr="Texto, Logotipo, nombre de la empresa&#10;&#10;Descripción generada automáticamente">
              <a:extLst>
                <a:ext uri="{FF2B5EF4-FFF2-40B4-BE49-F238E27FC236}">
                  <a16:creationId xmlns:a16="http://schemas.microsoft.com/office/drawing/2014/main" id="{9284AB2E-084E-672E-29B5-7C7627DA803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706582"/>
              <a:ext cx="1045845" cy="546735"/>
            </a:xfrm>
            <a:prstGeom prst="rect">
              <a:avLst/>
            </a:prstGeom>
          </p:spPr>
        </p:pic>
        <p:pic>
          <p:nvPicPr>
            <p:cNvPr id="6" name="Imagen 5" descr="Logotipo, nombre de la empresa&#10;&#10;Descripción generada automáticamente">
              <a:extLst>
                <a:ext uri="{FF2B5EF4-FFF2-40B4-BE49-F238E27FC236}">
                  <a16:creationId xmlns:a16="http://schemas.microsoft.com/office/drawing/2014/main" id="{97747B85-64A4-EF6C-F04E-BB018AC5F97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91490" y="734291"/>
              <a:ext cx="1010920" cy="528320"/>
            </a:xfrm>
            <a:prstGeom prst="rect">
              <a:avLst/>
            </a:prstGeom>
          </p:spPr>
        </p:pic>
        <p:pic>
          <p:nvPicPr>
            <p:cNvPr id="15" name="Imagen 14" descr="Texto&#10;&#10;Descripción generada automáticamente">
              <a:extLst>
                <a:ext uri="{FF2B5EF4-FFF2-40B4-BE49-F238E27FC236}">
                  <a16:creationId xmlns:a16="http://schemas.microsoft.com/office/drawing/2014/main" id="{F17C5C1E-B4E7-4337-5F06-3E9D56A8D86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38400" y="817418"/>
              <a:ext cx="817245" cy="427355"/>
            </a:xfrm>
            <a:prstGeom prst="rect">
              <a:avLst/>
            </a:prstGeom>
          </p:spPr>
        </p:pic>
        <p:pic>
          <p:nvPicPr>
            <p:cNvPr id="16" name="Imagen 15" descr="Forma, Flecha&#10;&#10;Descripción generada automáticamente con confianza media">
              <a:extLst>
                <a:ext uri="{FF2B5EF4-FFF2-40B4-BE49-F238E27FC236}">
                  <a16:creationId xmlns:a16="http://schemas.microsoft.com/office/drawing/2014/main" id="{D5F5ACFE-AF89-3FB2-1604-617A992C3A1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31272" y="1593273"/>
              <a:ext cx="607060" cy="786130"/>
            </a:xfrm>
            <a:prstGeom prst="rect">
              <a:avLst/>
            </a:prstGeom>
          </p:spPr>
        </p:pic>
        <p:pic>
          <p:nvPicPr>
            <p:cNvPr id="17" name="Imagen 16" descr="Logotipo&#10;&#10;Descripción generada automáticamente">
              <a:extLst>
                <a:ext uri="{FF2B5EF4-FFF2-40B4-BE49-F238E27FC236}">
                  <a16:creationId xmlns:a16="http://schemas.microsoft.com/office/drawing/2014/main" id="{86518AF1-F3A8-300A-D835-62880E303CB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76400" y="1773382"/>
              <a:ext cx="1121410" cy="586105"/>
            </a:xfrm>
            <a:prstGeom prst="rect">
              <a:avLst/>
            </a:prstGeom>
          </p:spPr>
        </p:pic>
      </p:grpSp>
      <p:sp>
        <p:nvSpPr>
          <p:cNvPr id="18" name="CuadroTexto 17">
            <a:extLst>
              <a:ext uri="{FF2B5EF4-FFF2-40B4-BE49-F238E27FC236}">
                <a16:creationId xmlns:a16="http://schemas.microsoft.com/office/drawing/2014/main" id="{FA45600A-57AE-E012-BFFF-E2E992F0DC89}"/>
              </a:ext>
            </a:extLst>
          </p:cNvPr>
          <p:cNvSpPr txBox="1"/>
          <p:nvPr userDrawn="1"/>
        </p:nvSpPr>
        <p:spPr>
          <a:xfrm>
            <a:off x="7743215" y="375218"/>
            <a:ext cx="3037840" cy="369332"/>
          </a:xfrm>
          <a:prstGeom prst="rect">
            <a:avLst/>
          </a:prstGeom>
          <a:noFill/>
        </p:spPr>
        <p:txBody>
          <a:bodyPr wrap="square" rtlCol="0">
            <a:spAutoFit/>
          </a:bodyPr>
          <a:lstStyle/>
          <a:p>
            <a:pPr algn="ctr"/>
            <a:r>
              <a:rPr lang="es-ES" b="1" dirty="0" err="1">
                <a:solidFill>
                  <a:schemeClr val="accent1"/>
                </a:solidFill>
              </a:rPr>
              <a:t>Consortium</a:t>
            </a:r>
            <a:r>
              <a:rPr lang="es-ES" b="1" dirty="0">
                <a:solidFill>
                  <a:schemeClr val="accent1"/>
                </a:solidFill>
              </a:rPr>
              <a:t> </a:t>
            </a:r>
            <a:r>
              <a:rPr lang="es-ES" b="1" dirty="0" err="1">
                <a:solidFill>
                  <a:schemeClr val="accent1"/>
                </a:solidFill>
              </a:rPr>
              <a:t>members</a:t>
            </a:r>
            <a:endParaRPr lang="es-ES" b="1" dirty="0">
              <a:solidFill>
                <a:schemeClr val="accent1"/>
              </a:solidFill>
            </a:endParaRPr>
          </a:p>
        </p:txBody>
      </p:sp>
      <p:cxnSp>
        <p:nvCxnSpPr>
          <p:cNvPr id="20" name="Conector recto 19">
            <a:extLst>
              <a:ext uri="{FF2B5EF4-FFF2-40B4-BE49-F238E27FC236}">
                <a16:creationId xmlns:a16="http://schemas.microsoft.com/office/drawing/2014/main" id="{F77F7629-7EA5-D14A-0807-E47CD461C22E}"/>
              </a:ext>
            </a:extLst>
          </p:cNvPr>
          <p:cNvCxnSpPr/>
          <p:nvPr userDrawn="1"/>
        </p:nvCxnSpPr>
        <p:spPr>
          <a:xfrm>
            <a:off x="8186049" y="757272"/>
            <a:ext cx="2172136"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2" name="Imagen 21" descr="Patrón de fondo&#10;&#10;Descripción generada automáticamente con confianza media">
            <a:extLst>
              <a:ext uri="{FF2B5EF4-FFF2-40B4-BE49-F238E27FC236}">
                <a16:creationId xmlns:a16="http://schemas.microsoft.com/office/drawing/2014/main" id="{1899D293-2BD3-4F2C-8FA7-4888F29ADA6B}"/>
              </a:ext>
            </a:extLst>
          </p:cNvPr>
          <p:cNvPicPr>
            <a:picLocks noChangeAspect="1"/>
          </p:cNvPicPr>
          <p:nvPr userDrawn="1"/>
        </p:nvPicPr>
        <p:blipFill rotWithShape="1">
          <a:blip r:embed="rId11"/>
          <a:srcRect b="73602"/>
          <a:stretch/>
        </p:blipFill>
        <p:spPr>
          <a:xfrm>
            <a:off x="557211" y="5133026"/>
            <a:ext cx="5148197" cy="489054"/>
          </a:xfrm>
          <a:prstGeom prst="rect">
            <a:avLst/>
          </a:prstGeom>
        </p:spPr>
      </p:pic>
    </p:spTree>
    <p:extLst>
      <p:ext uri="{BB962C8B-B14F-4D97-AF65-F5344CB8AC3E}">
        <p14:creationId xmlns:p14="http://schemas.microsoft.com/office/powerpoint/2010/main" val="1332238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White page">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CA4E37C-DBA9-2A23-6214-FFF2035E8035}"/>
              </a:ext>
            </a:extLst>
          </p:cNvPr>
          <p:cNvSpPr/>
          <p:nvPr userDrawn="1"/>
        </p:nvSpPr>
        <p:spPr>
          <a:xfrm>
            <a:off x="10070275" y="5605153"/>
            <a:ext cx="2121725" cy="12528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Rectángulo 1">
            <a:extLst>
              <a:ext uri="{FF2B5EF4-FFF2-40B4-BE49-F238E27FC236}">
                <a16:creationId xmlns:a16="http://schemas.microsoft.com/office/drawing/2014/main" id="{8DA0F1DC-5A12-42A2-6C5E-50DD97E84547}"/>
              </a:ext>
            </a:extLst>
          </p:cNvPr>
          <p:cNvSpPr/>
          <p:nvPr userDrawn="1"/>
        </p:nvSpPr>
        <p:spPr>
          <a:xfrm>
            <a:off x="608775" y="5605153"/>
            <a:ext cx="2121725" cy="12528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7442197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82F5BBC-4AE4-AB3A-A705-3DA08F9CC3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94D2A041-1AAA-FE0C-82FD-BED7ED33C1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7" name="Imagen 6" descr="Logotipo&#10;&#10;Descripción generada automáticamente">
            <a:extLst>
              <a:ext uri="{FF2B5EF4-FFF2-40B4-BE49-F238E27FC236}">
                <a16:creationId xmlns:a16="http://schemas.microsoft.com/office/drawing/2014/main" id="{7A61B333-6F11-8A4A-E41C-9711D2D3E179}"/>
              </a:ext>
            </a:extLst>
          </p:cNvPr>
          <p:cNvPicPr>
            <a:picLocks noChangeAspect="1"/>
          </p:cNvPicPr>
          <p:nvPr userDrawn="1"/>
        </p:nvPicPr>
        <p:blipFill>
          <a:blip r:embed="rId7"/>
          <a:stretch>
            <a:fillRect/>
          </a:stretch>
        </p:blipFill>
        <p:spPr>
          <a:xfrm>
            <a:off x="10435780" y="5816100"/>
            <a:ext cx="1479779" cy="985533"/>
          </a:xfrm>
          <a:prstGeom prst="rect">
            <a:avLst/>
          </a:prstGeom>
        </p:spPr>
      </p:pic>
      <p:sp>
        <p:nvSpPr>
          <p:cNvPr id="4" name="CuadroTexto 3">
            <a:extLst>
              <a:ext uri="{FF2B5EF4-FFF2-40B4-BE49-F238E27FC236}">
                <a16:creationId xmlns:a16="http://schemas.microsoft.com/office/drawing/2014/main" id="{0E07639D-C94B-3FAD-D6BB-108B2EE2C2C9}"/>
              </a:ext>
            </a:extLst>
          </p:cNvPr>
          <p:cNvSpPr txBox="1"/>
          <p:nvPr userDrawn="1"/>
        </p:nvSpPr>
        <p:spPr>
          <a:xfrm>
            <a:off x="725466" y="6176963"/>
            <a:ext cx="1982940" cy="323165"/>
          </a:xfrm>
          <a:prstGeom prst="rect">
            <a:avLst/>
          </a:prstGeom>
          <a:noFill/>
        </p:spPr>
        <p:txBody>
          <a:bodyPr wrap="square" rtlCol="0">
            <a:spAutoFit/>
          </a:bodyPr>
          <a:lstStyle/>
          <a:p>
            <a:pPr algn="l"/>
            <a:r>
              <a:rPr lang="es-ES" sz="1500" b="1" dirty="0" err="1">
                <a:solidFill>
                  <a:srgbClr val="065576"/>
                </a:solidFill>
              </a:rPr>
              <a:t>reusilience.eu</a:t>
            </a:r>
            <a:endParaRPr lang="es-ES" sz="1500" dirty="0">
              <a:solidFill>
                <a:srgbClr val="065576"/>
              </a:solidFill>
            </a:endParaRPr>
          </a:p>
        </p:txBody>
      </p:sp>
    </p:spTree>
    <p:extLst>
      <p:ext uri="{BB962C8B-B14F-4D97-AF65-F5344CB8AC3E}">
        <p14:creationId xmlns:p14="http://schemas.microsoft.com/office/powerpoint/2010/main" val="3512606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1" r:id="rId4"/>
    <p:sldLayoutId id="2147483655" r:id="rId5"/>
  </p:sldLayoutIdLst>
  <p:txStyles>
    <p:titleStyle>
      <a:lvl1pPr algn="l" defTabSz="914400" rtl="0" eaLnBrk="1" latinLnBrk="0" hangingPunct="1">
        <a:lnSpc>
          <a:spcPct val="90000"/>
        </a:lnSpc>
        <a:spcBef>
          <a:spcPct val="0"/>
        </a:spcBef>
        <a:buNone/>
        <a:defRPr sz="4400" b="1" kern="1200">
          <a:solidFill>
            <a:srgbClr val="06557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655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655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655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655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655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75235C0-03C5-21D5-4812-CF06FE43053C}"/>
              </a:ext>
            </a:extLst>
          </p:cNvPr>
          <p:cNvSpPr/>
          <p:nvPr/>
        </p:nvSpPr>
        <p:spPr>
          <a:xfrm>
            <a:off x="0" y="-1"/>
            <a:ext cx="9269260" cy="5874707"/>
          </a:xfrm>
          <a:prstGeom prst="rect">
            <a:avLst/>
          </a:prstGeom>
          <a:solidFill>
            <a:srgbClr val="0655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ítulo 1">
            <a:extLst>
              <a:ext uri="{FF2B5EF4-FFF2-40B4-BE49-F238E27FC236}">
                <a16:creationId xmlns:a16="http://schemas.microsoft.com/office/drawing/2014/main" id="{36F17AC7-D8F9-105C-1745-57B3CE8B2A6D}"/>
              </a:ext>
            </a:extLst>
          </p:cNvPr>
          <p:cNvSpPr>
            <a:spLocks noGrp="1"/>
          </p:cNvSpPr>
          <p:nvPr>
            <p:ph type="ctrTitle" idx="4294967295"/>
          </p:nvPr>
        </p:nvSpPr>
        <p:spPr>
          <a:xfrm>
            <a:off x="2006928" y="1954212"/>
            <a:ext cx="7262331" cy="2628297"/>
          </a:xfrm>
        </p:spPr>
        <p:txBody>
          <a:bodyPr>
            <a:normAutofit fontScale="90000"/>
          </a:bodyPr>
          <a:lstStyle/>
          <a:p>
            <a:r>
              <a:rPr lang="es-ES" sz="4000" dirty="0" err="1">
                <a:solidFill>
                  <a:schemeClr val="bg1"/>
                </a:solidFill>
              </a:rPr>
              <a:t>Inequalities</a:t>
            </a:r>
            <a:r>
              <a:rPr lang="es-ES" sz="4000" dirty="0">
                <a:solidFill>
                  <a:schemeClr val="bg1"/>
                </a:solidFill>
              </a:rPr>
              <a:t> in </a:t>
            </a:r>
            <a:r>
              <a:rPr lang="es-ES" sz="4000" dirty="0" err="1">
                <a:solidFill>
                  <a:schemeClr val="bg1"/>
                </a:solidFill>
              </a:rPr>
              <a:t>European</a:t>
            </a:r>
            <a:r>
              <a:rPr lang="es-ES" sz="4000" dirty="0">
                <a:solidFill>
                  <a:schemeClr val="bg1"/>
                </a:solidFill>
              </a:rPr>
              <a:t> </a:t>
            </a:r>
            <a:r>
              <a:rPr lang="es-ES" sz="4000" dirty="0" err="1">
                <a:solidFill>
                  <a:schemeClr val="bg1"/>
                </a:solidFill>
              </a:rPr>
              <a:t>Resilience</a:t>
            </a:r>
            <a:br>
              <a:rPr lang="es-ES" sz="4000" dirty="0">
                <a:solidFill>
                  <a:schemeClr val="bg1"/>
                </a:solidFill>
              </a:rPr>
            </a:br>
            <a:r>
              <a:rPr lang="es-ES" sz="3100" dirty="0" err="1">
                <a:solidFill>
                  <a:schemeClr val="bg1"/>
                </a:solidFill>
              </a:rPr>
              <a:t>Challenges</a:t>
            </a:r>
            <a:r>
              <a:rPr lang="es-ES" sz="3100" dirty="0">
                <a:solidFill>
                  <a:schemeClr val="bg1"/>
                </a:solidFill>
              </a:rPr>
              <a:t> </a:t>
            </a:r>
            <a:r>
              <a:rPr lang="es-ES" sz="3100" dirty="0" err="1">
                <a:solidFill>
                  <a:schemeClr val="bg1"/>
                </a:solidFill>
              </a:rPr>
              <a:t>to</a:t>
            </a:r>
            <a:r>
              <a:rPr lang="es-ES" sz="3100" dirty="0">
                <a:solidFill>
                  <a:schemeClr val="bg1"/>
                </a:solidFill>
              </a:rPr>
              <a:t> </a:t>
            </a:r>
            <a:r>
              <a:rPr lang="es-ES" sz="3100" dirty="0" err="1">
                <a:solidFill>
                  <a:schemeClr val="bg1"/>
                </a:solidFill>
              </a:rPr>
              <a:t>overcome</a:t>
            </a:r>
            <a:r>
              <a:rPr lang="es-ES" sz="3100" dirty="0">
                <a:solidFill>
                  <a:schemeClr val="bg1"/>
                </a:solidFill>
              </a:rPr>
              <a:t> cumulative </a:t>
            </a:r>
            <a:r>
              <a:rPr lang="es-ES" sz="3100" dirty="0" err="1">
                <a:solidFill>
                  <a:schemeClr val="bg1"/>
                </a:solidFill>
              </a:rPr>
              <a:t>inequality</a:t>
            </a:r>
            <a:br>
              <a:rPr lang="es-ES" sz="4500" b="1" dirty="0">
                <a:solidFill>
                  <a:schemeClr val="bg1"/>
                </a:solidFill>
              </a:rPr>
            </a:br>
            <a:br>
              <a:rPr lang="es-ES" sz="4500" b="1" dirty="0">
                <a:solidFill>
                  <a:schemeClr val="bg1"/>
                </a:solidFill>
              </a:rPr>
            </a:br>
            <a:r>
              <a:rPr lang="es-ES" sz="4000" dirty="0">
                <a:solidFill>
                  <a:schemeClr val="bg1"/>
                </a:solidFill>
              </a:rPr>
              <a:t>Rense Nieuwenhuis</a:t>
            </a:r>
            <a:br>
              <a:rPr lang="es-ES" sz="4800" dirty="0">
                <a:solidFill>
                  <a:schemeClr val="bg1"/>
                </a:solidFill>
              </a:rPr>
            </a:br>
            <a:endParaRPr lang="es-ES" sz="4500" b="1" dirty="0">
              <a:solidFill>
                <a:schemeClr val="bg1"/>
              </a:solidFill>
            </a:endParaRPr>
          </a:p>
        </p:txBody>
      </p:sp>
      <p:sp>
        <p:nvSpPr>
          <p:cNvPr id="5" name="Rectángulo 4">
            <a:extLst>
              <a:ext uri="{FF2B5EF4-FFF2-40B4-BE49-F238E27FC236}">
                <a16:creationId xmlns:a16="http://schemas.microsoft.com/office/drawing/2014/main" id="{A821C5DE-0993-FB6D-ECC6-68405872DDBB}"/>
              </a:ext>
            </a:extLst>
          </p:cNvPr>
          <p:cNvSpPr/>
          <p:nvPr/>
        </p:nvSpPr>
        <p:spPr>
          <a:xfrm>
            <a:off x="0" y="5874707"/>
            <a:ext cx="9269260" cy="1002082"/>
          </a:xfrm>
          <a:prstGeom prst="rect">
            <a:avLst/>
          </a:prstGeom>
          <a:solidFill>
            <a:srgbClr val="0972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Imagen 6" descr="Logotipo&#10;&#10;Descripción generada automáticamente">
            <a:extLst>
              <a:ext uri="{FF2B5EF4-FFF2-40B4-BE49-F238E27FC236}">
                <a16:creationId xmlns:a16="http://schemas.microsoft.com/office/drawing/2014/main" id="{1D506CC7-0942-AC96-2780-D5C3D60F1E27}"/>
              </a:ext>
            </a:extLst>
          </p:cNvPr>
          <p:cNvPicPr>
            <a:picLocks noChangeAspect="1"/>
          </p:cNvPicPr>
          <p:nvPr/>
        </p:nvPicPr>
        <p:blipFill>
          <a:blip r:embed="rId3"/>
          <a:stretch>
            <a:fillRect/>
          </a:stretch>
        </p:blipFill>
        <p:spPr>
          <a:xfrm>
            <a:off x="9499373" y="2186398"/>
            <a:ext cx="2529788" cy="1684839"/>
          </a:xfrm>
          <a:prstGeom prst="rect">
            <a:avLst/>
          </a:prstGeom>
        </p:spPr>
      </p:pic>
      <p:pic>
        <p:nvPicPr>
          <p:cNvPr id="9" name="Imagen 8" descr="Patrón de fondo&#10;&#10;Descripción generada automáticamente con confianza media">
            <a:extLst>
              <a:ext uri="{FF2B5EF4-FFF2-40B4-BE49-F238E27FC236}">
                <a16:creationId xmlns:a16="http://schemas.microsoft.com/office/drawing/2014/main" id="{288BA9CC-D78C-C22E-1D10-1ECD1099EDDB}"/>
              </a:ext>
            </a:extLst>
          </p:cNvPr>
          <p:cNvPicPr>
            <a:picLocks noChangeAspect="1"/>
          </p:cNvPicPr>
          <p:nvPr/>
        </p:nvPicPr>
        <p:blipFill rotWithShape="1">
          <a:blip r:embed="rId4"/>
          <a:srcRect b="73602"/>
          <a:stretch/>
        </p:blipFill>
        <p:spPr>
          <a:xfrm>
            <a:off x="0" y="5385652"/>
            <a:ext cx="5148197" cy="489054"/>
          </a:xfrm>
          <a:prstGeom prst="rect">
            <a:avLst/>
          </a:prstGeom>
        </p:spPr>
      </p:pic>
      <p:pic>
        <p:nvPicPr>
          <p:cNvPr id="10" name="Imagen 9" descr="Patrón de fondo&#10;&#10;Descripción generada automáticamente con confianza media">
            <a:extLst>
              <a:ext uri="{FF2B5EF4-FFF2-40B4-BE49-F238E27FC236}">
                <a16:creationId xmlns:a16="http://schemas.microsoft.com/office/drawing/2014/main" id="{8559CB5C-C4C6-739F-6867-F7921F7BEFAE}"/>
              </a:ext>
            </a:extLst>
          </p:cNvPr>
          <p:cNvPicPr>
            <a:picLocks noChangeAspect="1"/>
          </p:cNvPicPr>
          <p:nvPr/>
        </p:nvPicPr>
        <p:blipFill rotWithShape="1">
          <a:blip r:embed="rId4"/>
          <a:srcRect r="20925" b="73602"/>
          <a:stretch/>
        </p:blipFill>
        <p:spPr>
          <a:xfrm>
            <a:off x="5198303" y="5385652"/>
            <a:ext cx="4070958" cy="489054"/>
          </a:xfrm>
          <a:prstGeom prst="rect">
            <a:avLst/>
          </a:prstGeom>
        </p:spPr>
      </p:pic>
      <p:pic>
        <p:nvPicPr>
          <p:cNvPr id="12" name="Imagen 11" descr="Patrón de fondo&#10;&#10;Descripción generada automáticamente con confianza media">
            <a:extLst>
              <a:ext uri="{FF2B5EF4-FFF2-40B4-BE49-F238E27FC236}">
                <a16:creationId xmlns:a16="http://schemas.microsoft.com/office/drawing/2014/main" id="{B5655BF1-28D2-C9D4-D506-5297FE8081D8}"/>
              </a:ext>
            </a:extLst>
          </p:cNvPr>
          <p:cNvPicPr>
            <a:picLocks noChangeAspect="1"/>
          </p:cNvPicPr>
          <p:nvPr/>
        </p:nvPicPr>
        <p:blipFill rotWithShape="1">
          <a:blip r:embed="rId4"/>
          <a:srcRect r="79885" b="49859"/>
          <a:stretch/>
        </p:blipFill>
        <p:spPr>
          <a:xfrm rot="5400000">
            <a:off x="-95564" y="1933038"/>
            <a:ext cx="1856472" cy="1665344"/>
          </a:xfrm>
          <a:prstGeom prst="rect">
            <a:avLst/>
          </a:prstGeom>
        </p:spPr>
      </p:pic>
      <p:sp>
        <p:nvSpPr>
          <p:cNvPr id="13" name="CuadroTexto 12">
            <a:extLst>
              <a:ext uri="{FF2B5EF4-FFF2-40B4-BE49-F238E27FC236}">
                <a16:creationId xmlns:a16="http://schemas.microsoft.com/office/drawing/2014/main" id="{CBF2DEE3-F323-1772-0CB3-4E0C49F750F1}"/>
              </a:ext>
            </a:extLst>
          </p:cNvPr>
          <p:cNvSpPr txBox="1"/>
          <p:nvPr/>
        </p:nvSpPr>
        <p:spPr>
          <a:xfrm>
            <a:off x="392483" y="6069793"/>
            <a:ext cx="4755714" cy="323165"/>
          </a:xfrm>
          <a:prstGeom prst="rect">
            <a:avLst/>
          </a:prstGeom>
          <a:noFill/>
        </p:spPr>
        <p:txBody>
          <a:bodyPr wrap="square" rtlCol="0">
            <a:spAutoFit/>
          </a:bodyPr>
          <a:lstStyle/>
          <a:p>
            <a:r>
              <a:rPr lang="es-ES" sz="1500" dirty="0">
                <a:solidFill>
                  <a:schemeClr val="bg1"/>
                </a:solidFill>
              </a:rPr>
              <a:t>25 </a:t>
            </a:r>
            <a:r>
              <a:rPr lang="es-ES" sz="1500" dirty="0" err="1">
                <a:solidFill>
                  <a:schemeClr val="bg1"/>
                </a:solidFill>
              </a:rPr>
              <a:t>September</a:t>
            </a:r>
            <a:r>
              <a:rPr lang="es-ES" sz="1500" dirty="0">
                <a:solidFill>
                  <a:schemeClr val="bg1"/>
                </a:solidFill>
              </a:rPr>
              <a:t> 2025</a:t>
            </a:r>
          </a:p>
        </p:txBody>
      </p:sp>
      <p:sp>
        <p:nvSpPr>
          <p:cNvPr id="15" name="CuadroTexto 14">
            <a:extLst>
              <a:ext uri="{FF2B5EF4-FFF2-40B4-BE49-F238E27FC236}">
                <a16:creationId xmlns:a16="http://schemas.microsoft.com/office/drawing/2014/main" id="{8B48B2A4-449E-A586-0149-BBB00D76093A}"/>
              </a:ext>
            </a:extLst>
          </p:cNvPr>
          <p:cNvSpPr txBox="1"/>
          <p:nvPr/>
        </p:nvSpPr>
        <p:spPr>
          <a:xfrm>
            <a:off x="9281135" y="4785849"/>
            <a:ext cx="2922740" cy="369332"/>
          </a:xfrm>
          <a:prstGeom prst="rect">
            <a:avLst/>
          </a:prstGeom>
          <a:solidFill>
            <a:schemeClr val="bg1">
              <a:lumMod val="95000"/>
            </a:schemeClr>
          </a:solidFill>
        </p:spPr>
        <p:txBody>
          <a:bodyPr wrap="square" rtlCol="0">
            <a:spAutoFit/>
          </a:bodyPr>
          <a:lstStyle/>
          <a:p>
            <a:pPr algn="ctr"/>
            <a:r>
              <a:rPr lang="es-ES" b="1" dirty="0" err="1">
                <a:solidFill>
                  <a:srgbClr val="065576"/>
                </a:solidFill>
              </a:rPr>
              <a:t>reusilience.eu</a:t>
            </a:r>
            <a:endParaRPr lang="es-ES" dirty="0">
              <a:solidFill>
                <a:srgbClr val="065576"/>
              </a:solidFill>
            </a:endParaRPr>
          </a:p>
        </p:txBody>
      </p:sp>
      <p:sp>
        <p:nvSpPr>
          <p:cNvPr id="16" name="CuadroTexto 15">
            <a:extLst>
              <a:ext uri="{FF2B5EF4-FFF2-40B4-BE49-F238E27FC236}">
                <a16:creationId xmlns:a16="http://schemas.microsoft.com/office/drawing/2014/main" id="{677EACBD-5B4F-E618-3085-7CDC6E692EA2}"/>
              </a:ext>
            </a:extLst>
          </p:cNvPr>
          <p:cNvSpPr txBox="1"/>
          <p:nvPr/>
        </p:nvSpPr>
        <p:spPr>
          <a:xfrm>
            <a:off x="9424217" y="6069793"/>
            <a:ext cx="2604944" cy="609398"/>
          </a:xfrm>
          <a:prstGeom prst="rect">
            <a:avLst/>
          </a:prstGeom>
          <a:noFill/>
        </p:spPr>
        <p:txBody>
          <a:bodyPr wrap="square" rtlCol="0">
            <a:spAutoFit/>
          </a:bodyPr>
          <a:lstStyle/>
          <a:p>
            <a:pPr algn="just" fontAlgn="ctr">
              <a:lnSpc>
                <a:spcPct val="120000"/>
              </a:lnSpc>
              <a:spcAft>
                <a:spcPts val="1000"/>
              </a:spcAft>
            </a:pPr>
            <a:r>
              <a:rPr lang="en-GB" sz="700" dirty="0">
                <a:solidFill>
                  <a:srgbClr val="055576"/>
                </a:solidFill>
                <a:effectLst/>
                <a:latin typeface="Calibri" panose="020F0502020204030204" pitchFamily="34" charset="0"/>
                <a:ea typeface="Arial" panose="020B0604020202020204" pitchFamily="34" charset="0"/>
              </a:rPr>
              <a:t>This project has received funding from the European Union’s Horizon Europe research and innovation programme under Grant Agreement No Project 101060410 and Innovate UK, the UK’s Innovation Agency.</a:t>
            </a:r>
            <a:endParaRPr lang="es-ES" sz="700" dirty="0">
              <a:solidFill>
                <a:srgbClr val="5A5A5A"/>
              </a:solidFill>
              <a:effectLst/>
              <a:latin typeface="Arial" panose="020B0604020202020204" pitchFamily="34" charset="0"/>
              <a:ea typeface="Arial" panose="020B0604020202020204" pitchFamily="34" charset="0"/>
            </a:endParaRPr>
          </a:p>
        </p:txBody>
      </p:sp>
      <p:pic>
        <p:nvPicPr>
          <p:cNvPr id="17" name="Imagen 16">
            <a:extLst>
              <a:ext uri="{FF2B5EF4-FFF2-40B4-BE49-F238E27FC236}">
                <a16:creationId xmlns:a16="http://schemas.microsoft.com/office/drawing/2014/main" id="{6F53A9B8-B154-7BDE-DA58-E8363AEC59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0937" y="5563886"/>
            <a:ext cx="923112" cy="310820"/>
          </a:xfrm>
          <a:prstGeom prst="rect">
            <a:avLst/>
          </a:prstGeom>
        </p:spPr>
      </p:pic>
      <p:pic>
        <p:nvPicPr>
          <p:cNvPr id="18" name="Imagen 17">
            <a:extLst>
              <a:ext uri="{FF2B5EF4-FFF2-40B4-BE49-F238E27FC236}">
                <a16:creationId xmlns:a16="http://schemas.microsoft.com/office/drawing/2014/main" id="{C3A886E7-60B5-085F-7EC5-886F0201CA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95771" y="5587056"/>
            <a:ext cx="466572" cy="314954"/>
          </a:xfrm>
          <a:prstGeom prst="rect">
            <a:avLst/>
          </a:prstGeom>
        </p:spPr>
      </p:pic>
    </p:spTree>
    <p:extLst>
      <p:ext uri="{BB962C8B-B14F-4D97-AF65-F5344CB8AC3E}">
        <p14:creationId xmlns:p14="http://schemas.microsoft.com/office/powerpoint/2010/main" val="33171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6CD4E-19BE-DDBC-DB91-F3BF571C4AD7}"/>
              </a:ext>
            </a:extLst>
          </p:cNvPr>
          <p:cNvSpPr>
            <a:spLocks noGrp="1"/>
          </p:cNvSpPr>
          <p:nvPr>
            <p:ph type="title"/>
          </p:nvPr>
        </p:nvSpPr>
        <p:spPr/>
        <p:txBody>
          <a:bodyPr/>
          <a:lstStyle/>
          <a:p>
            <a:r>
              <a:rPr lang="en-GB" dirty="0"/>
              <a:t>Selected general findings</a:t>
            </a:r>
          </a:p>
        </p:txBody>
      </p:sp>
      <p:sp>
        <p:nvSpPr>
          <p:cNvPr id="3" name="Content Placeholder 2">
            <a:extLst>
              <a:ext uri="{FF2B5EF4-FFF2-40B4-BE49-F238E27FC236}">
                <a16:creationId xmlns:a16="http://schemas.microsoft.com/office/drawing/2014/main" id="{2577C8EE-BA9C-1A1F-0C07-DDBCA0671497}"/>
              </a:ext>
            </a:extLst>
          </p:cNvPr>
          <p:cNvSpPr>
            <a:spLocks noGrp="1"/>
          </p:cNvSpPr>
          <p:nvPr>
            <p:ph idx="1"/>
          </p:nvPr>
        </p:nvSpPr>
        <p:spPr>
          <a:xfrm>
            <a:off x="838200" y="1825625"/>
            <a:ext cx="4324816" cy="4351338"/>
          </a:xfrm>
        </p:spPr>
        <p:txBody>
          <a:bodyPr>
            <a:normAutofit lnSpcReduction="10000"/>
          </a:bodyPr>
          <a:lstStyle/>
          <a:p>
            <a:pPr marL="0" indent="0">
              <a:buNone/>
            </a:pPr>
            <a:r>
              <a:rPr lang="en-GB" b="1" dirty="0"/>
              <a:t>Agency</a:t>
            </a:r>
            <a:r>
              <a:rPr lang="en-GB" dirty="0"/>
              <a:t>: </a:t>
            </a:r>
          </a:p>
          <a:p>
            <a:pPr marL="0" indent="0">
              <a:buNone/>
            </a:pPr>
            <a:r>
              <a:rPr lang="en-GB" dirty="0"/>
              <a:t>Families go to great lengths to make the most of the little they have, often with a strong priority to their children's well-being. </a:t>
            </a:r>
          </a:p>
          <a:p>
            <a:pPr marL="0" indent="0">
              <a:buNone/>
            </a:pPr>
            <a:r>
              <a:rPr lang="en-GB" b="1" dirty="0"/>
              <a:t>Compounded hardship</a:t>
            </a:r>
            <a:r>
              <a:rPr lang="en-GB" dirty="0"/>
              <a:t>: inadequate work, income, housing, care, health, isolation, perceptions of discrimination. 	</a:t>
            </a:r>
          </a:p>
          <a:p>
            <a:endParaRPr lang="en-GB" dirty="0"/>
          </a:p>
        </p:txBody>
      </p:sp>
      <p:sp>
        <p:nvSpPr>
          <p:cNvPr id="4" name="Content Placeholder 2">
            <a:extLst>
              <a:ext uri="{FF2B5EF4-FFF2-40B4-BE49-F238E27FC236}">
                <a16:creationId xmlns:a16="http://schemas.microsoft.com/office/drawing/2014/main" id="{4D47873B-DA81-4B22-36CE-380396585DAB}"/>
              </a:ext>
            </a:extLst>
          </p:cNvPr>
          <p:cNvSpPr txBox="1">
            <a:spLocks/>
          </p:cNvSpPr>
          <p:nvPr/>
        </p:nvSpPr>
        <p:spPr>
          <a:xfrm>
            <a:off x="6378498" y="1825625"/>
            <a:ext cx="497530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655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655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655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655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655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Structural and operational weaknesses in the welfare state</a:t>
            </a:r>
          </a:p>
          <a:p>
            <a:r>
              <a:rPr lang="en-GB" dirty="0"/>
              <a:t>Structural: failure to cover family-based needs, benefits levels too low, complex and inconsistent rules</a:t>
            </a:r>
          </a:p>
          <a:p>
            <a:r>
              <a:rPr lang="en-GB" dirty="0"/>
              <a:t>Operational: too much bureaucracy, delays and inflexibility, and stigmatizing treatment by staff.</a:t>
            </a:r>
          </a:p>
          <a:p>
            <a:endParaRPr lang="en-GB" dirty="0"/>
          </a:p>
        </p:txBody>
      </p:sp>
    </p:spTree>
    <p:extLst>
      <p:ext uri="{BB962C8B-B14F-4D97-AF65-F5344CB8AC3E}">
        <p14:creationId xmlns:p14="http://schemas.microsoft.com/office/powerpoint/2010/main" val="3310350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99779-9BF7-3F16-25F6-F2E04EF8BBB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59311AB-C2C0-3575-B569-97F5EE1044CA}"/>
              </a:ext>
            </a:extLst>
          </p:cNvPr>
          <p:cNvSpPr>
            <a:spLocks noGrp="1"/>
          </p:cNvSpPr>
          <p:nvPr>
            <p:ph type="ctrTitle"/>
          </p:nvPr>
        </p:nvSpPr>
        <p:spPr>
          <a:xfrm>
            <a:off x="2266730" y="2505141"/>
            <a:ext cx="9078259" cy="1193800"/>
          </a:xfrm>
        </p:spPr>
        <p:txBody>
          <a:bodyPr>
            <a:normAutofit/>
          </a:bodyPr>
          <a:lstStyle/>
          <a:p>
            <a:r>
              <a:rPr lang="es-ES" dirty="0" err="1"/>
              <a:t>Policy</a:t>
            </a:r>
            <a:r>
              <a:rPr lang="es-ES" dirty="0"/>
              <a:t> </a:t>
            </a:r>
            <a:r>
              <a:rPr lang="es-ES" dirty="0" err="1"/>
              <a:t>to</a:t>
            </a:r>
            <a:r>
              <a:rPr lang="es-ES" dirty="0"/>
              <a:t> </a:t>
            </a:r>
            <a:r>
              <a:rPr lang="es-ES" dirty="0" err="1"/>
              <a:t>support</a:t>
            </a:r>
            <a:r>
              <a:rPr lang="es-ES" dirty="0"/>
              <a:t> </a:t>
            </a:r>
            <a:r>
              <a:rPr lang="es-ES" dirty="0" err="1"/>
              <a:t>resilience</a:t>
            </a:r>
            <a:r>
              <a:rPr lang="es-ES" dirty="0"/>
              <a:t>?</a:t>
            </a:r>
            <a:endParaRPr lang="es-ES" sz="2200" dirty="0"/>
          </a:p>
        </p:txBody>
      </p:sp>
    </p:spTree>
    <p:extLst>
      <p:ext uri="{BB962C8B-B14F-4D97-AF65-F5344CB8AC3E}">
        <p14:creationId xmlns:p14="http://schemas.microsoft.com/office/powerpoint/2010/main" val="3877547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DD127-0A19-44CC-9CB6-579E1460EC3B}"/>
              </a:ext>
            </a:extLst>
          </p:cNvPr>
          <p:cNvSpPr>
            <a:spLocks noGrp="1"/>
          </p:cNvSpPr>
          <p:nvPr>
            <p:ph type="title"/>
          </p:nvPr>
        </p:nvSpPr>
        <p:spPr/>
        <p:txBody>
          <a:bodyPr/>
          <a:lstStyle/>
          <a:p>
            <a:r>
              <a:rPr lang="en-GB" dirty="0"/>
              <a:t>The challenges of cumulative inequality</a:t>
            </a:r>
          </a:p>
        </p:txBody>
      </p:sp>
      <p:sp>
        <p:nvSpPr>
          <p:cNvPr id="3" name="Content Placeholder 2">
            <a:extLst>
              <a:ext uri="{FF2B5EF4-FFF2-40B4-BE49-F238E27FC236}">
                <a16:creationId xmlns:a16="http://schemas.microsoft.com/office/drawing/2014/main" id="{E4061B71-9D6F-28BD-57A5-7F595F943EBC}"/>
              </a:ext>
            </a:extLst>
          </p:cNvPr>
          <p:cNvSpPr>
            <a:spLocks noGrp="1"/>
          </p:cNvSpPr>
          <p:nvPr>
            <p:ph idx="1"/>
          </p:nvPr>
        </p:nvSpPr>
        <p:spPr/>
        <p:txBody>
          <a:bodyPr/>
          <a:lstStyle/>
          <a:p>
            <a:endParaRPr lang="en-GB"/>
          </a:p>
        </p:txBody>
      </p:sp>
      <p:graphicFrame>
        <p:nvGraphicFramePr>
          <p:cNvPr id="4" name="Content Placeholder 3">
            <a:extLst>
              <a:ext uri="{FF2B5EF4-FFF2-40B4-BE49-F238E27FC236}">
                <a16:creationId xmlns:a16="http://schemas.microsoft.com/office/drawing/2014/main" id="{B93F68A1-E0A8-1703-DDFF-C471DBBCF4BA}"/>
              </a:ext>
            </a:extLst>
          </p:cNvPr>
          <p:cNvGraphicFramePr>
            <a:graphicFrameLocks/>
          </p:cNvGraphicFramePr>
          <p:nvPr>
            <p:extLst>
              <p:ext uri="{D42A27DB-BD31-4B8C-83A1-F6EECF244321}">
                <p14:modId xmlns:p14="http://schemas.microsoft.com/office/powerpoint/2010/main" val="1258690656"/>
              </p:ext>
            </p:extLst>
          </p:nvPr>
        </p:nvGraphicFramePr>
        <p:xfrm>
          <a:off x="838200" y="1374215"/>
          <a:ext cx="10817505" cy="4546121"/>
        </p:xfrm>
        <a:graphic>
          <a:graphicData uri="http://schemas.openxmlformats.org/drawingml/2006/table">
            <a:tbl>
              <a:tblPr firstRow="1" bandRow="1">
                <a:tableStyleId>{5C22544A-7EE6-4342-B048-85BDC9FD1C3A}</a:tableStyleId>
              </a:tblPr>
              <a:tblGrid>
                <a:gridCol w="3605835">
                  <a:extLst>
                    <a:ext uri="{9D8B030D-6E8A-4147-A177-3AD203B41FA5}">
                      <a16:colId xmlns:a16="http://schemas.microsoft.com/office/drawing/2014/main" val="3027587747"/>
                    </a:ext>
                  </a:extLst>
                </a:gridCol>
                <a:gridCol w="2882316">
                  <a:extLst>
                    <a:ext uri="{9D8B030D-6E8A-4147-A177-3AD203B41FA5}">
                      <a16:colId xmlns:a16="http://schemas.microsoft.com/office/drawing/2014/main" val="636891275"/>
                    </a:ext>
                  </a:extLst>
                </a:gridCol>
                <a:gridCol w="4329354">
                  <a:extLst>
                    <a:ext uri="{9D8B030D-6E8A-4147-A177-3AD203B41FA5}">
                      <a16:colId xmlns:a16="http://schemas.microsoft.com/office/drawing/2014/main" val="3530008146"/>
                    </a:ext>
                  </a:extLst>
                </a:gridCol>
              </a:tblGrid>
              <a:tr h="638475">
                <a:tc>
                  <a:txBody>
                    <a:bodyPr/>
                    <a:lstStyle/>
                    <a:p>
                      <a:r>
                        <a:rPr lang="en-GB" dirty="0"/>
                        <a:t>Perspective</a:t>
                      </a:r>
                    </a:p>
                  </a:txBody>
                  <a:tcPr/>
                </a:tc>
                <a:tc>
                  <a:txBody>
                    <a:bodyPr/>
                    <a:lstStyle/>
                    <a:p>
                      <a:r>
                        <a:rPr lang="en-GB" dirty="0"/>
                        <a:t>Inequality question</a:t>
                      </a:r>
                    </a:p>
                  </a:txBody>
                  <a:tcPr/>
                </a:tc>
                <a:tc>
                  <a:txBody>
                    <a:bodyPr/>
                    <a:lstStyle/>
                    <a:p>
                      <a:r>
                        <a:rPr lang="en-GB" dirty="0"/>
                        <a:t>Policy Question</a:t>
                      </a:r>
                    </a:p>
                  </a:txBody>
                  <a:tcPr/>
                </a:tc>
                <a:extLst>
                  <a:ext uri="{0D108BD9-81ED-4DB2-BD59-A6C34878D82A}">
                    <a16:rowId xmlns:a16="http://schemas.microsoft.com/office/drawing/2014/main" val="2773429991"/>
                  </a:ext>
                </a:extLst>
              </a:tr>
              <a:tr h="1144603">
                <a:tc>
                  <a:txBody>
                    <a:bodyPr/>
                    <a:lstStyle/>
                    <a:p>
                      <a:r>
                        <a:rPr lang="en-GB" sz="2400" dirty="0"/>
                        <a:t>Path dependency</a:t>
                      </a:r>
                      <a:r>
                        <a:rPr lang="en-GB" dirty="0"/>
                        <a:t> </a:t>
                      </a:r>
                    </a:p>
                    <a:p>
                      <a:r>
                        <a:rPr lang="en-GB" dirty="0"/>
                        <a:t>(Merton)</a:t>
                      </a:r>
                    </a:p>
                  </a:txBody>
                  <a:tcPr/>
                </a:tc>
                <a:tc>
                  <a:txBody>
                    <a:bodyPr/>
                    <a:lstStyle/>
                    <a:p>
                      <a:r>
                        <a:rPr lang="en-GB" dirty="0"/>
                        <a:t>Timing and nature of the growth curve of early (dis)advantage</a:t>
                      </a:r>
                    </a:p>
                  </a:txBody>
                  <a:tcPr/>
                </a:tc>
                <a:tc>
                  <a:txBody>
                    <a:bodyPr/>
                    <a:lstStyle/>
                    <a:p>
                      <a:r>
                        <a:rPr lang="en-GB" dirty="0"/>
                        <a:t>Timing of interventions</a:t>
                      </a:r>
                    </a:p>
                    <a:p>
                      <a:r>
                        <a:rPr lang="en-GB" dirty="0"/>
                        <a:t>Life-course sensitive vs. life-course relevant</a:t>
                      </a:r>
                    </a:p>
                    <a:p>
                      <a:r>
                        <a:rPr lang="en-GB" dirty="0"/>
                        <a:t>“Matthew effects”</a:t>
                      </a:r>
                    </a:p>
                  </a:txBody>
                  <a:tcPr/>
                </a:tc>
                <a:extLst>
                  <a:ext uri="{0D108BD9-81ED-4DB2-BD59-A6C34878D82A}">
                    <a16:rowId xmlns:a16="http://schemas.microsoft.com/office/drawing/2014/main" val="2604031300"/>
                  </a:ext>
                </a:extLst>
              </a:tr>
              <a:tr h="1574323">
                <a:tc>
                  <a:txBody>
                    <a:bodyPr/>
                    <a:lstStyle/>
                    <a:p>
                      <a:r>
                        <a:rPr lang="en-GB" sz="2400" dirty="0"/>
                        <a:t>Status dependency </a:t>
                      </a:r>
                    </a:p>
                    <a:p>
                      <a:r>
                        <a:rPr lang="en-GB" dirty="0"/>
                        <a:t>(Blau &amp; Duncan)</a:t>
                      </a:r>
                    </a:p>
                  </a:txBody>
                  <a:tcPr/>
                </a:tc>
                <a:tc>
                  <a:txBody>
                    <a:bodyPr/>
                    <a:lstStyle/>
                    <a:p>
                      <a:r>
                        <a:rPr lang="en-GB" dirty="0"/>
                        <a:t>Group differences in risks/resources and penalties/returns </a:t>
                      </a:r>
                    </a:p>
                  </a:txBody>
                  <a:tcPr/>
                </a:tc>
                <a:tc>
                  <a:txBody>
                    <a:bodyPr/>
                    <a:lstStyle/>
                    <a:p>
                      <a:r>
                        <a:rPr lang="en-GB" dirty="0"/>
                        <a:t>Reaching vulnerable groups </a:t>
                      </a:r>
                    </a:p>
                    <a:p>
                      <a:pPr marL="285750" indent="-285750">
                        <a:buFontTx/>
                        <a:buChar char="-"/>
                      </a:pPr>
                      <a:r>
                        <a:rPr lang="en-GB" dirty="0"/>
                        <a:t>Coverage</a:t>
                      </a:r>
                    </a:p>
                    <a:p>
                      <a:pPr marL="285750" indent="-285750">
                        <a:buFontTx/>
                        <a:buChar char="-"/>
                      </a:pPr>
                      <a:r>
                        <a:rPr lang="en-GB" dirty="0"/>
                        <a:t>Eligibility</a:t>
                      </a:r>
                    </a:p>
                    <a:p>
                      <a:pPr marL="285750" indent="-285750">
                        <a:buFontTx/>
                        <a:buChar char="-"/>
                      </a:pPr>
                      <a:r>
                        <a:rPr lang="en-GB" dirty="0"/>
                        <a:t>Take-up</a:t>
                      </a:r>
                    </a:p>
                  </a:txBody>
                  <a:tcPr/>
                </a:tc>
                <a:extLst>
                  <a:ext uri="{0D108BD9-81ED-4DB2-BD59-A6C34878D82A}">
                    <a16:rowId xmlns:a16="http://schemas.microsoft.com/office/drawing/2014/main" val="2989484259"/>
                  </a:ext>
                </a:extLst>
              </a:tr>
              <a:tr h="1102027">
                <a:tc>
                  <a:txBody>
                    <a:bodyPr/>
                    <a:lstStyle/>
                    <a:p>
                      <a:r>
                        <a:rPr lang="en-GB" sz="2400" dirty="0"/>
                        <a:t>Compounded hardship</a:t>
                      </a:r>
                      <a:endParaRPr lang="en-GB" dirty="0"/>
                    </a:p>
                    <a:p>
                      <a:r>
                        <a:rPr lang="en-GB" dirty="0"/>
                        <a:t>(Wolff &amp; De-Shalit)</a:t>
                      </a:r>
                    </a:p>
                  </a:txBody>
                  <a:tcPr/>
                </a:tc>
                <a:tc>
                  <a:txBody>
                    <a:bodyPr/>
                    <a:lstStyle/>
                    <a:p>
                      <a:r>
                        <a:rPr lang="en-GB" dirty="0"/>
                        <a:t>Process of compounding</a:t>
                      </a:r>
                    </a:p>
                  </a:txBody>
                  <a:tcPr/>
                </a:tc>
                <a:tc>
                  <a:txBody>
                    <a:bodyPr/>
                    <a:lstStyle/>
                    <a:p>
                      <a:r>
                        <a:rPr lang="en-GB" dirty="0"/>
                        <a:t>Policy packages, rather than singular interventions</a:t>
                      </a:r>
                    </a:p>
                    <a:p>
                      <a:r>
                        <a:rPr lang="en-GB" dirty="0"/>
                        <a:t>Policy complementarity </a:t>
                      </a:r>
                    </a:p>
                    <a:p>
                      <a:r>
                        <a:rPr lang="en-GB" dirty="0"/>
                        <a:t>Coordination between welfare offices</a:t>
                      </a:r>
                    </a:p>
                  </a:txBody>
                  <a:tcPr/>
                </a:tc>
                <a:extLst>
                  <a:ext uri="{0D108BD9-81ED-4DB2-BD59-A6C34878D82A}">
                    <a16:rowId xmlns:a16="http://schemas.microsoft.com/office/drawing/2014/main" val="1556939556"/>
                  </a:ext>
                </a:extLst>
              </a:tr>
            </a:tbl>
          </a:graphicData>
        </a:graphic>
      </p:graphicFrame>
    </p:spTree>
    <p:extLst>
      <p:ext uri="{BB962C8B-B14F-4D97-AF65-F5344CB8AC3E}">
        <p14:creationId xmlns:p14="http://schemas.microsoft.com/office/powerpoint/2010/main" val="2916037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8EF7C-BFBE-9B52-4071-AB8ACAD303E5}"/>
              </a:ext>
            </a:extLst>
          </p:cNvPr>
          <p:cNvSpPr>
            <a:spLocks noGrp="1"/>
          </p:cNvSpPr>
          <p:nvPr>
            <p:ph type="title"/>
          </p:nvPr>
        </p:nvSpPr>
        <p:spPr/>
        <p:txBody>
          <a:bodyPr/>
          <a:lstStyle/>
          <a:p>
            <a:r>
              <a:rPr lang="en-GB" dirty="0"/>
              <a:t>rEUsilience policy principles</a:t>
            </a:r>
          </a:p>
        </p:txBody>
      </p:sp>
      <p:sp>
        <p:nvSpPr>
          <p:cNvPr id="3" name="Content Placeholder 2">
            <a:extLst>
              <a:ext uri="{FF2B5EF4-FFF2-40B4-BE49-F238E27FC236}">
                <a16:creationId xmlns:a16="http://schemas.microsoft.com/office/drawing/2014/main" id="{822E164D-DC01-7602-90FF-BDFA663BDBEE}"/>
              </a:ext>
            </a:extLst>
          </p:cNvPr>
          <p:cNvSpPr>
            <a:spLocks noGrp="1"/>
          </p:cNvSpPr>
          <p:nvPr>
            <p:ph idx="1"/>
          </p:nvPr>
        </p:nvSpPr>
        <p:spPr>
          <a:xfrm>
            <a:off x="838200" y="1825625"/>
            <a:ext cx="5071946" cy="4351338"/>
          </a:xfrm>
        </p:spPr>
        <p:txBody>
          <a:bodyPr>
            <a:normAutofit/>
          </a:bodyPr>
          <a:lstStyle/>
          <a:p>
            <a:pPr marL="0" indent="0">
              <a:buNone/>
            </a:pPr>
            <a:r>
              <a:rPr lang="en-GB" b="1" dirty="0"/>
              <a:t>15 principles in three areas</a:t>
            </a:r>
          </a:p>
          <a:p>
            <a:r>
              <a:rPr lang="en-GB" dirty="0"/>
              <a:t>Better Income Support for Families with Children </a:t>
            </a:r>
          </a:p>
          <a:p>
            <a:r>
              <a:rPr lang="en-GB" dirty="0"/>
              <a:t>Closing the Childcare Gap</a:t>
            </a:r>
          </a:p>
          <a:p>
            <a:r>
              <a:rPr lang="en-GB" dirty="0"/>
              <a:t>Comprehensive Family Support Services </a:t>
            </a:r>
          </a:p>
        </p:txBody>
      </p:sp>
      <p:sp>
        <p:nvSpPr>
          <p:cNvPr id="4" name="Content Placeholder 2">
            <a:extLst>
              <a:ext uri="{FF2B5EF4-FFF2-40B4-BE49-F238E27FC236}">
                <a16:creationId xmlns:a16="http://schemas.microsoft.com/office/drawing/2014/main" id="{0B04A8DC-96FC-00D9-5993-5C30EC1750BC}"/>
              </a:ext>
            </a:extLst>
          </p:cNvPr>
          <p:cNvSpPr txBox="1">
            <a:spLocks/>
          </p:cNvSpPr>
          <p:nvPr/>
        </p:nvSpPr>
        <p:spPr>
          <a:xfrm>
            <a:off x="5910146" y="1825625"/>
            <a:ext cx="544365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655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655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655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655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655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Characterised by</a:t>
            </a:r>
          </a:p>
          <a:p>
            <a:r>
              <a:rPr lang="en-GB" dirty="0"/>
              <a:t>Universalism</a:t>
            </a:r>
          </a:p>
          <a:p>
            <a:r>
              <a:rPr lang="en-GB" dirty="0"/>
              <a:t>Adequate provisions</a:t>
            </a:r>
          </a:p>
          <a:p>
            <a:r>
              <a:rPr lang="en-GB" dirty="0"/>
              <a:t>Complementarity of policies</a:t>
            </a:r>
          </a:p>
          <a:p>
            <a:r>
              <a:rPr lang="en-GB" dirty="0"/>
              <a:t>Explicitly considering the family (rather than only individuals)</a:t>
            </a:r>
          </a:p>
        </p:txBody>
      </p:sp>
    </p:spTree>
    <p:extLst>
      <p:ext uri="{BB962C8B-B14F-4D97-AF65-F5344CB8AC3E}">
        <p14:creationId xmlns:p14="http://schemas.microsoft.com/office/powerpoint/2010/main" val="62002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841126-2862-97D7-EA92-7617530A7CF8}"/>
              </a:ext>
            </a:extLst>
          </p:cNvPr>
          <p:cNvSpPr>
            <a:spLocks noGrp="1"/>
          </p:cNvSpPr>
          <p:nvPr>
            <p:ph type="title"/>
          </p:nvPr>
        </p:nvSpPr>
        <p:spPr>
          <a:xfrm>
            <a:off x="1412940" y="1060584"/>
            <a:ext cx="3942831" cy="1325563"/>
          </a:xfrm>
        </p:spPr>
        <p:txBody>
          <a:bodyPr>
            <a:normAutofit/>
          </a:bodyPr>
          <a:lstStyle/>
          <a:p>
            <a:r>
              <a:rPr lang="es-ES" sz="6000" dirty="0" err="1"/>
              <a:t>Thank</a:t>
            </a:r>
            <a:r>
              <a:rPr lang="es-ES" sz="6000" dirty="0"/>
              <a:t> </a:t>
            </a:r>
            <a:r>
              <a:rPr lang="es-ES" sz="6000" dirty="0" err="1"/>
              <a:t>you</a:t>
            </a:r>
            <a:endParaRPr lang="es-ES" sz="6000" dirty="0"/>
          </a:p>
        </p:txBody>
      </p:sp>
      <p:sp>
        <p:nvSpPr>
          <p:cNvPr id="3" name="Título 1">
            <a:extLst>
              <a:ext uri="{FF2B5EF4-FFF2-40B4-BE49-F238E27FC236}">
                <a16:creationId xmlns:a16="http://schemas.microsoft.com/office/drawing/2014/main" id="{71898734-F316-F389-A1BC-5F64CA0F47C8}"/>
              </a:ext>
            </a:extLst>
          </p:cNvPr>
          <p:cNvSpPr txBox="1">
            <a:spLocks/>
          </p:cNvSpPr>
          <p:nvPr/>
        </p:nvSpPr>
        <p:spPr>
          <a:xfrm>
            <a:off x="950259" y="3287501"/>
            <a:ext cx="4661647"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s-ES" sz="2500" dirty="0"/>
              <a:t>Rense Nieuwenhuis </a:t>
            </a:r>
          </a:p>
          <a:p>
            <a:r>
              <a:rPr lang="es-ES" sz="2500" dirty="0" err="1"/>
              <a:t>rense.nieuwenhuis@sofi.su.se</a:t>
            </a:r>
            <a:endParaRPr lang="es-ES" sz="2500" dirty="0"/>
          </a:p>
        </p:txBody>
      </p:sp>
      <p:sp>
        <p:nvSpPr>
          <p:cNvPr id="4" name="CuadroTexto 3">
            <a:extLst>
              <a:ext uri="{FF2B5EF4-FFF2-40B4-BE49-F238E27FC236}">
                <a16:creationId xmlns:a16="http://schemas.microsoft.com/office/drawing/2014/main" id="{0AE97228-A61F-AF1A-0F7A-67962B2F88E0}"/>
              </a:ext>
            </a:extLst>
          </p:cNvPr>
          <p:cNvSpPr txBox="1"/>
          <p:nvPr/>
        </p:nvSpPr>
        <p:spPr>
          <a:xfrm>
            <a:off x="2315689" y="2671948"/>
            <a:ext cx="1662545" cy="615553"/>
          </a:xfrm>
          <a:prstGeom prst="rect">
            <a:avLst/>
          </a:prstGeom>
          <a:noFill/>
        </p:spPr>
        <p:txBody>
          <a:bodyPr wrap="square" rtlCol="0">
            <a:spAutoFit/>
          </a:bodyPr>
          <a:lstStyle/>
          <a:p>
            <a:r>
              <a:rPr lang="es-ES" sz="3400" b="1" dirty="0" err="1">
                <a:solidFill>
                  <a:schemeClr val="bg1"/>
                </a:solidFill>
              </a:rPr>
              <a:t>Contact</a:t>
            </a:r>
            <a:endParaRPr lang="es-ES" sz="3400" b="1" dirty="0">
              <a:solidFill>
                <a:schemeClr val="bg1"/>
              </a:solidFill>
            </a:endParaRPr>
          </a:p>
        </p:txBody>
      </p:sp>
    </p:spTree>
    <p:extLst>
      <p:ext uri="{BB962C8B-B14F-4D97-AF65-F5344CB8AC3E}">
        <p14:creationId xmlns:p14="http://schemas.microsoft.com/office/powerpoint/2010/main" val="1977394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54334-39C3-6FCE-E50F-FE49F2C6FDCC}"/>
              </a:ext>
            </a:extLst>
          </p:cNvPr>
          <p:cNvSpPr>
            <a:spLocks noGrp="1"/>
          </p:cNvSpPr>
          <p:nvPr>
            <p:ph type="title"/>
          </p:nvPr>
        </p:nvSpPr>
        <p:spPr/>
        <p:txBody>
          <a:bodyPr/>
          <a:lstStyle/>
          <a:p>
            <a:r>
              <a:rPr lang="en-GB" dirty="0"/>
              <a:t>Background &amp; Question</a:t>
            </a:r>
          </a:p>
        </p:txBody>
      </p:sp>
      <p:sp>
        <p:nvSpPr>
          <p:cNvPr id="3" name="Content Placeholder 2">
            <a:extLst>
              <a:ext uri="{FF2B5EF4-FFF2-40B4-BE49-F238E27FC236}">
                <a16:creationId xmlns:a16="http://schemas.microsoft.com/office/drawing/2014/main" id="{C742AA06-71C5-B701-0211-A02AFF43D1BD}"/>
              </a:ext>
            </a:extLst>
          </p:cNvPr>
          <p:cNvSpPr>
            <a:spLocks noGrp="1"/>
          </p:cNvSpPr>
          <p:nvPr>
            <p:ph idx="1"/>
          </p:nvPr>
        </p:nvSpPr>
        <p:spPr>
          <a:xfrm>
            <a:off x="838200" y="1825625"/>
            <a:ext cx="5257800" cy="4351338"/>
          </a:xfrm>
        </p:spPr>
        <p:txBody>
          <a:bodyPr>
            <a:normAutofit fontScale="92500"/>
          </a:bodyPr>
          <a:lstStyle/>
          <a:p>
            <a:r>
              <a:rPr lang="en-GB" dirty="0"/>
              <a:t>The high-level group on the future of social protection (2023):</a:t>
            </a:r>
          </a:p>
          <a:p>
            <a:pPr lvl="1"/>
            <a:r>
              <a:rPr lang="en-GB" dirty="0"/>
              <a:t>Foster resilience … to respond to large-scale societal megatrends, </a:t>
            </a:r>
          </a:p>
          <a:p>
            <a:pPr lvl="1"/>
            <a:r>
              <a:rPr lang="en-GB" dirty="0"/>
              <a:t>Including trends in employment and labour income inequalities</a:t>
            </a:r>
          </a:p>
          <a:p>
            <a:pPr lvl="1"/>
            <a:endParaRPr lang="en-GB" dirty="0"/>
          </a:p>
          <a:p>
            <a:r>
              <a:rPr lang="en-GB" dirty="0"/>
              <a:t>Group-level inequalities: </a:t>
            </a:r>
          </a:p>
          <a:p>
            <a:pPr lvl="1"/>
            <a:r>
              <a:rPr lang="en-GB" dirty="0"/>
              <a:t>Exposure to labour market </a:t>
            </a:r>
            <a:r>
              <a:rPr lang="en-GB" u="sng" dirty="0"/>
              <a:t>risks </a:t>
            </a:r>
            <a:r>
              <a:rPr lang="en-GB" dirty="0"/>
              <a:t>(“Need to be resilient”)</a:t>
            </a:r>
          </a:p>
          <a:p>
            <a:pPr lvl="1"/>
            <a:r>
              <a:rPr lang="en-GB" dirty="0"/>
              <a:t>Avoid </a:t>
            </a:r>
            <a:r>
              <a:rPr lang="en-GB" u="sng" dirty="0"/>
              <a:t>poverty</a:t>
            </a:r>
            <a:r>
              <a:rPr lang="en-GB" dirty="0"/>
              <a:t> upon exposure (“Capacity to be resilient”)</a:t>
            </a:r>
          </a:p>
        </p:txBody>
      </p:sp>
      <p:sp>
        <p:nvSpPr>
          <p:cNvPr id="4" name="Content Placeholder 2">
            <a:extLst>
              <a:ext uri="{FF2B5EF4-FFF2-40B4-BE49-F238E27FC236}">
                <a16:creationId xmlns:a16="http://schemas.microsoft.com/office/drawing/2014/main" id="{E38FD663-2FF9-5C7C-A762-9CA21C1C4C1A}"/>
              </a:ext>
            </a:extLst>
          </p:cNvPr>
          <p:cNvSpPr txBox="1">
            <a:spLocks/>
          </p:cNvSpPr>
          <p:nvPr/>
        </p:nvSpPr>
        <p:spPr>
          <a:xfrm>
            <a:off x="7078718" y="1894353"/>
            <a:ext cx="4275082" cy="21069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655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655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655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655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655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b="1" i="1" dirty="0"/>
              <a:t>Question:</a:t>
            </a:r>
          </a:p>
          <a:p>
            <a:pPr marL="0" indent="0" algn="ctr">
              <a:buNone/>
            </a:pPr>
            <a:r>
              <a:rPr lang="en-GB" sz="3200" i="1" dirty="0"/>
              <a:t>To what extent can group-differences in poverty be explained by </a:t>
            </a:r>
            <a:r>
              <a:rPr lang="en-GB" sz="3200" i="1" u="sng" dirty="0"/>
              <a:t>cumulative </a:t>
            </a:r>
            <a:r>
              <a:rPr lang="en-GB" sz="3200" i="1" dirty="0"/>
              <a:t>disadvantages in need and capacity to be resilient?</a:t>
            </a:r>
          </a:p>
          <a:p>
            <a:pPr lvl="1"/>
            <a:endParaRPr lang="en-GB" sz="3200" i="1" dirty="0"/>
          </a:p>
        </p:txBody>
      </p:sp>
    </p:spTree>
    <p:extLst>
      <p:ext uri="{BB962C8B-B14F-4D97-AF65-F5344CB8AC3E}">
        <p14:creationId xmlns:p14="http://schemas.microsoft.com/office/powerpoint/2010/main" val="376316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C6534E-EA39-0C3F-06F1-3578156C2027}"/>
              </a:ext>
            </a:extLst>
          </p:cNvPr>
          <p:cNvPicPr>
            <a:picLocks noChangeAspect="1"/>
          </p:cNvPicPr>
          <p:nvPr/>
        </p:nvPicPr>
        <p:blipFill>
          <a:blip r:embed="rId2"/>
          <a:stretch>
            <a:fillRect/>
          </a:stretch>
        </p:blipFill>
        <p:spPr>
          <a:xfrm>
            <a:off x="1792735" y="0"/>
            <a:ext cx="8606530" cy="6847655"/>
          </a:xfrm>
          <a:prstGeom prst="rect">
            <a:avLst/>
          </a:prstGeom>
        </p:spPr>
      </p:pic>
    </p:spTree>
    <p:extLst>
      <p:ext uri="{BB962C8B-B14F-4D97-AF65-F5344CB8AC3E}">
        <p14:creationId xmlns:p14="http://schemas.microsoft.com/office/powerpoint/2010/main" val="2603961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5919-BBDB-8315-83AF-09C2DA26FBA8}"/>
              </a:ext>
            </a:extLst>
          </p:cNvPr>
          <p:cNvSpPr>
            <a:spLocks noGrp="1"/>
          </p:cNvSpPr>
          <p:nvPr>
            <p:ph type="title"/>
          </p:nvPr>
        </p:nvSpPr>
        <p:spPr/>
        <p:txBody>
          <a:bodyPr/>
          <a:lstStyle/>
          <a:p>
            <a:r>
              <a:rPr lang="en-GB" dirty="0"/>
              <a:t>Cumulative inequality by Family Type</a:t>
            </a:r>
          </a:p>
        </p:txBody>
      </p:sp>
      <p:pic>
        <p:nvPicPr>
          <p:cNvPr id="4" name="Picture 3">
            <a:extLst>
              <a:ext uri="{FF2B5EF4-FFF2-40B4-BE49-F238E27FC236}">
                <a16:creationId xmlns:a16="http://schemas.microsoft.com/office/drawing/2014/main" id="{649CD986-753E-471D-CCDD-032D08A9C9E4}"/>
              </a:ext>
            </a:extLst>
          </p:cNvPr>
          <p:cNvPicPr>
            <a:picLocks noChangeAspect="1"/>
          </p:cNvPicPr>
          <p:nvPr/>
        </p:nvPicPr>
        <p:blipFill>
          <a:blip r:embed="rId2"/>
          <a:stretch>
            <a:fillRect/>
          </a:stretch>
        </p:blipFill>
        <p:spPr>
          <a:xfrm>
            <a:off x="838200" y="1353677"/>
            <a:ext cx="10788726" cy="5394363"/>
          </a:xfrm>
          <a:prstGeom prst="rect">
            <a:avLst/>
          </a:prstGeom>
        </p:spPr>
      </p:pic>
    </p:spTree>
    <p:extLst>
      <p:ext uri="{BB962C8B-B14F-4D97-AF65-F5344CB8AC3E}">
        <p14:creationId xmlns:p14="http://schemas.microsoft.com/office/powerpoint/2010/main" val="3277235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08162-953A-0A47-CCEF-177A4454E9AC}"/>
              </a:ext>
            </a:extLst>
          </p:cNvPr>
          <p:cNvSpPr>
            <a:spLocks noGrp="1"/>
          </p:cNvSpPr>
          <p:nvPr>
            <p:ph type="title"/>
          </p:nvPr>
        </p:nvSpPr>
        <p:spPr/>
        <p:txBody>
          <a:bodyPr/>
          <a:lstStyle/>
          <a:p>
            <a:r>
              <a:rPr lang="en-GB" dirty="0"/>
              <a:t>Inequalities in resilience framework</a:t>
            </a:r>
          </a:p>
        </p:txBody>
      </p:sp>
      <p:sp>
        <p:nvSpPr>
          <p:cNvPr id="3" name="Content Placeholder 2">
            <a:extLst>
              <a:ext uri="{FF2B5EF4-FFF2-40B4-BE49-F238E27FC236}">
                <a16:creationId xmlns:a16="http://schemas.microsoft.com/office/drawing/2014/main" id="{9A906BF8-0748-CFF1-D5A6-C1E8301A4B32}"/>
              </a:ext>
            </a:extLst>
          </p:cNvPr>
          <p:cNvSpPr>
            <a:spLocks noGrp="1"/>
          </p:cNvSpPr>
          <p:nvPr>
            <p:ph idx="1"/>
          </p:nvPr>
        </p:nvSpPr>
        <p:spPr/>
        <p:txBody>
          <a:bodyPr>
            <a:normAutofit/>
          </a:bodyPr>
          <a:lstStyle/>
          <a:p>
            <a:r>
              <a:rPr lang="en-GB" dirty="0"/>
              <a:t>Those who have the least capacity to be resilient, are the ones most exposed to labour market risks</a:t>
            </a:r>
          </a:p>
          <a:p>
            <a:endParaRPr lang="en-GB" dirty="0"/>
          </a:p>
          <a:p>
            <a:r>
              <a:rPr lang="en-GB" dirty="0"/>
              <a:t>High degree of consistency across:</a:t>
            </a:r>
          </a:p>
          <a:p>
            <a:pPr lvl="1"/>
            <a:r>
              <a:rPr lang="en-GB" dirty="0"/>
              <a:t>Family and Education </a:t>
            </a:r>
          </a:p>
          <a:p>
            <a:pPr lvl="1"/>
            <a:r>
              <a:rPr lang="en-GB" dirty="0"/>
              <a:t>Labour market risks </a:t>
            </a:r>
          </a:p>
          <a:p>
            <a:pPr lvl="1"/>
            <a:r>
              <a:rPr lang="en-GB" dirty="0"/>
              <a:t>Poverty dimensions</a:t>
            </a:r>
          </a:p>
          <a:p>
            <a:pPr lvl="1"/>
            <a:r>
              <a:rPr lang="en-GB" dirty="0"/>
              <a:t>Countries  </a:t>
            </a:r>
          </a:p>
        </p:txBody>
      </p:sp>
    </p:spTree>
    <p:extLst>
      <p:ext uri="{BB962C8B-B14F-4D97-AF65-F5344CB8AC3E}">
        <p14:creationId xmlns:p14="http://schemas.microsoft.com/office/powerpoint/2010/main" val="2649582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6CAD2-74C9-17CD-DE6F-679B7F6B0C4A}"/>
              </a:ext>
            </a:extLst>
          </p:cNvPr>
          <p:cNvSpPr>
            <a:spLocks noGrp="1"/>
          </p:cNvSpPr>
          <p:nvPr>
            <p:ph type="title"/>
          </p:nvPr>
        </p:nvSpPr>
        <p:spPr/>
        <p:txBody>
          <a:bodyPr/>
          <a:lstStyle/>
          <a:p>
            <a:r>
              <a:rPr lang="en-GB" dirty="0"/>
              <a:t>Focus group interviews</a:t>
            </a:r>
          </a:p>
        </p:txBody>
      </p:sp>
      <p:sp>
        <p:nvSpPr>
          <p:cNvPr id="3" name="Content Placeholder 2">
            <a:extLst>
              <a:ext uri="{FF2B5EF4-FFF2-40B4-BE49-F238E27FC236}">
                <a16:creationId xmlns:a16="http://schemas.microsoft.com/office/drawing/2014/main" id="{BB2A502B-77F6-6DC9-871E-BCD1BE5742D0}"/>
              </a:ext>
            </a:extLst>
          </p:cNvPr>
          <p:cNvSpPr>
            <a:spLocks noGrp="1"/>
          </p:cNvSpPr>
          <p:nvPr>
            <p:ph idx="1"/>
          </p:nvPr>
        </p:nvSpPr>
        <p:spPr>
          <a:xfrm>
            <a:off x="838200" y="1825625"/>
            <a:ext cx="5713071" cy="4351338"/>
          </a:xfrm>
        </p:spPr>
        <p:txBody>
          <a:bodyPr>
            <a:normAutofit lnSpcReduction="10000"/>
          </a:bodyPr>
          <a:lstStyle/>
          <a:p>
            <a:r>
              <a:rPr lang="en-GB" dirty="0"/>
              <a:t>Focused on low-resource families:</a:t>
            </a:r>
          </a:p>
          <a:p>
            <a:pPr lvl="1"/>
            <a:r>
              <a:rPr lang="en-GB" dirty="0"/>
              <a:t>Developments and transitions</a:t>
            </a:r>
          </a:p>
          <a:p>
            <a:pPr lvl="1"/>
            <a:r>
              <a:rPr lang="en-GB" dirty="0"/>
              <a:t>Resources</a:t>
            </a:r>
          </a:p>
          <a:p>
            <a:pPr lvl="1"/>
            <a:r>
              <a:rPr lang="en-GB" dirty="0"/>
              <a:t>Levers for change</a:t>
            </a:r>
          </a:p>
          <a:p>
            <a:pPr lvl="1"/>
            <a:r>
              <a:rPr lang="en-GB" dirty="0"/>
              <a:t>Barriers to change</a:t>
            </a:r>
          </a:p>
          <a:p>
            <a:r>
              <a:rPr lang="en-GB" dirty="0"/>
              <a:t>Over 300 informants, in Belgium, Croatia, Poland, Spain, Sweden, and United Kingdom</a:t>
            </a:r>
          </a:p>
          <a:p>
            <a:r>
              <a:rPr lang="en-GB" dirty="0"/>
              <a:t>Quotes that follow are from Belgium (</a:t>
            </a:r>
            <a:r>
              <a:rPr lang="en-GB" dirty="0" err="1"/>
              <a:t>Gijbels</a:t>
            </a:r>
            <a:r>
              <a:rPr lang="en-GB" dirty="0"/>
              <a:t> et al.,) and Sweden (Backman et al.) </a:t>
            </a:r>
          </a:p>
        </p:txBody>
      </p:sp>
      <p:pic>
        <p:nvPicPr>
          <p:cNvPr id="4" name="Picture 3">
            <a:extLst>
              <a:ext uri="{FF2B5EF4-FFF2-40B4-BE49-F238E27FC236}">
                <a16:creationId xmlns:a16="http://schemas.microsoft.com/office/drawing/2014/main" id="{A8258946-DA38-8C5B-E369-53ED9937C7EF}"/>
              </a:ext>
            </a:extLst>
          </p:cNvPr>
          <p:cNvPicPr>
            <a:picLocks noChangeAspect="1"/>
          </p:cNvPicPr>
          <p:nvPr/>
        </p:nvPicPr>
        <p:blipFill>
          <a:blip r:embed="rId2"/>
          <a:stretch>
            <a:fillRect/>
          </a:stretch>
        </p:blipFill>
        <p:spPr>
          <a:xfrm>
            <a:off x="7511970" y="1158716"/>
            <a:ext cx="2885954" cy="4540568"/>
          </a:xfrm>
          <a:prstGeom prst="rect">
            <a:avLst/>
          </a:prstGeom>
        </p:spPr>
      </p:pic>
    </p:spTree>
    <p:extLst>
      <p:ext uri="{BB962C8B-B14F-4D97-AF65-F5344CB8AC3E}">
        <p14:creationId xmlns:p14="http://schemas.microsoft.com/office/powerpoint/2010/main" val="85206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F472C-BEF1-ABAC-0B90-A8C31BAE5B8A}"/>
              </a:ext>
            </a:extLst>
          </p:cNvPr>
          <p:cNvSpPr>
            <a:spLocks noGrp="1"/>
          </p:cNvSpPr>
          <p:nvPr>
            <p:ph type="title"/>
          </p:nvPr>
        </p:nvSpPr>
        <p:spPr/>
        <p:txBody>
          <a:bodyPr/>
          <a:lstStyle/>
          <a:p>
            <a:r>
              <a:rPr lang="en-GB" dirty="0"/>
              <a:t>Complexity to work (Belgium)</a:t>
            </a:r>
          </a:p>
        </p:txBody>
      </p:sp>
      <p:sp>
        <p:nvSpPr>
          <p:cNvPr id="3" name="Content Placeholder 2">
            <a:extLst>
              <a:ext uri="{FF2B5EF4-FFF2-40B4-BE49-F238E27FC236}">
                <a16:creationId xmlns:a16="http://schemas.microsoft.com/office/drawing/2014/main" id="{0882FBAA-6397-3B92-7E9C-DC962002FE9B}"/>
              </a:ext>
            </a:extLst>
          </p:cNvPr>
          <p:cNvSpPr>
            <a:spLocks noGrp="1"/>
          </p:cNvSpPr>
          <p:nvPr>
            <p:ph idx="1"/>
          </p:nvPr>
        </p:nvSpPr>
        <p:spPr/>
        <p:txBody>
          <a:bodyPr/>
          <a:lstStyle/>
          <a:p>
            <a:pPr marL="0" indent="0" algn="ctr">
              <a:lnSpc>
                <a:spcPct val="150000"/>
              </a:lnSpc>
              <a:buNone/>
            </a:pPr>
            <a:r>
              <a:rPr lang="en-GB" i="1" dirty="0">
                <a:latin typeface="Times New Roman" panose="02020603050405020304" pitchFamily="18" charset="0"/>
                <a:cs typeface="Times New Roman" panose="02020603050405020304" pitchFamily="18" charset="0"/>
              </a:rPr>
              <a:t>“People want to work. They can’t get there because they don’t have transport. And then there are still the little kids, huh. Children need to go to school. They need to be taken, they need to be fetched. ... Try  and get a place at daycare. That won’t do, right. And then they say, “You don’t want to work.”</a:t>
            </a:r>
          </a:p>
        </p:txBody>
      </p:sp>
    </p:spTree>
    <p:extLst>
      <p:ext uri="{BB962C8B-B14F-4D97-AF65-F5344CB8AC3E}">
        <p14:creationId xmlns:p14="http://schemas.microsoft.com/office/powerpoint/2010/main" val="4112835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42549-A740-C7BE-6B9F-5DEDF22A1C48}"/>
              </a:ext>
            </a:extLst>
          </p:cNvPr>
          <p:cNvSpPr>
            <a:spLocks noGrp="1"/>
          </p:cNvSpPr>
          <p:nvPr>
            <p:ph type="title"/>
          </p:nvPr>
        </p:nvSpPr>
        <p:spPr/>
        <p:txBody>
          <a:bodyPr/>
          <a:lstStyle/>
          <a:p>
            <a:r>
              <a:rPr lang="en-GB" dirty="0"/>
              <a:t>Impossible choices (Sweden)	</a:t>
            </a:r>
          </a:p>
        </p:txBody>
      </p:sp>
      <p:sp>
        <p:nvSpPr>
          <p:cNvPr id="3" name="Content Placeholder 2">
            <a:extLst>
              <a:ext uri="{FF2B5EF4-FFF2-40B4-BE49-F238E27FC236}">
                <a16:creationId xmlns:a16="http://schemas.microsoft.com/office/drawing/2014/main" id="{0F90E1C8-6301-4D46-0700-8647E9EC6F7D}"/>
              </a:ext>
            </a:extLst>
          </p:cNvPr>
          <p:cNvSpPr>
            <a:spLocks noGrp="1"/>
          </p:cNvSpPr>
          <p:nvPr>
            <p:ph idx="1"/>
          </p:nvPr>
        </p:nvSpPr>
        <p:spPr/>
        <p:txBody>
          <a:bodyPr/>
          <a:lstStyle/>
          <a:p>
            <a:pPr marL="0" indent="0" algn="ctr">
              <a:lnSpc>
                <a:spcPct val="150000"/>
              </a:lnSpc>
              <a:buNone/>
            </a:pPr>
            <a:r>
              <a:rPr lang="en-GB" sz="2600" i="1" dirty="0">
                <a:effectLst/>
                <a:latin typeface="Times New Roman" panose="02020603050405020304" pitchFamily="18" charset="0"/>
                <a:ea typeface="Times New Roman" panose="02020603050405020304" pitchFamily="18" charset="0"/>
              </a:rPr>
              <a:t>“I had to reduce my working hours. Partly because my daughter has diagnoses, and needs a lot of support, but also for the younger sister who can't have such overly long days at preschool, it's too much for her, she can't cope with it. </a:t>
            </a:r>
          </a:p>
          <a:p>
            <a:pPr marL="0" indent="0" algn="ctr">
              <a:lnSpc>
                <a:spcPct val="150000"/>
              </a:lnSpc>
              <a:buNone/>
            </a:pPr>
            <a:r>
              <a:rPr lang="en-GB" sz="2600" i="1" dirty="0">
                <a:effectLst/>
                <a:latin typeface="Times New Roman" panose="02020603050405020304" pitchFamily="18" charset="0"/>
                <a:ea typeface="Times New Roman" panose="02020603050405020304" pitchFamily="18" charset="0"/>
              </a:rPr>
              <a:t>And then it becomes an economic question, of course. That is the impossible choice you have to make.” </a:t>
            </a:r>
            <a:endParaRPr lang="en-SE" sz="2600" i="1"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4114341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51F9B-2FFC-AE70-C144-D4473C00305B}"/>
              </a:ext>
            </a:extLst>
          </p:cNvPr>
          <p:cNvSpPr>
            <a:spLocks noGrp="1"/>
          </p:cNvSpPr>
          <p:nvPr>
            <p:ph type="title"/>
          </p:nvPr>
        </p:nvSpPr>
        <p:spPr/>
        <p:txBody>
          <a:bodyPr/>
          <a:lstStyle/>
          <a:p>
            <a:r>
              <a:rPr lang="en-GB" dirty="0"/>
              <a:t>Barriers to change (Sweden)</a:t>
            </a:r>
          </a:p>
        </p:txBody>
      </p:sp>
      <p:sp>
        <p:nvSpPr>
          <p:cNvPr id="3" name="Content Placeholder 2">
            <a:extLst>
              <a:ext uri="{FF2B5EF4-FFF2-40B4-BE49-F238E27FC236}">
                <a16:creationId xmlns:a16="http://schemas.microsoft.com/office/drawing/2014/main" id="{C1499C53-4A08-627E-9F8F-F448CD1F48E5}"/>
              </a:ext>
            </a:extLst>
          </p:cNvPr>
          <p:cNvSpPr>
            <a:spLocks noGrp="1"/>
          </p:cNvSpPr>
          <p:nvPr>
            <p:ph idx="1"/>
          </p:nvPr>
        </p:nvSpPr>
        <p:spPr>
          <a:xfrm>
            <a:off x="942963" y="1877721"/>
            <a:ext cx="4782671" cy="4190439"/>
          </a:xfrm>
        </p:spPr>
        <p:txBody>
          <a:bodyPr>
            <a:normAutofit/>
          </a:bodyPr>
          <a:lstStyle/>
          <a:p>
            <a:pPr marL="0" indent="0" algn="ctr">
              <a:lnSpc>
                <a:spcPct val="150000"/>
              </a:lnSpc>
              <a:buNone/>
            </a:pPr>
            <a:r>
              <a:rPr lang="en-GB" sz="2600" i="1" dirty="0">
                <a:effectLst/>
                <a:latin typeface="Times New Roman" panose="02020603050405020304" pitchFamily="18" charset="0"/>
                <a:ea typeface="Times New Roman" panose="02020603050405020304" pitchFamily="18" charset="0"/>
              </a:rPr>
              <a:t>It’s difficult to have a problem that is uncommon when you need assistance from a public authority. You always need a certificate ... This certificate may take several  years to get, although you need help immediately.</a:t>
            </a:r>
            <a:endParaRPr lang="en-GB" dirty="0"/>
          </a:p>
        </p:txBody>
      </p:sp>
      <p:sp>
        <p:nvSpPr>
          <p:cNvPr id="4" name="Content Placeholder 2">
            <a:extLst>
              <a:ext uri="{FF2B5EF4-FFF2-40B4-BE49-F238E27FC236}">
                <a16:creationId xmlns:a16="http://schemas.microsoft.com/office/drawing/2014/main" id="{D5CFFB8C-5A4A-359B-2040-722F8188BFD6}"/>
              </a:ext>
            </a:extLst>
          </p:cNvPr>
          <p:cNvSpPr txBox="1">
            <a:spLocks/>
          </p:cNvSpPr>
          <p:nvPr/>
        </p:nvSpPr>
        <p:spPr>
          <a:xfrm>
            <a:off x="6296245" y="2141537"/>
            <a:ext cx="478267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655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655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655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655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655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GB" sz="2600" i="1" dirty="0">
                <a:latin typeface="Times New Roman" panose="02020603050405020304" pitchFamily="18" charset="0"/>
                <a:ea typeface="Times New Roman" panose="02020603050405020304" pitchFamily="18" charset="0"/>
              </a:rPr>
              <a:t>“And when they [the public authorities] are done with the matter, things are worse because you weren’t assisted immediately. It turns into a snowball effect …”</a:t>
            </a:r>
            <a:endParaRPr lang="en-SE" sz="2600" i="1" dirty="0">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3298716548"/>
      </p:ext>
    </p:extLst>
  </p:cSld>
  <p:clrMapOvr>
    <a:masterClrMapping/>
  </p:clrMapOvr>
</p:sld>
</file>

<file path=ppt/theme/theme1.xml><?xml version="1.0" encoding="utf-8"?>
<a:theme xmlns:a="http://schemas.openxmlformats.org/drawingml/2006/main" name="Tema de Office">
  <a:themeElements>
    <a:clrScheme name="rEUsilience colors">
      <a:dk1>
        <a:srgbClr val="000000"/>
      </a:dk1>
      <a:lt1>
        <a:srgbClr val="FFFFFF"/>
      </a:lt1>
      <a:dk2>
        <a:srgbClr val="44546A"/>
      </a:dk2>
      <a:lt2>
        <a:srgbClr val="E7E6E6"/>
      </a:lt2>
      <a:accent1>
        <a:srgbClr val="065576"/>
      </a:accent1>
      <a:accent2>
        <a:srgbClr val="09719D"/>
      </a:accent2>
      <a:accent3>
        <a:srgbClr val="3AAA34"/>
      </a:accent3>
      <a:accent4>
        <a:srgbClr val="FFC000"/>
      </a:accent4>
      <a:accent5>
        <a:srgbClr val="EA5B0C"/>
      </a:accent5>
      <a:accent6>
        <a:srgbClr val="BE1622"/>
      </a:accent6>
      <a:hlink>
        <a:srgbClr val="09719D"/>
      </a:hlink>
      <a:folHlink>
        <a:srgbClr val="06557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Usilience-presentations" id="{F25CE5F8-D964-4142-AE24-23EBA8758216}" vid="{1EA87FBB-0970-5E4A-8AB3-CDD6EAA506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58F7979E00BA48AE1122FC0FE048E5" ma:contentTypeVersion="14" ma:contentTypeDescription="Crée un document." ma:contentTypeScope="" ma:versionID="e7ebd999c8425d65cffe783d83efdebe">
  <xsd:schema xmlns:xsd="http://www.w3.org/2001/XMLSchema" xmlns:xs="http://www.w3.org/2001/XMLSchema" xmlns:p="http://schemas.microsoft.com/office/2006/metadata/properties" xmlns:ns2="461d6b92-a401-45b5-8184-99016de358d1" xmlns:ns3="5200e469-5b7b-4b9b-85b9-962f9698d994" targetNamespace="http://schemas.microsoft.com/office/2006/metadata/properties" ma:root="true" ma:fieldsID="ee938bceac136f83787ef21716ad7aae" ns2:_="" ns3:_="">
    <xsd:import namespace="461d6b92-a401-45b5-8184-99016de358d1"/>
    <xsd:import namespace="5200e469-5b7b-4b9b-85b9-962f9698d99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1d6b92-a401-45b5-8184-99016de358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444da484-3d94-41e9-bcfe-1d6e31fc83c9"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00e469-5b7b-4b9b-85b9-962f9698d994"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bd49e1a-2cad-4938-946d-b872ae929c6d}" ma:internalName="TaxCatchAll" ma:showField="CatchAllData" ma:web="5200e469-5b7b-4b9b-85b9-962f9698d9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200e469-5b7b-4b9b-85b9-962f9698d994" xsi:nil="true"/>
    <lcf76f155ced4ddcb4097134ff3c332f xmlns="461d6b92-a401-45b5-8184-99016de358d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E6EC640-C124-4862-9CE9-3F59B3A08880}"/>
</file>

<file path=customXml/itemProps2.xml><?xml version="1.0" encoding="utf-8"?>
<ds:datastoreItem xmlns:ds="http://schemas.openxmlformats.org/officeDocument/2006/customXml" ds:itemID="{926E5DC0-3F71-4899-9FEB-E59DE771DE98}"/>
</file>

<file path=customXml/itemProps3.xml><?xml version="1.0" encoding="utf-8"?>
<ds:datastoreItem xmlns:ds="http://schemas.openxmlformats.org/officeDocument/2006/customXml" ds:itemID="{E038C07A-2765-4C24-B59A-A1EBAE0FBAA6}"/>
</file>

<file path=docProps/app.xml><?xml version="1.0" encoding="utf-8"?>
<Properties xmlns="http://schemas.openxmlformats.org/officeDocument/2006/extended-properties" xmlns:vt="http://schemas.openxmlformats.org/officeDocument/2006/docPropsVTypes">
  <Template>Tema de Office</Template>
  <TotalTime>23433</TotalTime>
  <Words>755</Words>
  <Application>Microsoft Macintosh PowerPoint</Application>
  <PresentationFormat>Widescreen</PresentationFormat>
  <Paragraphs>93</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Tema de Office</vt:lpstr>
      <vt:lpstr>Inequalities in European Resilience Challenges to overcome cumulative inequality  Rense Nieuwenhuis </vt:lpstr>
      <vt:lpstr>Background &amp; Question</vt:lpstr>
      <vt:lpstr>PowerPoint Presentation</vt:lpstr>
      <vt:lpstr>Cumulative inequality by Family Type</vt:lpstr>
      <vt:lpstr>Inequalities in resilience framework</vt:lpstr>
      <vt:lpstr>Focus group interviews</vt:lpstr>
      <vt:lpstr>Complexity to work (Belgium)</vt:lpstr>
      <vt:lpstr>Impossible choices (Sweden) </vt:lpstr>
      <vt:lpstr>Barriers to change (Sweden)</vt:lpstr>
      <vt:lpstr>Selected general findings</vt:lpstr>
      <vt:lpstr>Policy to support resilience?</vt:lpstr>
      <vt:lpstr>The challenges of cumulative inequality</vt:lpstr>
      <vt:lpstr>rEUsilience policy principles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Cash and Inequalities in European Resilience</dc:title>
  <dc:creator>Rense Nieuwenhuis</dc:creator>
  <cp:lastModifiedBy>Rense Nieuwenhuis</cp:lastModifiedBy>
  <cp:revision>115</cp:revision>
  <cp:lastPrinted>2024-06-14T00:17:40Z</cp:lastPrinted>
  <dcterms:created xsi:type="dcterms:W3CDTF">2024-05-02T07:46:56Z</dcterms:created>
  <dcterms:modified xsi:type="dcterms:W3CDTF">2025-09-22T17:27:35Z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0x0101005058F7979E00BA48AE1122FC0FE048E5</vt:lpwstr>
  </property>
</Properties>
</file>