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56" r:id="rId3"/>
    <p:sldId id="962" r:id="rId4"/>
    <p:sldId id="954" r:id="rId5"/>
    <p:sldId id="963" r:id="rId6"/>
    <p:sldId id="964" r:id="rId7"/>
    <p:sldId id="260" r:id="rId8"/>
    <p:sldId id="957" r:id="rId9"/>
    <p:sldId id="433" r:id="rId10"/>
    <p:sldId id="958" r:id="rId11"/>
    <p:sldId id="966" r:id="rId12"/>
    <p:sldId id="783" r:id="rId13"/>
    <p:sldId id="781" r:id="rId14"/>
    <p:sldId id="425" r:id="rId15"/>
    <p:sldId id="961" r:id="rId16"/>
    <p:sldId id="431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56" autoAdjust="0"/>
    <p:restoredTop sz="94660"/>
  </p:normalViewPr>
  <p:slideViewPr>
    <p:cSldViewPr snapToGrid="0">
      <p:cViewPr varScale="1">
        <p:scale>
          <a:sx n="59" d="100"/>
          <a:sy n="59" d="100"/>
        </p:scale>
        <p:origin x="5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A57E2D-ADC3-4EB3-90F6-2FACA7A4471A}" type="doc">
      <dgm:prSet loTypeId="urn:microsoft.com/office/officeart/2016/7/layout/HorizontalAction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C3B1BB-DD01-4680-A4B9-5D3812DB4D76}">
      <dgm:prSet/>
      <dgm:spPr/>
      <dgm:t>
        <a:bodyPr/>
        <a:lstStyle/>
        <a:p>
          <a:r>
            <a:rPr lang="en-US" dirty="0"/>
            <a:t>Multiprofessional networking and capacity building</a:t>
          </a:r>
        </a:p>
      </dgm:t>
    </dgm:pt>
    <dgm:pt modelId="{533EBDBA-159A-4768-ADF3-38B584F7F8A9}" type="parTrans" cxnId="{40E886A6-E09C-4FEF-B203-010E38BA7A8E}">
      <dgm:prSet/>
      <dgm:spPr/>
      <dgm:t>
        <a:bodyPr/>
        <a:lstStyle/>
        <a:p>
          <a:endParaRPr lang="en-US"/>
        </a:p>
      </dgm:t>
    </dgm:pt>
    <dgm:pt modelId="{BD3C95DE-67D4-4BF0-B202-328D5F4F835F}" type="sibTrans" cxnId="{40E886A6-E09C-4FEF-B203-010E38BA7A8E}">
      <dgm:prSet/>
      <dgm:spPr/>
      <dgm:t>
        <a:bodyPr/>
        <a:lstStyle/>
        <a:p>
          <a:endParaRPr lang="en-US"/>
        </a:p>
      </dgm:t>
    </dgm:pt>
    <dgm:pt modelId="{66036273-D50C-48AB-AF48-5E3777A6EE6B}">
      <dgm:prSet/>
      <dgm:spPr/>
      <dgm:t>
        <a:bodyPr/>
        <a:lstStyle/>
        <a:p>
          <a:r>
            <a:rPr lang="en-US" dirty="0"/>
            <a:t>Incorporating ECD/NC in pre-service and in-service training of health, education and social sector professionals dealing with young children and their families </a:t>
          </a:r>
        </a:p>
      </dgm:t>
    </dgm:pt>
    <dgm:pt modelId="{B2E4A905-85D9-4D35-A1A4-143D5BBB7CD1}" type="parTrans" cxnId="{3672F539-F226-4869-AF3A-3609A555EF06}">
      <dgm:prSet/>
      <dgm:spPr/>
      <dgm:t>
        <a:bodyPr/>
        <a:lstStyle/>
        <a:p>
          <a:endParaRPr lang="en-US"/>
        </a:p>
      </dgm:t>
    </dgm:pt>
    <dgm:pt modelId="{C9B9690A-EAB3-4384-86D7-FB3DE4339B28}" type="sibTrans" cxnId="{3672F539-F226-4869-AF3A-3609A555EF06}">
      <dgm:prSet/>
      <dgm:spPr/>
      <dgm:t>
        <a:bodyPr/>
        <a:lstStyle/>
        <a:p>
          <a:endParaRPr lang="en-US"/>
        </a:p>
      </dgm:t>
    </dgm:pt>
    <dgm:pt modelId="{12C1F691-2710-4FA3-BB65-32DA6AD9D473}">
      <dgm:prSet/>
      <dgm:spPr/>
      <dgm:t>
        <a:bodyPr/>
        <a:lstStyle/>
        <a:p>
          <a:r>
            <a:rPr lang="en-US" dirty="0"/>
            <a:t>Multisector coordinating mechanisms</a:t>
          </a:r>
        </a:p>
      </dgm:t>
    </dgm:pt>
    <dgm:pt modelId="{41DBC6CC-5BCA-4B3C-8F97-2B7907C36EBA}" type="parTrans" cxnId="{ACDACF8B-B2BC-4052-8E8C-13F1DD2BE63E}">
      <dgm:prSet/>
      <dgm:spPr/>
      <dgm:t>
        <a:bodyPr/>
        <a:lstStyle/>
        <a:p>
          <a:endParaRPr lang="en-US"/>
        </a:p>
      </dgm:t>
    </dgm:pt>
    <dgm:pt modelId="{E0388014-1B43-438F-B169-E88297F8626C}" type="sibTrans" cxnId="{ACDACF8B-B2BC-4052-8E8C-13F1DD2BE63E}">
      <dgm:prSet/>
      <dgm:spPr/>
      <dgm:t>
        <a:bodyPr/>
        <a:lstStyle/>
        <a:p>
          <a:endParaRPr lang="en-US"/>
        </a:p>
      </dgm:t>
    </dgm:pt>
    <dgm:pt modelId="{2166C5EB-3B72-4324-8F86-A55A204CF73B}">
      <dgm:prSet/>
      <dgm:spPr/>
      <dgm:t>
        <a:bodyPr/>
        <a:lstStyle/>
        <a:p>
          <a:r>
            <a:rPr lang="en-US" dirty="0"/>
            <a:t>Including health, education, social and cultural services</a:t>
          </a:r>
        </a:p>
        <a:p>
          <a:r>
            <a:rPr lang="en-US" dirty="0"/>
            <a:t>Including the public sector, the private- non profit sector and the corporate and commercial sectors  </a:t>
          </a:r>
        </a:p>
      </dgm:t>
    </dgm:pt>
    <dgm:pt modelId="{DE6BD99B-61D1-4671-9C2A-5999B567A3EB}" type="parTrans" cxnId="{70C40DEB-EE83-487C-8667-219AB1F15A1E}">
      <dgm:prSet/>
      <dgm:spPr/>
      <dgm:t>
        <a:bodyPr/>
        <a:lstStyle/>
        <a:p>
          <a:endParaRPr lang="en-US"/>
        </a:p>
      </dgm:t>
    </dgm:pt>
    <dgm:pt modelId="{355808AD-7589-4C72-B5D5-1DF6891CC625}" type="sibTrans" cxnId="{70C40DEB-EE83-487C-8667-219AB1F15A1E}">
      <dgm:prSet/>
      <dgm:spPr/>
      <dgm:t>
        <a:bodyPr/>
        <a:lstStyle/>
        <a:p>
          <a:endParaRPr lang="en-US"/>
        </a:p>
      </dgm:t>
    </dgm:pt>
    <dgm:pt modelId="{E5199B4D-43F2-4950-A6A1-2B1C450A25B5}" type="pres">
      <dgm:prSet presAssocID="{87A57E2D-ADC3-4EB3-90F6-2FACA7A4471A}" presName="Name0" presStyleCnt="0">
        <dgm:presLayoutVars>
          <dgm:dir/>
          <dgm:animLvl val="lvl"/>
          <dgm:resizeHandles val="exact"/>
        </dgm:presLayoutVars>
      </dgm:prSet>
      <dgm:spPr/>
    </dgm:pt>
    <dgm:pt modelId="{14B163AE-486F-4837-AF44-1DD20668D06F}" type="pres">
      <dgm:prSet presAssocID="{95C3B1BB-DD01-4680-A4B9-5D3812DB4D76}" presName="composite" presStyleCnt="0"/>
      <dgm:spPr/>
    </dgm:pt>
    <dgm:pt modelId="{F790091E-B67D-411C-980F-2258B8C11927}" type="pres">
      <dgm:prSet presAssocID="{95C3B1BB-DD01-4680-A4B9-5D3812DB4D76}" presName="parTx" presStyleLbl="alignNode1" presStyleIdx="0" presStyleCnt="2">
        <dgm:presLayoutVars>
          <dgm:chMax val="0"/>
          <dgm:chPref val="0"/>
        </dgm:presLayoutVars>
      </dgm:prSet>
      <dgm:spPr/>
    </dgm:pt>
    <dgm:pt modelId="{7D36CE54-4E85-46A3-A3E5-CEFC019AD8D7}" type="pres">
      <dgm:prSet presAssocID="{95C3B1BB-DD01-4680-A4B9-5D3812DB4D76}" presName="desTx" presStyleLbl="alignAccFollowNode1" presStyleIdx="0" presStyleCnt="2">
        <dgm:presLayoutVars/>
      </dgm:prSet>
      <dgm:spPr/>
    </dgm:pt>
    <dgm:pt modelId="{52E18C96-C004-4A61-9EF4-1C39AA93F16C}" type="pres">
      <dgm:prSet presAssocID="{BD3C95DE-67D4-4BF0-B202-328D5F4F835F}" presName="space" presStyleCnt="0"/>
      <dgm:spPr/>
    </dgm:pt>
    <dgm:pt modelId="{98C77E8E-F6C4-491D-9C47-5E82482AE2D4}" type="pres">
      <dgm:prSet presAssocID="{12C1F691-2710-4FA3-BB65-32DA6AD9D473}" presName="composite" presStyleCnt="0"/>
      <dgm:spPr/>
    </dgm:pt>
    <dgm:pt modelId="{9B29FBFB-DAD8-4AC3-B2B2-676877B01151}" type="pres">
      <dgm:prSet presAssocID="{12C1F691-2710-4FA3-BB65-32DA6AD9D473}" presName="parTx" presStyleLbl="alignNode1" presStyleIdx="1" presStyleCnt="2">
        <dgm:presLayoutVars>
          <dgm:chMax val="0"/>
          <dgm:chPref val="0"/>
        </dgm:presLayoutVars>
      </dgm:prSet>
      <dgm:spPr/>
    </dgm:pt>
    <dgm:pt modelId="{B3A64C05-136F-4A22-A4BB-01AB6BAF86D5}" type="pres">
      <dgm:prSet presAssocID="{12C1F691-2710-4FA3-BB65-32DA6AD9D473}" presName="desTx" presStyleLbl="alignAccFollowNode1" presStyleIdx="1" presStyleCnt="2">
        <dgm:presLayoutVars/>
      </dgm:prSet>
      <dgm:spPr/>
    </dgm:pt>
  </dgm:ptLst>
  <dgm:cxnLst>
    <dgm:cxn modelId="{A6890602-7FF3-4BA7-8769-62582BB42140}" type="presOf" srcId="{95C3B1BB-DD01-4680-A4B9-5D3812DB4D76}" destId="{F790091E-B67D-411C-980F-2258B8C11927}" srcOrd="0" destOrd="0" presId="urn:microsoft.com/office/officeart/2016/7/layout/HorizontalActionList"/>
    <dgm:cxn modelId="{CB89A30F-7E07-49C6-B223-77C6B8EE1F73}" type="presOf" srcId="{66036273-D50C-48AB-AF48-5E3777A6EE6B}" destId="{7D36CE54-4E85-46A3-A3E5-CEFC019AD8D7}" srcOrd="0" destOrd="0" presId="urn:microsoft.com/office/officeart/2016/7/layout/HorizontalActionList"/>
    <dgm:cxn modelId="{3672F539-F226-4869-AF3A-3609A555EF06}" srcId="{95C3B1BB-DD01-4680-A4B9-5D3812DB4D76}" destId="{66036273-D50C-48AB-AF48-5E3777A6EE6B}" srcOrd="0" destOrd="0" parTransId="{B2E4A905-85D9-4D35-A1A4-143D5BBB7CD1}" sibTransId="{C9B9690A-EAB3-4384-86D7-FB3DE4339B28}"/>
    <dgm:cxn modelId="{01925172-8032-4831-8D86-318C39036F09}" type="presOf" srcId="{2166C5EB-3B72-4324-8F86-A55A204CF73B}" destId="{B3A64C05-136F-4A22-A4BB-01AB6BAF86D5}" srcOrd="0" destOrd="0" presId="urn:microsoft.com/office/officeart/2016/7/layout/HorizontalActionList"/>
    <dgm:cxn modelId="{ACDACF8B-B2BC-4052-8E8C-13F1DD2BE63E}" srcId="{87A57E2D-ADC3-4EB3-90F6-2FACA7A4471A}" destId="{12C1F691-2710-4FA3-BB65-32DA6AD9D473}" srcOrd="1" destOrd="0" parTransId="{41DBC6CC-5BCA-4B3C-8F97-2B7907C36EBA}" sibTransId="{E0388014-1B43-438F-B169-E88297F8626C}"/>
    <dgm:cxn modelId="{76A9CF97-10DE-4239-80D3-80AC1D491F9B}" type="presOf" srcId="{87A57E2D-ADC3-4EB3-90F6-2FACA7A4471A}" destId="{E5199B4D-43F2-4950-A6A1-2B1C450A25B5}" srcOrd="0" destOrd="0" presId="urn:microsoft.com/office/officeart/2016/7/layout/HorizontalActionList"/>
    <dgm:cxn modelId="{40E886A6-E09C-4FEF-B203-010E38BA7A8E}" srcId="{87A57E2D-ADC3-4EB3-90F6-2FACA7A4471A}" destId="{95C3B1BB-DD01-4680-A4B9-5D3812DB4D76}" srcOrd="0" destOrd="0" parTransId="{533EBDBA-159A-4768-ADF3-38B584F7F8A9}" sibTransId="{BD3C95DE-67D4-4BF0-B202-328D5F4F835F}"/>
    <dgm:cxn modelId="{8E2907B0-3837-4E49-B746-B6C8A681E6BB}" type="presOf" srcId="{12C1F691-2710-4FA3-BB65-32DA6AD9D473}" destId="{9B29FBFB-DAD8-4AC3-B2B2-676877B01151}" srcOrd="0" destOrd="0" presId="urn:microsoft.com/office/officeart/2016/7/layout/HorizontalActionList"/>
    <dgm:cxn modelId="{70C40DEB-EE83-487C-8667-219AB1F15A1E}" srcId="{12C1F691-2710-4FA3-BB65-32DA6AD9D473}" destId="{2166C5EB-3B72-4324-8F86-A55A204CF73B}" srcOrd="0" destOrd="0" parTransId="{DE6BD99B-61D1-4671-9C2A-5999B567A3EB}" sibTransId="{355808AD-7589-4C72-B5D5-1DF6891CC625}"/>
    <dgm:cxn modelId="{2C63E5D3-7C8F-4F70-A691-CAFF6A3A8CA7}" type="presParOf" srcId="{E5199B4D-43F2-4950-A6A1-2B1C450A25B5}" destId="{14B163AE-486F-4837-AF44-1DD20668D06F}" srcOrd="0" destOrd="0" presId="urn:microsoft.com/office/officeart/2016/7/layout/HorizontalActionList"/>
    <dgm:cxn modelId="{E7E410AC-7B11-421B-A4B2-69BE56690608}" type="presParOf" srcId="{14B163AE-486F-4837-AF44-1DD20668D06F}" destId="{F790091E-B67D-411C-980F-2258B8C11927}" srcOrd="0" destOrd="0" presId="urn:microsoft.com/office/officeart/2016/7/layout/HorizontalActionList"/>
    <dgm:cxn modelId="{8C3DBA35-1A3E-48B3-AF20-8D2DABC28923}" type="presParOf" srcId="{14B163AE-486F-4837-AF44-1DD20668D06F}" destId="{7D36CE54-4E85-46A3-A3E5-CEFC019AD8D7}" srcOrd="1" destOrd="0" presId="urn:microsoft.com/office/officeart/2016/7/layout/HorizontalActionList"/>
    <dgm:cxn modelId="{BC0EDF0D-C07E-49F1-B4D4-A7ADE7A558C1}" type="presParOf" srcId="{E5199B4D-43F2-4950-A6A1-2B1C450A25B5}" destId="{52E18C96-C004-4A61-9EF4-1C39AA93F16C}" srcOrd="1" destOrd="0" presId="urn:microsoft.com/office/officeart/2016/7/layout/HorizontalActionList"/>
    <dgm:cxn modelId="{32D15ECB-F9D0-4AD6-A2E6-E26693DCF6D1}" type="presParOf" srcId="{E5199B4D-43F2-4950-A6A1-2B1C450A25B5}" destId="{98C77E8E-F6C4-491D-9C47-5E82482AE2D4}" srcOrd="2" destOrd="0" presId="urn:microsoft.com/office/officeart/2016/7/layout/HorizontalActionList"/>
    <dgm:cxn modelId="{7AA8E314-BA24-4BF0-8A65-5DF92A33C31B}" type="presParOf" srcId="{98C77E8E-F6C4-491D-9C47-5E82482AE2D4}" destId="{9B29FBFB-DAD8-4AC3-B2B2-676877B01151}" srcOrd="0" destOrd="0" presId="urn:microsoft.com/office/officeart/2016/7/layout/HorizontalActionList"/>
    <dgm:cxn modelId="{76180A8B-2EE4-42E7-B53F-7B8F2F72AFAA}" type="presParOf" srcId="{98C77E8E-F6C4-491D-9C47-5E82482AE2D4}" destId="{B3A64C05-136F-4A22-A4BB-01AB6BAF86D5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90091E-B67D-411C-980F-2258B8C11927}">
      <dsp:nvSpPr>
        <dsp:cNvPr id="0" name=""/>
        <dsp:cNvSpPr/>
      </dsp:nvSpPr>
      <dsp:spPr>
        <a:xfrm>
          <a:off x="7612" y="121700"/>
          <a:ext cx="5196240" cy="15588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0618" tIns="410618" rIns="410618" bIns="410618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Multiprofessional networking and capacity building</a:t>
          </a:r>
        </a:p>
      </dsp:txBody>
      <dsp:txXfrm>
        <a:off x="7612" y="121700"/>
        <a:ext cx="5196240" cy="1558872"/>
      </dsp:txXfrm>
    </dsp:sp>
    <dsp:sp modelId="{7D36CE54-4E85-46A3-A3E5-CEFC019AD8D7}">
      <dsp:nvSpPr>
        <dsp:cNvPr id="0" name=""/>
        <dsp:cNvSpPr/>
      </dsp:nvSpPr>
      <dsp:spPr>
        <a:xfrm>
          <a:off x="7612" y="1680572"/>
          <a:ext cx="5196240" cy="253626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3273" tIns="513273" rIns="513273" bIns="513273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Incorporating ECD/NC in pre-service and in-service training of health, education and social sector professionals dealing with young children and their families </a:t>
          </a:r>
        </a:p>
      </dsp:txBody>
      <dsp:txXfrm>
        <a:off x="7612" y="1680572"/>
        <a:ext cx="5196240" cy="2536264"/>
      </dsp:txXfrm>
    </dsp:sp>
    <dsp:sp modelId="{9B29FBFB-DAD8-4AC3-B2B2-676877B01151}">
      <dsp:nvSpPr>
        <dsp:cNvPr id="0" name=""/>
        <dsp:cNvSpPr/>
      </dsp:nvSpPr>
      <dsp:spPr>
        <a:xfrm>
          <a:off x="5311747" y="121700"/>
          <a:ext cx="5196240" cy="15588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0618" tIns="410618" rIns="410618" bIns="410618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Multisector coordinating mechanisms</a:t>
          </a:r>
        </a:p>
      </dsp:txBody>
      <dsp:txXfrm>
        <a:off x="5311747" y="121700"/>
        <a:ext cx="5196240" cy="1558872"/>
      </dsp:txXfrm>
    </dsp:sp>
    <dsp:sp modelId="{B3A64C05-136F-4A22-A4BB-01AB6BAF86D5}">
      <dsp:nvSpPr>
        <dsp:cNvPr id="0" name=""/>
        <dsp:cNvSpPr/>
      </dsp:nvSpPr>
      <dsp:spPr>
        <a:xfrm>
          <a:off x="5311747" y="1680572"/>
          <a:ext cx="5196240" cy="253626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3273" tIns="513273" rIns="513273" bIns="513273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Including health, education, social and cultural services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Including the public sector, the private- non profit sector and the corporate and commercial sectors  </a:t>
          </a:r>
        </a:p>
      </dsp:txBody>
      <dsp:txXfrm>
        <a:off x="5311747" y="1680572"/>
        <a:ext cx="5196240" cy="25362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A3A95F-DFAA-4388-A777-D0E494EB752B}" type="datetimeFigureOut">
              <a:rPr lang="it-IT" smtClean="0"/>
              <a:t>25/09/2025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29646A-4D85-4ED2-8DEB-BF0A9D70852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1635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2F8B7-E144-4C82-BD86-C28D4BF13F96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023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EDA3AB-F2E2-7B28-8392-A3B786EEA1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BA96D48-C571-99AA-403D-1BD787EEF5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467BF95-1501-3F06-C523-42ADEE8D4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30328-4246-4902-8840-481615A4B51D}" type="datetimeFigureOut">
              <a:rPr lang="it-IT" smtClean="0"/>
              <a:t>25/09/2025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B64E14E-69F0-9E83-F0FC-324E73D43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023B5AD-CD3E-5AC9-D30A-C7BD8EAD3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DC039-10DE-41D5-867A-AF8BC80CD3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4139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250114-F023-1604-D459-E68D1A0C2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B4C8C46-1311-BF83-65CF-636371DA64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3E342E8-955B-2441-12BF-6D0CBD0D0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30328-4246-4902-8840-481615A4B51D}" type="datetimeFigureOut">
              <a:rPr lang="it-IT" smtClean="0"/>
              <a:t>25/09/2025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F76599-E0F0-E83A-40B5-10F05E283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EB336D-28AC-7B28-D10B-363CAF12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DC039-10DE-41D5-867A-AF8BC80CD3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5921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C931F5A-1CF4-46EB-D370-A23AA9F32C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61C85B5-E9C0-60EB-E4B6-D44D1D6155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202F148-D625-742A-19CC-07B5D5C09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30328-4246-4902-8840-481615A4B51D}" type="datetimeFigureOut">
              <a:rPr lang="it-IT" smtClean="0"/>
              <a:t>25/09/2025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A0AC273-441E-07CB-5EA0-8D26DA9B1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209D204-B4A8-4159-074F-1109FB7A6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DC039-10DE-41D5-867A-AF8BC80CD3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4576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1E8F-878A-414A-BD57-1CB2EB1C9ACB}" type="datetimeFigureOut">
              <a:rPr lang="it-IT" smtClean="0"/>
              <a:pPr/>
              <a:t>25/09/2025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1FFA-75BC-48E0-8F67-ADC55EEE41A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3651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1E8F-878A-414A-BD57-1CB2EB1C9ACB}" type="datetimeFigureOut">
              <a:rPr lang="it-IT" smtClean="0"/>
              <a:pPr/>
              <a:t>25/09/2025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1FFA-75BC-48E0-8F67-ADC55EEE41A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9964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1E8F-878A-414A-BD57-1CB2EB1C9ACB}" type="datetimeFigureOut">
              <a:rPr lang="it-IT" smtClean="0"/>
              <a:pPr/>
              <a:t>25/09/2025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1FFA-75BC-48E0-8F67-ADC55EEE41A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0937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1E8F-878A-414A-BD57-1CB2EB1C9ACB}" type="datetimeFigureOut">
              <a:rPr lang="it-IT" smtClean="0"/>
              <a:pPr/>
              <a:t>25/09/2025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1FFA-75BC-48E0-8F67-ADC55EEE41A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3844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1E8F-878A-414A-BD57-1CB2EB1C9ACB}" type="datetimeFigureOut">
              <a:rPr lang="it-IT" smtClean="0"/>
              <a:pPr/>
              <a:t>25/09/2025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1FFA-75BC-48E0-8F67-ADC55EEE41A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4181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1E8F-878A-414A-BD57-1CB2EB1C9ACB}" type="datetimeFigureOut">
              <a:rPr lang="it-IT" smtClean="0"/>
              <a:pPr/>
              <a:t>25/09/2025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1FFA-75BC-48E0-8F67-ADC55EEE41A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8266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1E8F-878A-414A-BD57-1CB2EB1C9ACB}" type="datetimeFigureOut">
              <a:rPr lang="it-IT" smtClean="0"/>
              <a:pPr/>
              <a:t>25/09/2025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1FFA-75BC-48E0-8F67-ADC55EEE41A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9768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1E8F-878A-414A-BD57-1CB2EB1C9ACB}" type="datetimeFigureOut">
              <a:rPr lang="it-IT" smtClean="0"/>
              <a:pPr/>
              <a:t>25/09/2025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1FFA-75BC-48E0-8F67-ADC55EEE41A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9664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17135A-1380-F216-5C9F-91F6ADD97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51CBF82-C9F4-CFC4-8081-421AC10D7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89683F-4DED-62CF-4612-2AF8D0D03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30328-4246-4902-8840-481615A4B51D}" type="datetimeFigureOut">
              <a:rPr lang="it-IT" smtClean="0"/>
              <a:t>25/09/2025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44EE4D8-0F20-BCFA-29BA-8AE69FAA8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CD1036-129B-BBE4-1908-F5D834D4C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DC039-10DE-41D5-867A-AF8BC80CD3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27646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1E8F-878A-414A-BD57-1CB2EB1C9ACB}" type="datetimeFigureOut">
              <a:rPr lang="it-IT" smtClean="0"/>
              <a:pPr/>
              <a:t>25/09/2025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1FFA-75BC-48E0-8F67-ADC55EEE41A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87176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1E8F-878A-414A-BD57-1CB2EB1C9ACB}" type="datetimeFigureOut">
              <a:rPr lang="it-IT" smtClean="0"/>
              <a:pPr/>
              <a:t>25/09/2025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1FFA-75BC-48E0-8F67-ADC55EEE41A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04470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1E8F-878A-414A-BD57-1CB2EB1C9ACB}" type="datetimeFigureOut">
              <a:rPr lang="it-IT" smtClean="0"/>
              <a:pPr/>
              <a:t>25/09/2025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1FFA-75BC-48E0-8F67-ADC55EEE41A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8857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128588"/>
            <a:ext cx="10970684" cy="1433512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609601" y="1600201"/>
            <a:ext cx="10970684" cy="4524375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>
          <a:xfrm>
            <a:off x="609601" y="6245226"/>
            <a:ext cx="2842684" cy="474663"/>
          </a:xfrm>
          <a:prstGeom prst="rect">
            <a:avLst/>
          </a:prstGeom>
        </p:spPr>
        <p:txBody>
          <a:bodyPr/>
          <a:lstStyle>
            <a:lvl1pPr>
              <a:buFont typeface="Arial" charset="0"/>
              <a:buNone/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>
          <a:xfrm>
            <a:off x="4165601" y="6245226"/>
            <a:ext cx="3858684" cy="474663"/>
          </a:xfrm>
          <a:prstGeom prst="rect">
            <a:avLst/>
          </a:prstGeom>
        </p:spPr>
        <p:txBody>
          <a:bodyPr/>
          <a:lstStyle>
            <a:lvl1pPr>
              <a:buFont typeface="Arial" charset="0"/>
              <a:buNone/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>
          <a:xfrm>
            <a:off x="8737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58B95-56E5-4B7A-A94B-C2CEA32D1E71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224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53A6B2-11AD-99CC-C764-17A26698C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21ACAFE-8A5B-699C-24EB-B3D4807AB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F50352C-AB72-3B83-EEAB-A810208E3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30328-4246-4902-8840-481615A4B51D}" type="datetimeFigureOut">
              <a:rPr lang="it-IT" smtClean="0"/>
              <a:t>25/09/2025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DC7979F-5527-6E7C-CF80-555EA404A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B916957-0A4F-F1DA-AA51-22D70E5D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DC039-10DE-41D5-867A-AF8BC80CD3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1578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3F1155-4488-7116-E758-86545832D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D593328-EC13-8B3E-1D5B-252C39A235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5777FDF-D431-D8E4-0F60-5BF519008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736586B-0774-05E3-64D6-9943A0E06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30328-4246-4902-8840-481615A4B51D}" type="datetimeFigureOut">
              <a:rPr lang="it-IT" smtClean="0"/>
              <a:t>25/09/2025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6EBE75-37D8-CBFE-EA8D-5F5711C94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56286D7-9678-3A0D-EA7F-B921D80D9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DC039-10DE-41D5-867A-AF8BC80CD3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9580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879ACF-675B-6105-BCD4-92F1F5A4C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2DEDB31-B14C-E5A6-8CFE-98A197E8E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9CBF2F6-2A76-0D98-E3C6-D69E10622C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90EAF99-9936-5971-3809-C4EC9AC286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30891AB-B90C-4C27-065F-38E3F1588C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1C5FD40-C931-0FE3-BB1A-8AB3BB530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30328-4246-4902-8840-481615A4B51D}" type="datetimeFigureOut">
              <a:rPr lang="it-IT" smtClean="0"/>
              <a:t>25/09/2025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626FA1C-D93B-DCB5-A0BD-484D5431D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09F92E4-D73A-2F71-9593-307B657AE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DC039-10DE-41D5-867A-AF8BC80CD3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4332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622224-CA00-DF25-8DEF-3AFDBD97B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B949711-1B43-F5CE-9AD2-35341B666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30328-4246-4902-8840-481615A4B51D}" type="datetimeFigureOut">
              <a:rPr lang="it-IT" smtClean="0"/>
              <a:t>25/09/2025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CEE8722-4268-85DA-28A7-8DBBEF465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E4C663B-4FF1-8BB3-36DF-D06C75864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DC039-10DE-41D5-867A-AF8BC80CD3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2153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BEE1D54-5309-B67A-4674-07D90358C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30328-4246-4902-8840-481615A4B51D}" type="datetimeFigureOut">
              <a:rPr lang="it-IT" smtClean="0"/>
              <a:t>25/09/2025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3A20BC9-19ED-3032-6CA8-FB6EA4007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DF4B406-FC65-0642-52A3-1B47D6945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DC039-10DE-41D5-867A-AF8BC80CD3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2161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D7BC37-B286-4C1D-1DCA-7744BB61A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DC9E8D2-2563-0B61-FAE9-4539F294A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3100ACB-4ADF-8A72-33C9-004A1190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DC32D19-4528-4EBF-44CB-ABDE5FAFF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30328-4246-4902-8840-481615A4B51D}" type="datetimeFigureOut">
              <a:rPr lang="it-IT" smtClean="0"/>
              <a:t>25/09/2025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E2BD5DB-64B5-D922-59AD-2E2D2B3E1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20CA9B5-AD16-3A3D-1DD3-9EB1DE975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DC039-10DE-41D5-867A-AF8BC80CD3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9790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F86718-F3D2-4291-F2A6-4FA8502ED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98F68E3-4B49-31B2-F142-0A1A5AC5EE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2CBE323-8350-4EC1-0697-8A954D0F8A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1EF2F5A-B190-6A3E-2879-E522C7814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30328-4246-4902-8840-481615A4B51D}" type="datetimeFigureOut">
              <a:rPr lang="it-IT" smtClean="0"/>
              <a:t>25/09/2025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EB96984-8746-F852-BE50-97A24F941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C364097-4770-6747-E6F7-E85543150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DC039-10DE-41D5-867A-AF8BC80CD3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6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7AEFD92-E851-FEB3-355B-BCD5F0EFB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666B170-14BA-6B1B-989F-348518189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23C7941-4B7D-9793-879D-22BC45A801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030328-4246-4902-8840-481615A4B51D}" type="datetimeFigureOut">
              <a:rPr lang="it-IT" smtClean="0"/>
              <a:t>25/09/2025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B31CABF-0E06-F360-7779-C8EFFE5C8A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2453F0F-1421-7AAB-DDF7-2DB4BB7BE7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EDC039-10DE-41D5-867A-AF8BC80CD3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4090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21E8F-878A-414A-BD57-1CB2EB1C9ACB}" type="datetimeFigureOut">
              <a:rPr lang="it-IT" smtClean="0"/>
              <a:pPr/>
              <a:t>25/09/2025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41FFA-75BC-48E0-8F67-ADC55EEE41A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3131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B1281830-C4C7-D90F-1092-5229845AC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75856"/>
            <a:ext cx="9144000" cy="2481943"/>
          </a:xfrm>
        </p:spPr>
        <p:txBody>
          <a:bodyPr>
            <a:normAutofit/>
          </a:bodyPr>
          <a:lstStyle/>
          <a:p>
            <a:r>
              <a:rPr kumimoji="0" lang="it-IT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Multisector</a:t>
            </a:r>
            <a:r>
              <a:rPr kumimoji="0" lang="it-IT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 </a:t>
            </a:r>
            <a:r>
              <a:rPr kumimoji="0" lang="it-IT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approach</a:t>
            </a:r>
            <a:r>
              <a:rPr kumimoji="0" lang="it-IT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 to </a:t>
            </a:r>
            <a:r>
              <a:rPr kumimoji="0" lang="it-IT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parenting</a:t>
            </a:r>
            <a:r>
              <a:rPr kumimoji="0" lang="it-IT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 support: </a:t>
            </a:r>
            <a:r>
              <a:rPr kumimoji="0" lang="it-IT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experience</a:t>
            </a:r>
            <a:r>
              <a:rPr kumimoji="0" lang="it-IT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 and </a:t>
            </a:r>
            <a:r>
              <a:rPr kumimoji="0" lang="it-IT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perspectives</a:t>
            </a:r>
            <a:r>
              <a:rPr kumimoji="0" lang="it-IT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 in </a:t>
            </a:r>
            <a:r>
              <a:rPr kumimoji="0" lang="it-IT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j-ea"/>
                <a:cs typeface="+mj-cs"/>
              </a:rPr>
              <a:t>Italy</a:t>
            </a:r>
            <a:endParaRPr lang="it-IT" sz="3000" b="1" dirty="0"/>
          </a:p>
          <a:p>
            <a:endParaRPr lang="it-IT" sz="2600" b="1" dirty="0"/>
          </a:p>
          <a:p>
            <a:r>
              <a:rPr lang="it-IT" sz="2600" dirty="0"/>
              <a:t>Giorgio Tamburlini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32D5966-500E-8FC4-ACE5-64D9C3DC7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227" y="10366"/>
            <a:ext cx="7677545" cy="225385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56E4B95-A4C0-D7E9-835E-65A8ADEC4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758" y="4818834"/>
            <a:ext cx="3188484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63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750509-0227-1F51-45AA-6124A0282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3886"/>
            <a:ext cx="10515600" cy="536802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dirty="0" err="1">
                <a:solidFill>
                  <a:srgbClr val="C00000"/>
                </a:solidFill>
              </a:rPr>
              <a:t>Multisector</a:t>
            </a:r>
            <a:r>
              <a:rPr lang="it-IT" sz="4000" dirty="0">
                <a:solidFill>
                  <a:srgbClr val="C00000"/>
                </a:solidFill>
              </a:rPr>
              <a:t> </a:t>
            </a:r>
            <a:r>
              <a:rPr lang="it-IT" sz="4000" dirty="0" err="1">
                <a:solidFill>
                  <a:srgbClr val="C00000"/>
                </a:solidFill>
              </a:rPr>
              <a:t>coordinating</a:t>
            </a:r>
            <a:r>
              <a:rPr lang="it-IT" sz="4000" dirty="0">
                <a:solidFill>
                  <a:srgbClr val="C00000"/>
                </a:solidFill>
              </a:rPr>
              <a:t> </a:t>
            </a:r>
            <a:r>
              <a:rPr lang="it-IT" sz="4000" dirty="0" err="1">
                <a:solidFill>
                  <a:srgbClr val="C00000"/>
                </a:solidFill>
              </a:rPr>
              <a:t>mechanisms</a:t>
            </a:r>
            <a:br>
              <a:rPr lang="it-IT" dirty="0"/>
            </a:br>
            <a:br>
              <a:rPr lang="it-IT" dirty="0"/>
            </a:b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A9FE050-A5F1-B353-6031-2156624668E2}"/>
              </a:ext>
            </a:extLst>
          </p:cNvPr>
          <p:cNvSpPr txBox="1"/>
          <p:nvPr/>
        </p:nvSpPr>
        <p:spPr>
          <a:xfrm>
            <a:off x="1926771" y="1752596"/>
            <a:ext cx="855617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/>
              <a:t>Established</a:t>
            </a:r>
            <a:r>
              <a:rPr lang="it-IT" sz="2000" dirty="0"/>
              <a:t> by </a:t>
            </a:r>
            <a:r>
              <a:rPr lang="it-IT" sz="2000" dirty="0" err="1"/>
              <a:t>Municipal</a:t>
            </a:r>
            <a:r>
              <a:rPr lang="it-IT" sz="2000" dirty="0"/>
              <a:t> </a:t>
            </a:r>
            <a:r>
              <a:rPr lang="it-IT" sz="2000" dirty="0" err="1"/>
              <a:t>administrations</a:t>
            </a:r>
            <a:r>
              <a:rPr lang="it-IT" sz="2000" dirty="0"/>
              <a:t> or </a:t>
            </a:r>
            <a:r>
              <a:rPr lang="it-IT" sz="2000" dirty="0" err="1"/>
              <a:t>Municipal</a:t>
            </a:r>
            <a:r>
              <a:rPr lang="it-IT" sz="2000" dirty="0"/>
              <a:t> Consortia</a:t>
            </a:r>
          </a:p>
          <a:p>
            <a:endParaRPr lang="it-IT" sz="2000" dirty="0"/>
          </a:p>
          <a:p>
            <a:r>
              <a:rPr lang="it-IT" sz="2000" dirty="0" err="1"/>
              <a:t>Usually</a:t>
            </a:r>
            <a:r>
              <a:rPr lang="it-IT" sz="2000" dirty="0"/>
              <a:t> take the form of a «0-6 </a:t>
            </a:r>
            <a:r>
              <a:rPr lang="it-IT" sz="2000" dirty="0" err="1"/>
              <a:t>coordination</a:t>
            </a:r>
            <a:r>
              <a:rPr lang="it-IT" sz="2000" dirty="0"/>
              <a:t> </a:t>
            </a:r>
            <a:r>
              <a:rPr lang="it-IT" sz="2000" dirty="0" err="1"/>
              <a:t>table</a:t>
            </a:r>
            <a:r>
              <a:rPr lang="it-IT" sz="2000" dirty="0"/>
              <a:t>» and </a:t>
            </a:r>
            <a:r>
              <a:rPr lang="it-IT" sz="2000" dirty="0" err="1"/>
              <a:t>may</a:t>
            </a:r>
            <a:r>
              <a:rPr lang="it-IT" sz="2000" dirty="0"/>
              <a:t> evolve in «Piani di Zona» (cross </a:t>
            </a:r>
            <a:r>
              <a:rPr lang="it-IT" sz="2000" dirty="0" err="1"/>
              <a:t>sector</a:t>
            </a:r>
            <a:r>
              <a:rPr lang="it-IT" sz="2000" dirty="0"/>
              <a:t> planning on a </a:t>
            </a:r>
            <a:r>
              <a:rPr lang="it-IT" sz="2000" dirty="0" err="1"/>
              <a:t>multy</a:t>
            </a:r>
            <a:r>
              <a:rPr lang="it-IT" sz="2000" dirty="0"/>
              <a:t>- </a:t>
            </a:r>
            <a:r>
              <a:rPr lang="it-IT" sz="2000" dirty="0" err="1"/>
              <a:t>year</a:t>
            </a:r>
            <a:r>
              <a:rPr lang="it-IT" sz="2000" dirty="0"/>
              <a:t> </a:t>
            </a:r>
            <a:r>
              <a:rPr lang="it-IT" sz="2000" dirty="0" err="1"/>
              <a:t>basis</a:t>
            </a:r>
            <a:r>
              <a:rPr lang="it-IT" sz="2000" dirty="0"/>
              <a:t>)</a:t>
            </a:r>
          </a:p>
          <a:p>
            <a:endParaRPr lang="it-IT" sz="2000" dirty="0"/>
          </a:p>
          <a:p>
            <a:r>
              <a:rPr lang="it-IT" sz="2000" dirty="0"/>
              <a:t>Funding from a </a:t>
            </a:r>
            <a:r>
              <a:rPr lang="it-IT" sz="2000" dirty="0" err="1"/>
              <a:t>variety</a:t>
            </a:r>
            <a:r>
              <a:rPr lang="it-IT" sz="2000" dirty="0"/>
              <a:t> of sources, </a:t>
            </a:r>
            <a:r>
              <a:rPr lang="it-IT" sz="2000" dirty="0" err="1"/>
              <a:t>belonging</a:t>
            </a:r>
            <a:r>
              <a:rPr lang="it-IT" sz="2000" dirty="0"/>
              <a:t> to </a:t>
            </a:r>
            <a:r>
              <a:rPr lang="it-IT" sz="2000" dirty="0" err="1"/>
              <a:t>different</a:t>
            </a:r>
            <a:r>
              <a:rPr lang="it-IT" sz="2000" dirty="0"/>
              <a:t> </a:t>
            </a:r>
            <a:r>
              <a:rPr lang="it-IT" sz="2000" dirty="0" err="1"/>
              <a:t>sectors</a:t>
            </a:r>
            <a:r>
              <a:rPr lang="it-IT" sz="2000" dirty="0"/>
              <a:t> (Social, </a:t>
            </a:r>
            <a:r>
              <a:rPr lang="it-IT" sz="2000" dirty="0" err="1"/>
              <a:t>Education</a:t>
            </a:r>
            <a:r>
              <a:rPr lang="it-IT" sz="2000" dirty="0"/>
              <a:t>, Health) *</a:t>
            </a:r>
          </a:p>
          <a:p>
            <a:endParaRPr lang="it-IT" sz="2000" dirty="0"/>
          </a:p>
          <a:p>
            <a:r>
              <a:rPr lang="it-IT" sz="2000" dirty="0" err="1"/>
              <a:t>Formal</a:t>
            </a:r>
            <a:r>
              <a:rPr lang="it-IT" sz="2000" dirty="0"/>
              <a:t>  Leadership by </a:t>
            </a:r>
            <a:r>
              <a:rPr lang="it-IT" sz="2000" dirty="0" err="1"/>
              <a:t>Municipal</a:t>
            </a:r>
            <a:r>
              <a:rPr lang="it-IT" sz="2000" dirty="0"/>
              <a:t> </a:t>
            </a:r>
            <a:r>
              <a:rPr lang="it-IT" sz="2000" dirty="0" err="1"/>
              <a:t>Authorities</a:t>
            </a:r>
            <a:r>
              <a:rPr lang="it-IT" sz="2000" dirty="0"/>
              <a:t>, </a:t>
            </a:r>
            <a:r>
              <a:rPr lang="it-IT" sz="2000" dirty="0" err="1"/>
              <a:t>while</a:t>
            </a:r>
            <a:r>
              <a:rPr lang="it-IT" sz="2000" dirty="0"/>
              <a:t> </a:t>
            </a:r>
            <a:r>
              <a:rPr lang="it-IT" sz="2000" dirty="0" err="1"/>
              <a:t>substantial</a:t>
            </a:r>
            <a:r>
              <a:rPr lang="it-IT" sz="2000" dirty="0"/>
              <a:t> leadership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provided</a:t>
            </a:r>
            <a:r>
              <a:rPr lang="it-IT" sz="2000" dirty="0"/>
              <a:t> by key </a:t>
            </a:r>
            <a:r>
              <a:rPr lang="it-IT" sz="2000" dirty="0" err="1"/>
              <a:t>professionals</a:t>
            </a:r>
            <a:r>
              <a:rPr lang="it-IT" sz="2000" dirty="0"/>
              <a:t> </a:t>
            </a:r>
            <a:r>
              <a:rPr lang="it-IT" sz="2000" dirty="0" err="1"/>
              <a:t>belonging</a:t>
            </a:r>
            <a:r>
              <a:rPr lang="it-IT" sz="2000" dirty="0"/>
              <a:t> to social/</a:t>
            </a:r>
            <a:r>
              <a:rPr lang="it-IT" sz="2000" dirty="0" err="1"/>
              <a:t>education</a:t>
            </a:r>
            <a:r>
              <a:rPr lang="it-IT" sz="2000" dirty="0"/>
              <a:t>/health </a:t>
            </a:r>
            <a:r>
              <a:rPr lang="it-IT" sz="2000" dirty="0" err="1"/>
              <a:t>sectors</a:t>
            </a:r>
            <a:r>
              <a:rPr lang="it-IT" sz="2000" dirty="0"/>
              <a:t> *</a:t>
            </a:r>
          </a:p>
          <a:p>
            <a:r>
              <a:rPr lang="it-IT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013824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7A9943-0237-1971-91A6-BD8B108D2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41605"/>
            <a:ext cx="10515600" cy="1325563"/>
          </a:xfrm>
        </p:spPr>
        <p:txBody>
          <a:bodyPr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3600" dirty="0">
                <a:solidFill>
                  <a:srgbClr val="C00000"/>
                </a:solidFill>
              </a:rPr>
              <a:t>Two </a:t>
            </a:r>
            <a:r>
              <a:rPr lang="it-IT" sz="3600" dirty="0" err="1">
                <a:solidFill>
                  <a:srgbClr val="C00000"/>
                </a:solidFill>
              </a:rPr>
              <a:t>parallel</a:t>
            </a:r>
            <a:r>
              <a:rPr lang="it-IT" sz="3600" dirty="0">
                <a:solidFill>
                  <a:srgbClr val="C00000"/>
                </a:solidFill>
              </a:rPr>
              <a:t> </a:t>
            </a:r>
            <a:r>
              <a:rPr lang="it-IT" sz="3600" dirty="0" err="1">
                <a:solidFill>
                  <a:srgbClr val="C00000"/>
                </a:solidFill>
              </a:rPr>
              <a:t>approaches</a:t>
            </a:r>
            <a:r>
              <a:rPr lang="it-IT" sz="3600" dirty="0">
                <a:solidFill>
                  <a:srgbClr val="C00000"/>
                </a:solidFill>
              </a:rPr>
              <a:t> to </a:t>
            </a:r>
            <a:r>
              <a:rPr lang="it-IT" sz="3600" dirty="0" err="1">
                <a:solidFill>
                  <a:srgbClr val="C00000"/>
                </a:solidFill>
              </a:rPr>
              <a:t>universal</a:t>
            </a:r>
            <a:r>
              <a:rPr lang="it-IT" sz="3600" dirty="0">
                <a:solidFill>
                  <a:srgbClr val="C00000"/>
                </a:solidFill>
              </a:rPr>
              <a:t> </a:t>
            </a:r>
            <a:r>
              <a:rPr lang="it-IT" sz="3600" dirty="0" err="1">
                <a:solidFill>
                  <a:srgbClr val="C00000"/>
                </a:solidFill>
              </a:rPr>
              <a:t>multisector</a:t>
            </a:r>
            <a:r>
              <a:rPr lang="it-IT" sz="3600" dirty="0">
                <a:solidFill>
                  <a:srgbClr val="C00000"/>
                </a:solidFill>
              </a:rPr>
              <a:t>  </a:t>
            </a:r>
            <a:r>
              <a:rPr lang="it-IT" sz="3600" dirty="0" err="1">
                <a:solidFill>
                  <a:srgbClr val="C00000"/>
                </a:solidFill>
              </a:rPr>
              <a:t>parenting</a:t>
            </a:r>
            <a:r>
              <a:rPr lang="it-IT" sz="3600" dirty="0">
                <a:solidFill>
                  <a:srgbClr val="C00000"/>
                </a:solidFill>
              </a:rPr>
              <a:t> </a:t>
            </a:r>
            <a:r>
              <a:rPr lang="it-IT" sz="3600" dirty="0" err="1">
                <a:solidFill>
                  <a:srgbClr val="C00000"/>
                </a:solidFill>
              </a:rPr>
              <a:t>programs</a:t>
            </a:r>
            <a:endParaRPr lang="it-IT" sz="3600" dirty="0">
              <a:solidFill>
                <a:srgbClr val="C00000"/>
              </a:solidFill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2774CB1-1AA2-6009-62EF-B5E1DB79A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2401"/>
            <a:ext cx="5157787" cy="221787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it-IT" sz="3200" dirty="0"/>
              <a:t>Bottom-up: scaling up the Village centers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396F918-7E07-D092-363A-43891B5C49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76195"/>
            <a:ext cx="5157787" cy="368458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dirty="0"/>
              <a:t>Village centers </a:t>
            </a:r>
            <a:r>
              <a:rPr lang="it-IT" dirty="0" err="1"/>
              <a:t>stimulate</a:t>
            </a:r>
            <a:r>
              <a:rPr lang="it-IT" dirty="0"/>
              <a:t> cross-</a:t>
            </a:r>
            <a:r>
              <a:rPr lang="it-IT" dirty="0" err="1"/>
              <a:t>sector</a:t>
            </a:r>
            <a:r>
              <a:rPr lang="it-IT" dirty="0"/>
              <a:t> </a:t>
            </a:r>
            <a:r>
              <a:rPr lang="it-IT" dirty="0" err="1"/>
              <a:t>awareness</a:t>
            </a:r>
            <a:r>
              <a:rPr lang="it-IT" dirty="0"/>
              <a:t> and networking by: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 err="1"/>
              <a:t>Offering</a:t>
            </a:r>
            <a:r>
              <a:rPr lang="it-IT" dirty="0"/>
              <a:t> </a:t>
            </a:r>
            <a:r>
              <a:rPr lang="it-IT" dirty="0" err="1"/>
              <a:t>multiprofessional</a:t>
            </a:r>
            <a:r>
              <a:rPr lang="it-IT" dirty="0"/>
              <a:t> training</a:t>
            </a:r>
          </a:p>
          <a:p>
            <a:r>
              <a:rPr lang="it-IT" dirty="0" err="1"/>
              <a:t>Facilitating</a:t>
            </a:r>
            <a:r>
              <a:rPr lang="it-IT" dirty="0"/>
              <a:t> </a:t>
            </a:r>
            <a:r>
              <a:rPr lang="it-IT" dirty="0" err="1"/>
              <a:t>collaboration</a:t>
            </a:r>
            <a:r>
              <a:rPr lang="it-IT" dirty="0"/>
              <a:t> to </a:t>
            </a:r>
            <a:r>
              <a:rPr lang="it-IT" dirty="0" err="1"/>
              <a:t>meet</a:t>
            </a:r>
            <a:r>
              <a:rPr lang="it-IT" dirty="0"/>
              <a:t> families’ </a:t>
            </a:r>
            <a:r>
              <a:rPr lang="it-IT" dirty="0" err="1"/>
              <a:t>needs</a:t>
            </a:r>
            <a:endParaRPr lang="it-IT" dirty="0"/>
          </a:p>
          <a:p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C245FF7-C777-9B19-7D6F-82204EFD06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51537"/>
            <a:ext cx="5183188" cy="1118735"/>
          </a:xfrm>
        </p:spPr>
        <p:txBody>
          <a:bodyPr>
            <a:normAutofit fontScale="77500" lnSpcReduction="20000"/>
          </a:bodyPr>
          <a:lstStyle/>
          <a:p>
            <a:r>
              <a:rPr lang="it-IT" dirty="0"/>
              <a:t>         </a:t>
            </a:r>
          </a:p>
          <a:p>
            <a:pPr algn="ctr"/>
            <a:r>
              <a:rPr lang="it-IT" sz="3300" dirty="0"/>
              <a:t>Top-down: </a:t>
            </a:r>
            <a:r>
              <a:rPr lang="it-IT" sz="3300" dirty="0" err="1"/>
              <a:t>towards</a:t>
            </a:r>
            <a:r>
              <a:rPr lang="it-IT" sz="3300" dirty="0"/>
              <a:t> an </a:t>
            </a:r>
            <a:r>
              <a:rPr lang="it-IT" sz="3300" dirty="0" err="1"/>
              <a:t>integrated</a:t>
            </a:r>
            <a:r>
              <a:rPr lang="it-IT" sz="3300" dirty="0"/>
              <a:t> </a:t>
            </a:r>
            <a:r>
              <a:rPr lang="it-IT" sz="3300" dirty="0" err="1"/>
              <a:t>universal</a:t>
            </a:r>
            <a:r>
              <a:rPr lang="it-IT" sz="3300" dirty="0"/>
              <a:t> 0-6 system 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9AADBD7-5822-D400-E0D1-4B34E4B6C1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66035"/>
            <a:ext cx="5694680" cy="368458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dirty="0" err="1"/>
              <a:t>Municipalities</a:t>
            </a:r>
            <a:r>
              <a:rPr lang="it-IT" dirty="0"/>
              <a:t> (alone or in consortia): 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set up a </a:t>
            </a:r>
            <a:r>
              <a:rPr lang="it-IT" dirty="0" err="1"/>
              <a:t>coordinating</a:t>
            </a:r>
            <a:r>
              <a:rPr lang="it-IT" dirty="0"/>
              <a:t> </a:t>
            </a:r>
            <a:r>
              <a:rPr lang="it-IT" dirty="0" err="1"/>
              <a:t>intersector</a:t>
            </a:r>
            <a:r>
              <a:rPr lang="it-IT" dirty="0"/>
              <a:t> </a:t>
            </a:r>
            <a:r>
              <a:rPr lang="it-IT" dirty="0" err="1"/>
              <a:t>mechanism</a:t>
            </a:r>
            <a:r>
              <a:rPr lang="it-IT" dirty="0"/>
              <a:t> and </a:t>
            </a:r>
            <a:r>
              <a:rPr lang="it-IT" dirty="0" err="1"/>
              <a:t>identify</a:t>
            </a:r>
            <a:r>
              <a:rPr lang="it-IT" dirty="0"/>
              <a:t> the </a:t>
            </a:r>
            <a:r>
              <a:rPr lang="it-IT" dirty="0" err="1"/>
              <a:t>role</a:t>
            </a:r>
            <a:r>
              <a:rPr lang="it-IT" dirty="0"/>
              <a:t> of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sector</a:t>
            </a:r>
            <a:r>
              <a:rPr lang="it-IT" dirty="0"/>
              <a:t>/service</a:t>
            </a:r>
          </a:p>
          <a:p>
            <a:r>
              <a:rPr lang="it-IT" dirty="0" err="1"/>
              <a:t>develop</a:t>
            </a:r>
            <a:r>
              <a:rPr lang="it-IT" dirty="0"/>
              <a:t> a common action plan</a:t>
            </a:r>
          </a:p>
          <a:p>
            <a:r>
              <a:rPr lang="it-IT" dirty="0" err="1"/>
              <a:t>promote</a:t>
            </a:r>
            <a:r>
              <a:rPr lang="it-IT" dirty="0"/>
              <a:t> </a:t>
            </a:r>
            <a:r>
              <a:rPr lang="it-IT" dirty="0" err="1"/>
              <a:t>multiprofessional</a:t>
            </a:r>
            <a:r>
              <a:rPr lang="it-IT" dirty="0"/>
              <a:t> training </a:t>
            </a:r>
          </a:p>
        </p:txBody>
      </p:sp>
    </p:spTree>
    <p:extLst>
      <p:ext uri="{BB962C8B-B14F-4D97-AF65-F5344CB8AC3E}">
        <p14:creationId xmlns:p14="http://schemas.microsoft.com/office/powerpoint/2010/main" val="3310450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426CEF-CFAC-677D-BD3F-754BAAF41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166" y="365125"/>
            <a:ext cx="9235633" cy="970515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C00000"/>
                </a:solidFill>
              </a:rPr>
              <a:t>The «Villaggio per crescere» project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CAD8C9-7418-B668-C074-48043D50B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4" y="1952950"/>
            <a:ext cx="5861889" cy="4687336"/>
          </a:xfrm>
        </p:spPr>
        <p:txBody>
          <a:bodyPr>
            <a:normAutofit fontScale="70000" lnSpcReduction="20000"/>
          </a:bodyPr>
          <a:lstStyle/>
          <a:p>
            <a:r>
              <a:rPr lang="it-IT" dirty="0" err="1"/>
              <a:t>Started</a:t>
            </a:r>
            <a:r>
              <a:rPr lang="it-IT" dirty="0"/>
              <a:t> 2018…</a:t>
            </a:r>
            <a:r>
              <a:rPr lang="it-IT" dirty="0" err="1"/>
              <a:t>ongoing</a:t>
            </a:r>
            <a:r>
              <a:rPr lang="it-IT" dirty="0"/>
              <a:t> </a:t>
            </a:r>
            <a:r>
              <a:rPr lang="it-IT" dirty="0" err="1"/>
              <a:t>through</a:t>
            </a:r>
            <a:r>
              <a:rPr lang="it-IT" dirty="0"/>
              <a:t> a public-private </a:t>
            </a:r>
            <a:r>
              <a:rPr lang="it-IT" dirty="0" err="1"/>
              <a:t>cof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unding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scheme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endParaRPr lang="it-IT" dirty="0"/>
          </a:p>
          <a:p>
            <a:r>
              <a:rPr lang="it-IT" dirty="0" err="1"/>
              <a:t>Creates</a:t>
            </a:r>
            <a:r>
              <a:rPr lang="it-IT" dirty="0"/>
              <a:t> </a:t>
            </a:r>
            <a:r>
              <a:rPr lang="it-IT" dirty="0" err="1"/>
              <a:t>spaces</a:t>
            </a:r>
            <a:r>
              <a:rPr lang="it-IT" dirty="0"/>
              <a:t> («</a:t>
            </a:r>
            <a:r>
              <a:rPr lang="it-IT" dirty="0" err="1"/>
              <a:t>villages</a:t>
            </a:r>
            <a:r>
              <a:rPr lang="it-IT" dirty="0"/>
              <a:t>») for </a:t>
            </a:r>
            <a:r>
              <a:rPr lang="it-IT" dirty="0" err="1"/>
              <a:t>parents</a:t>
            </a:r>
            <a:r>
              <a:rPr lang="it-IT" dirty="0"/>
              <a:t> to </a:t>
            </a:r>
            <a:r>
              <a:rPr lang="it-IT" dirty="0" err="1"/>
              <a:t>spend</a:t>
            </a:r>
            <a:r>
              <a:rPr lang="it-IT" dirty="0"/>
              <a:t> </a:t>
            </a:r>
            <a:r>
              <a:rPr lang="it-IT" dirty="0" err="1"/>
              <a:t>quality</a:t>
            </a:r>
            <a:r>
              <a:rPr lang="it-IT" dirty="0"/>
              <a:t> time with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children</a:t>
            </a:r>
            <a:r>
              <a:rPr lang="it-IT" dirty="0"/>
              <a:t> 0-3 </a:t>
            </a:r>
            <a:r>
              <a:rPr lang="it-IT" dirty="0" err="1"/>
              <a:t>yrs</a:t>
            </a:r>
            <a:r>
              <a:rPr lang="it-IT" dirty="0"/>
              <a:t>, with the support of </a:t>
            </a:r>
            <a:r>
              <a:rPr lang="it-IT" dirty="0" err="1"/>
              <a:t>educators</a:t>
            </a:r>
            <a:endParaRPr lang="it-IT" dirty="0"/>
          </a:p>
          <a:p>
            <a:endParaRPr lang="it-IT" dirty="0"/>
          </a:p>
          <a:p>
            <a:r>
              <a:rPr lang="it-IT" dirty="0"/>
              <a:t>19 centres set up </a:t>
            </a:r>
            <a:r>
              <a:rPr lang="it-IT" dirty="0" err="1"/>
              <a:t>mainly</a:t>
            </a:r>
            <a:r>
              <a:rPr lang="it-IT" dirty="0"/>
              <a:t> in </a:t>
            </a:r>
            <a:r>
              <a:rPr lang="it-IT" dirty="0" err="1"/>
              <a:t>disadvantaged</a:t>
            </a:r>
            <a:r>
              <a:rPr lang="it-IT" dirty="0"/>
              <a:t> urban </a:t>
            </a:r>
            <a:r>
              <a:rPr lang="it-IT" dirty="0" err="1"/>
              <a:t>peripheries</a:t>
            </a:r>
            <a:endParaRPr lang="it-IT" dirty="0"/>
          </a:p>
          <a:p>
            <a:endParaRPr lang="it-IT" dirty="0"/>
          </a:p>
          <a:p>
            <a:r>
              <a:rPr lang="it-IT" dirty="0" err="1"/>
              <a:t>Managed</a:t>
            </a:r>
            <a:r>
              <a:rPr lang="it-IT" dirty="0"/>
              <a:t> by CSB (lead </a:t>
            </a:r>
            <a:r>
              <a:rPr lang="it-IT" dirty="0" err="1"/>
              <a:t>organization</a:t>
            </a:r>
            <a:r>
              <a:rPr lang="it-IT" dirty="0"/>
              <a:t>) with more </a:t>
            </a:r>
            <a:r>
              <a:rPr lang="it-IT" dirty="0" err="1"/>
              <a:t>than</a:t>
            </a:r>
            <a:r>
              <a:rPr lang="it-IT" dirty="0"/>
              <a:t> 40 partners (</a:t>
            </a:r>
            <a:r>
              <a:rPr lang="it-IT" dirty="0" err="1"/>
              <a:t>Municipalities</a:t>
            </a:r>
            <a:r>
              <a:rPr lang="it-IT" dirty="0"/>
              <a:t>, Schools, Health </a:t>
            </a:r>
            <a:r>
              <a:rPr lang="it-IT" dirty="0" err="1"/>
              <a:t>Authorities</a:t>
            </a:r>
            <a:r>
              <a:rPr lang="it-IT" dirty="0"/>
              <a:t>, </a:t>
            </a:r>
            <a:r>
              <a:rPr lang="it-IT" dirty="0" err="1"/>
              <a:t>NGOs</a:t>
            </a:r>
            <a:r>
              <a:rPr lang="it-IT" dirty="0"/>
              <a:t>, </a:t>
            </a:r>
            <a:r>
              <a:rPr lang="it-IT" dirty="0" err="1"/>
              <a:t>Academic</a:t>
            </a:r>
            <a:r>
              <a:rPr lang="it-IT" dirty="0"/>
              <a:t> centres, etc.)</a:t>
            </a:r>
          </a:p>
          <a:p>
            <a:endParaRPr lang="it-IT" dirty="0"/>
          </a:p>
          <a:p>
            <a:r>
              <a:rPr lang="it-IT" dirty="0"/>
              <a:t>&gt; 2000 </a:t>
            </a:r>
            <a:r>
              <a:rPr lang="it-IT" dirty="0" err="1"/>
              <a:t>children</a:t>
            </a:r>
            <a:r>
              <a:rPr lang="it-IT" dirty="0"/>
              <a:t> and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parents</a:t>
            </a:r>
            <a:r>
              <a:rPr lang="it-IT" dirty="0"/>
              <a:t> </a:t>
            </a:r>
            <a:r>
              <a:rPr lang="it-IT" dirty="0" err="1"/>
              <a:t>involved</a:t>
            </a:r>
            <a:r>
              <a:rPr lang="it-IT" dirty="0"/>
              <a:t> </a:t>
            </a:r>
            <a:r>
              <a:rPr lang="it-IT" dirty="0" err="1"/>
              <a:t>every</a:t>
            </a:r>
            <a:r>
              <a:rPr lang="it-IT" dirty="0"/>
              <a:t> </a:t>
            </a:r>
            <a:r>
              <a:rPr lang="it-IT" dirty="0" err="1"/>
              <a:t>year</a:t>
            </a:r>
            <a:endParaRPr lang="it-IT" dirty="0"/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DD3AF95-22CB-FFEE-EAFA-0DDC8CC41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2208698" cy="165518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5F43898-5BCF-4135-07C5-D659CAC74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141" y="1825625"/>
            <a:ext cx="4614640" cy="452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80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D026A3-EA5F-4FC8-8472-03A9FFC39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1604" y="1332122"/>
            <a:ext cx="6700950" cy="1087021"/>
          </a:xfrm>
        </p:spPr>
        <p:txBody>
          <a:bodyPr anchor="b">
            <a:normAutofit/>
          </a:bodyPr>
          <a:lstStyle/>
          <a:p>
            <a:r>
              <a:rPr lang="it-IT" sz="3600" dirty="0">
                <a:solidFill>
                  <a:srgbClr val="C00000"/>
                </a:solidFill>
              </a:rPr>
              <a:t>Key features of the model</a:t>
            </a:r>
          </a:p>
        </p:txBody>
      </p:sp>
      <p:pic>
        <p:nvPicPr>
          <p:cNvPr id="6" name="Immagine 5" descr="Immagine che contiene erba, persona, esterni, ragazzo&#10;&#10;Descrizione generata automaticamente">
            <a:extLst>
              <a:ext uri="{FF2B5EF4-FFF2-40B4-BE49-F238E27FC236}">
                <a16:creationId xmlns:a16="http://schemas.microsoft.com/office/drawing/2014/main" id="{F1951481-EEC9-4679-A47F-B3CEFD33A4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4" r="7010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0C1863-63C2-4D3A-BD5F-F2285E135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900" y="2557522"/>
            <a:ext cx="7140501" cy="4033777"/>
          </a:xfrm>
        </p:spPr>
        <p:txBody>
          <a:bodyPr>
            <a:normAutofit lnSpcReduction="10000"/>
          </a:bodyPr>
          <a:lstStyle/>
          <a:p>
            <a:pPr>
              <a:tabLst>
                <a:tab pos="180340" algn="l"/>
              </a:tabLst>
            </a:pPr>
            <a:r>
              <a:rPr lang="en-GB" sz="2400" b="1" dirty="0"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Universal, area-based approach</a:t>
            </a:r>
            <a:endParaRPr lang="it-IT" sz="24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tabLst>
                <a:tab pos="180340" algn="l"/>
              </a:tabLst>
            </a:pPr>
            <a:r>
              <a:rPr lang="en-GB" sz="2400" b="1" dirty="0"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Open access</a:t>
            </a:r>
            <a:endParaRPr lang="it-IT" sz="2400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tabLst>
                <a:tab pos="180340" algn="l"/>
              </a:tabLst>
            </a:pPr>
            <a:r>
              <a:rPr lang="en-GB" sz="2400" b="1" dirty="0"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Joint participation </a:t>
            </a:r>
            <a:r>
              <a:rPr lang="en-GB" sz="2400" dirty="0"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of parents and children from birth to age 3 (6)</a:t>
            </a:r>
            <a:endParaRPr lang="it-IT" sz="2400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tabLst>
                <a:tab pos="180340" algn="l"/>
              </a:tabLst>
            </a:pPr>
            <a:r>
              <a:rPr lang="en-GB" sz="2400" dirty="0"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Facilitation by </a:t>
            </a:r>
            <a:r>
              <a:rPr lang="en-GB" sz="2400" b="1" dirty="0"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professional educators</a:t>
            </a:r>
            <a:endParaRPr lang="it-IT" sz="2400" b="1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tabLst>
                <a:tab pos="180340" algn="l"/>
              </a:tabLst>
            </a:pPr>
            <a:r>
              <a:rPr lang="en-GB" sz="2400" b="1" dirty="0"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Promotes inter-sectoral collaboration </a:t>
            </a:r>
            <a:r>
              <a:rPr lang="en-GB" sz="2400" dirty="0"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(health, education, social services, libraries) and involves </a:t>
            </a:r>
            <a:r>
              <a:rPr lang="en-GB" sz="2400" b="1" dirty="0"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all community actors </a:t>
            </a:r>
            <a:r>
              <a:rPr lang="en-GB" sz="2400" dirty="0"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(public services, commercial, non-profit, religious, etc.)</a:t>
            </a:r>
          </a:p>
          <a:p>
            <a:pPr>
              <a:tabLst>
                <a:tab pos="180340" algn="l"/>
              </a:tabLst>
            </a:pPr>
            <a:r>
              <a:rPr lang="en-GB" sz="2400" b="1" dirty="0"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Mix-methods MEL </a:t>
            </a:r>
            <a:r>
              <a:rPr lang="en-GB" sz="2400" dirty="0"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including counterfactual evaluation</a:t>
            </a:r>
            <a:endParaRPr lang="it-IT" sz="2400" dirty="0">
              <a:latin typeface="Calibri" panose="020F050202020403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it-IT" sz="15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BEE2B91-0763-B6C6-3086-599600099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7064" y="137657"/>
            <a:ext cx="1993565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94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6A72BF-36DF-441D-BFB3-F65D0305E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12039600" cy="1196046"/>
          </a:xfrm>
        </p:spPr>
        <p:txBody>
          <a:bodyPr>
            <a:normAutofit fontScale="90000"/>
          </a:bodyPr>
          <a:lstStyle/>
          <a:p>
            <a:pPr algn="ctr"/>
            <a:br>
              <a:rPr lang="it-IT" sz="3600" dirty="0"/>
            </a:br>
            <a:r>
              <a:rPr lang="it-IT" sz="3600" dirty="0"/>
              <a:t> </a:t>
            </a:r>
            <a:br>
              <a:rPr lang="it-IT" sz="3600" dirty="0"/>
            </a:br>
            <a:br>
              <a:rPr lang="it-IT" sz="3600" dirty="0"/>
            </a:br>
            <a:r>
              <a:rPr lang="it-IT" sz="3600" dirty="0" err="1">
                <a:solidFill>
                  <a:srgbClr val="C00000"/>
                </a:solidFill>
              </a:rPr>
              <a:t>Perspectives</a:t>
            </a:r>
            <a:r>
              <a:rPr lang="it-IT" sz="3600" dirty="0">
                <a:solidFill>
                  <a:srgbClr val="C00000"/>
                </a:solidFill>
              </a:rPr>
              <a:t>: the PRIMI PASSI </a:t>
            </a:r>
            <a:r>
              <a:rPr lang="it-IT" sz="3600" dirty="0" err="1">
                <a:solidFill>
                  <a:srgbClr val="C00000"/>
                </a:solidFill>
              </a:rPr>
              <a:t>program</a:t>
            </a:r>
            <a:br>
              <a:rPr lang="it-IT" sz="3600" dirty="0"/>
            </a:br>
            <a:r>
              <a:rPr lang="it-IT" sz="2000" dirty="0"/>
              <a:t>(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funded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by the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Ministry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of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Labor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and Social Policies, </a:t>
            </a:r>
            <a:r>
              <a:rPr lang="it-IT" sz="2000" dirty="0" err="1"/>
              <a:t>primarily</a:t>
            </a:r>
            <a:r>
              <a:rPr lang="it-IT" sz="2000" dirty="0"/>
              <a:t> </a:t>
            </a:r>
            <a:r>
              <a:rPr lang="it-IT" sz="2000" dirty="0" err="1"/>
              <a:t>through</a:t>
            </a:r>
            <a:r>
              <a:rPr lang="it-IT" sz="2000" dirty="0"/>
              <a:t> from New Generation Europe and Child </a:t>
            </a:r>
            <a:r>
              <a:rPr lang="it-IT" sz="2000" dirty="0" err="1"/>
              <a:t>Guarantee</a:t>
            </a:r>
            <a:r>
              <a:rPr lang="it-IT" sz="2000" dirty="0"/>
              <a:t> )</a:t>
            </a:r>
            <a:br>
              <a:rPr lang="it-IT" sz="2700" dirty="0"/>
            </a:br>
            <a:br>
              <a:rPr lang="it-IT" sz="3600" dirty="0"/>
            </a:br>
            <a:br>
              <a:rPr lang="it-IT" sz="3600" dirty="0"/>
            </a:br>
            <a:br>
              <a:rPr lang="it-IT" dirty="0"/>
            </a:b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C5BFCED-15EF-F43D-3668-DBBDCEA98CB7}"/>
              </a:ext>
            </a:extLst>
          </p:cNvPr>
          <p:cNvSpPr txBox="1"/>
          <p:nvPr/>
        </p:nvSpPr>
        <p:spPr>
          <a:xfrm>
            <a:off x="261257" y="1380898"/>
            <a:ext cx="1208311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Three </a:t>
            </a:r>
            <a:r>
              <a:rPr lang="it-IT" sz="2400" dirty="0" err="1"/>
              <a:t>program</a:t>
            </a:r>
            <a:r>
              <a:rPr lang="it-IT" sz="2400" dirty="0"/>
              <a:t> </a:t>
            </a:r>
            <a:r>
              <a:rPr lang="it-IT" sz="2400" dirty="0" err="1"/>
              <a:t>components</a:t>
            </a:r>
            <a:r>
              <a:rPr lang="it-IT" sz="2400" dirty="0"/>
              <a:t>: cross-</a:t>
            </a:r>
            <a:r>
              <a:rPr lang="it-IT" sz="2400" dirty="0" err="1"/>
              <a:t>sector</a:t>
            </a:r>
            <a:r>
              <a:rPr lang="it-IT" sz="2400" dirty="0"/>
              <a:t> </a:t>
            </a:r>
            <a:r>
              <a:rPr lang="it-IT" sz="2400" dirty="0" err="1"/>
              <a:t>coordination</a:t>
            </a:r>
            <a:r>
              <a:rPr lang="it-IT" sz="2400" dirty="0"/>
              <a:t> </a:t>
            </a:r>
            <a:r>
              <a:rPr lang="it-IT" sz="2400" dirty="0" err="1"/>
              <a:t>mechanism</a:t>
            </a:r>
            <a:r>
              <a:rPr lang="it-IT" sz="2400" dirty="0"/>
              <a:t>, </a:t>
            </a:r>
          </a:p>
          <a:p>
            <a:r>
              <a:rPr lang="it-IT" sz="2400" dirty="0"/>
              <a:t>     Universal Home visiting, «</a:t>
            </a:r>
            <a:r>
              <a:rPr lang="it-IT" sz="2400" dirty="0" err="1"/>
              <a:t>Villages</a:t>
            </a:r>
            <a:r>
              <a:rPr lang="it-IT" sz="2400" dirty="0"/>
              <a:t>» </a:t>
            </a:r>
          </a:p>
          <a:p>
            <a:r>
              <a:rPr lang="it-IT" sz="2400" dirty="0"/>
              <a:t>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Duration: 5 </a:t>
            </a:r>
            <a:r>
              <a:rPr lang="it-IT" sz="2400" dirty="0" err="1"/>
              <a:t>years</a:t>
            </a: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Extension: country-wide, 80-100 </a:t>
            </a:r>
            <a:r>
              <a:rPr lang="it-IT" sz="2400" dirty="0" err="1"/>
              <a:t>areas</a:t>
            </a:r>
            <a:r>
              <a:rPr lang="it-IT" sz="2400" dirty="0"/>
              <a:t>  (</a:t>
            </a:r>
            <a:r>
              <a:rPr lang="it-IT" sz="2400" dirty="0" err="1"/>
              <a:t>almost</a:t>
            </a:r>
            <a:r>
              <a:rPr lang="it-IT" sz="2400" dirty="0"/>
              <a:t> 20% of </a:t>
            </a:r>
            <a:r>
              <a:rPr lang="it-IT" sz="2400" dirty="0" err="1"/>
              <a:t>Italy’s</a:t>
            </a:r>
            <a:r>
              <a:rPr lang="it-IT" sz="2400" dirty="0"/>
              <a:t> </a:t>
            </a:r>
            <a:r>
              <a:rPr lang="it-IT" sz="2400" dirty="0" err="1"/>
              <a:t>population</a:t>
            </a:r>
            <a:r>
              <a:rPr lang="it-IT" sz="2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/>
              <a:t>Implementation</a:t>
            </a:r>
            <a:r>
              <a:rPr lang="it-IT" sz="2400" dirty="0"/>
              <a:t> </a:t>
            </a:r>
            <a:r>
              <a:rPr lang="it-IT" sz="2400" dirty="0" err="1"/>
              <a:t>principles</a:t>
            </a:r>
            <a:r>
              <a:rPr lang="it-IT" sz="2400" dirty="0"/>
              <a:t>: </a:t>
            </a:r>
            <a:r>
              <a:rPr lang="it-IT" sz="2400" dirty="0" err="1"/>
              <a:t>local</a:t>
            </a:r>
            <a:r>
              <a:rPr lang="it-IT" sz="2400" dirty="0"/>
              <a:t> management by social services with cross-</a:t>
            </a:r>
            <a:r>
              <a:rPr lang="it-IT" sz="2400" dirty="0" err="1"/>
              <a:t>sector</a:t>
            </a:r>
            <a:r>
              <a:rPr lang="it-IT" sz="2400" dirty="0"/>
              <a:t> </a:t>
            </a:r>
          </a:p>
          <a:p>
            <a:r>
              <a:rPr lang="it-IT" sz="2400" dirty="0" err="1"/>
              <a:t>collaboration</a:t>
            </a:r>
            <a:r>
              <a:rPr lang="it-IT" sz="2400" dirty="0"/>
              <a:t>, </a:t>
            </a:r>
            <a:r>
              <a:rPr lang="it-IT" sz="2400" dirty="0" err="1"/>
              <a:t>priority</a:t>
            </a:r>
            <a:r>
              <a:rPr lang="it-IT" sz="2400" dirty="0"/>
              <a:t> to </a:t>
            </a:r>
            <a:r>
              <a:rPr lang="it-IT" sz="2400" dirty="0" err="1"/>
              <a:t>disadvantaged</a:t>
            </a:r>
            <a:r>
              <a:rPr lang="it-IT" sz="2400" dirty="0"/>
              <a:t> </a:t>
            </a:r>
            <a:r>
              <a:rPr lang="it-IT" sz="2400" dirty="0" err="1"/>
              <a:t>areas</a:t>
            </a:r>
            <a:r>
              <a:rPr lang="it-IT" sz="2400" dirty="0"/>
              <a:t>, </a:t>
            </a:r>
            <a:r>
              <a:rPr lang="it-IT" sz="2400" dirty="0" err="1"/>
              <a:t>local</a:t>
            </a:r>
            <a:r>
              <a:rPr lang="it-IT" sz="2400" dirty="0"/>
              <a:t> </a:t>
            </a:r>
            <a:r>
              <a:rPr lang="it-IT" sz="2400" dirty="0" err="1"/>
              <a:t>adaptation</a:t>
            </a:r>
            <a:r>
              <a:rPr lang="it-IT" sz="2400" dirty="0"/>
              <a:t> </a:t>
            </a:r>
            <a:r>
              <a:rPr lang="it-IT" sz="2400" dirty="0" err="1"/>
              <a:t>within</a:t>
            </a:r>
            <a:r>
              <a:rPr lang="it-IT" sz="2400" dirty="0"/>
              <a:t> common </a:t>
            </a:r>
          </a:p>
          <a:p>
            <a:r>
              <a:rPr lang="it-IT" sz="2400" dirty="0" err="1"/>
              <a:t>implementation</a:t>
            </a:r>
            <a:r>
              <a:rPr lang="it-IT" sz="2400" dirty="0"/>
              <a:t> </a:t>
            </a:r>
            <a:r>
              <a:rPr lang="it-IT" sz="2400" dirty="0" err="1"/>
              <a:t>principles</a:t>
            </a:r>
            <a:r>
              <a:rPr lang="it-IT" sz="2400" dirty="0"/>
              <a:t>, </a:t>
            </a:r>
            <a:r>
              <a:rPr lang="it-IT" sz="2400" dirty="0" err="1"/>
              <a:t>central</a:t>
            </a:r>
            <a:r>
              <a:rPr lang="it-IT" sz="2400" dirty="0"/>
              <a:t> </a:t>
            </a:r>
            <a:r>
              <a:rPr lang="it-IT" sz="2400" dirty="0" err="1"/>
              <a:t>coordination</a:t>
            </a:r>
            <a:r>
              <a:rPr lang="it-IT" sz="2400" dirty="0"/>
              <a:t> and peer-to-peer coaching</a:t>
            </a:r>
          </a:p>
          <a:p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/>
              <a:t>Coordinated</a:t>
            </a:r>
            <a:r>
              <a:rPr lang="it-IT" sz="2400" dirty="0"/>
              <a:t> by CSB and Save the Children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Mix </a:t>
            </a:r>
            <a:r>
              <a:rPr lang="it-IT" sz="2400" dirty="0" err="1"/>
              <a:t>methods</a:t>
            </a:r>
            <a:r>
              <a:rPr lang="it-IT" sz="2400" dirty="0"/>
              <a:t> MEL system</a:t>
            </a:r>
          </a:p>
        </p:txBody>
      </p:sp>
    </p:spTree>
    <p:extLst>
      <p:ext uri="{BB962C8B-B14F-4D97-AF65-F5344CB8AC3E}">
        <p14:creationId xmlns:p14="http://schemas.microsoft.com/office/powerpoint/2010/main" val="1999675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7A2359-9F2E-457F-8FBA-DE9CE3CF1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" y="283845"/>
            <a:ext cx="1157224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dirty="0">
                <a:solidFill>
                  <a:srgbClr val="C00000"/>
                </a:solidFill>
              </a:rPr>
              <a:t>Focus </a:t>
            </a:r>
            <a:r>
              <a:rPr lang="it-IT" sz="4000" dirty="0" err="1">
                <a:solidFill>
                  <a:srgbClr val="C00000"/>
                </a:solidFill>
              </a:rPr>
              <a:t>since</a:t>
            </a:r>
            <a:r>
              <a:rPr lang="it-IT" sz="4000" dirty="0">
                <a:solidFill>
                  <a:srgbClr val="C00000"/>
                </a:solidFill>
              </a:rPr>
              <a:t> 2023: </a:t>
            </a:r>
            <a:r>
              <a:rPr lang="it-IT" sz="4000" dirty="0" err="1">
                <a:solidFill>
                  <a:srgbClr val="C00000"/>
                </a:solidFill>
              </a:rPr>
              <a:t>promoting</a:t>
            </a:r>
            <a:r>
              <a:rPr lang="it-IT" sz="4000" dirty="0">
                <a:solidFill>
                  <a:srgbClr val="C00000"/>
                </a:solidFill>
              </a:rPr>
              <a:t> </a:t>
            </a:r>
            <a:r>
              <a:rPr lang="it-IT" sz="4000" dirty="0" err="1">
                <a:solidFill>
                  <a:srgbClr val="C00000"/>
                </a:solidFill>
              </a:rPr>
              <a:t>early</a:t>
            </a:r>
            <a:r>
              <a:rPr lang="it-IT" sz="4000" dirty="0">
                <a:solidFill>
                  <a:srgbClr val="C00000"/>
                </a:solidFill>
              </a:rPr>
              <a:t>  </a:t>
            </a:r>
            <a:r>
              <a:rPr lang="it-IT" sz="4000" dirty="0" err="1">
                <a:solidFill>
                  <a:srgbClr val="C00000"/>
                </a:solidFill>
              </a:rPr>
              <a:t>involvement</a:t>
            </a:r>
            <a:r>
              <a:rPr lang="it-IT" sz="4000" dirty="0">
                <a:solidFill>
                  <a:srgbClr val="C00000"/>
                </a:solidFill>
              </a:rPr>
              <a:t> of </a:t>
            </a:r>
            <a:r>
              <a:rPr lang="it-IT" sz="4000" dirty="0" err="1">
                <a:solidFill>
                  <a:srgbClr val="C00000"/>
                </a:solidFill>
              </a:rPr>
              <a:t>fathers</a:t>
            </a:r>
            <a:br>
              <a:rPr lang="it-IT" sz="4000" dirty="0">
                <a:solidFill>
                  <a:srgbClr val="C00000"/>
                </a:solidFill>
              </a:rPr>
            </a:br>
            <a:r>
              <a:rPr lang="it-IT" sz="4000" dirty="0">
                <a:solidFill>
                  <a:srgbClr val="C00000"/>
                </a:solidFill>
              </a:rPr>
              <a:t>(4-E PARENT EU project, EMINC project)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24CE57B5-38D2-F3F6-4483-F1B2154B18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3194" y="1693337"/>
            <a:ext cx="3854595" cy="477775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DF8ADAF-983E-31EA-0B6B-99E9EA249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8254" y="1690687"/>
            <a:ext cx="3583317" cy="477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361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B81303-DA22-7A7F-7E98-AAD0838D5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br>
              <a:rPr kumimoji="0" lang="it-IT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4B41F65-87AD-4F6C-AFE7-EEDC5E53C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013" y="1135514"/>
            <a:ext cx="3741448" cy="469962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F25D5F2-DB41-597E-1340-C8F283CABDF2}"/>
              </a:ext>
            </a:extLst>
          </p:cNvPr>
          <p:cNvSpPr txBox="1"/>
          <p:nvPr/>
        </p:nvSpPr>
        <p:spPr>
          <a:xfrm>
            <a:off x="892629" y="1600201"/>
            <a:ext cx="3853541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/>
              <a:t>Addessing</a:t>
            </a:r>
            <a:r>
              <a:rPr lang="it-IT" sz="2800" dirty="0"/>
              <a:t> the roots of </a:t>
            </a:r>
            <a:r>
              <a:rPr lang="it-IT" sz="2800" dirty="0" err="1"/>
              <a:t>adverse</a:t>
            </a:r>
            <a:r>
              <a:rPr lang="it-IT" sz="2800" dirty="0"/>
              <a:t> </a:t>
            </a:r>
            <a:r>
              <a:rPr lang="it-IT" sz="2800" dirty="0" err="1"/>
              <a:t>outcomes</a:t>
            </a:r>
            <a:r>
              <a:rPr lang="it-IT" sz="2800" dirty="0"/>
              <a:t> by </a:t>
            </a:r>
            <a:r>
              <a:rPr lang="it-IT" sz="2800" dirty="0" err="1"/>
              <a:t>promoting</a:t>
            </a:r>
            <a:r>
              <a:rPr lang="it-IT" sz="2800" dirty="0"/>
              <a:t> </a:t>
            </a:r>
            <a:r>
              <a:rPr lang="it-IT" sz="2800" dirty="0" err="1"/>
              <a:t>nurturing</a:t>
            </a:r>
            <a:r>
              <a:rPr lang="it-IT" sz="2800" dirty="0"/>
              <a:t> care </a:t>
            </a:r>
            <a:r>
              <a:rPr lang="it-IT" sz="2800" dirty="0" err="1"/>
              <a:t>through</a:t>
            </a:r>
            <a:r>
              <a:rPr lang="it-IT" sz="2800" dirty="0"/>
              <a:t> </a:t>
            </a:r>
            <a:r>
              <a:rPr lang="it-IT" sz="2800" b="1" dirty="0" err="1"/>
              <a:t>material</a:t>
            </a:r>
            <a:r>
              <a:rPr lang="it-IT" sz="2800" b="1" dirty="0"/>
              <a:t> and </a:t>
            </a:r>
            <a:r>
              <a:rPr lang="it-IT" sz="2800" b="1" dirty="0" err="1"/>
              <a:t>immaterial</a:t>
            </a:r>
            <a:r>
              <a:rPr lang="it-IT" sz="2800" b="1" dirty="0"/>
              <a:t> support to parental </a:t>
            </a:r>
            <a:r>
              <a:rPr lang="it-IT" sz="2800" b="1" dirty="0" err="1"/>
              <a:t>resources</a:t>
            </a:r>
            <a:r>
              <a:rPr lang="it-IT" sz="2800" b="1" dirty="0"/>
              <a:t> </a:t>
            </a:r>
          </a:p>
          <a:p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581428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0D4F0CF6-CDFB-6640-C4AD-68DC56D68BED}"/>
              </a:ext>
            </a:extLst>
          </p:cNvPr>
          <p:cNvSpPr txBox="1"/>
          <p:nvPr/>
        </p:nvSpPr>
        <p:spPr>
          <a:xfrm>
            <a:off x="2144486" y="2416634"/>
            <a:ext cx="1517275" cy="7925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Cash transfers </a:t>
            </a:r>
          </a:p>
          <a:p>
            <a:r>
              <a:rPr lang="it-IT" sz="1600" dirty="0"/>
              <a:t>Fiscal policies</a:t>
            </a:r>
          </a:p>
          <a:p>
            <a:endParaRPr lang="it-IT" sz="135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7A76236-7A7B-6081-3605-9CEA4C76F480}"/>
              </a:ext>
            </a:extLst>
          </p:cNvPr>
          <p:cNvSpPr txBox="1"/>
          <p:nvPr/>
        </p:nvSpPr>
        <p:spPr>
          <a:xfrm>
            <a:off x="2164671" y="3175084"/>
            <a:ext cx="1771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Services to </a:t>
            </a:r>
            <a:r>
              <a:rPr lang="it-IT" sz="1600" dirty="0" err="1"/>
              <a:t>allow</a:t>
            </a:r>
            <a:r>
              <a:rPr lang="it-IT" sz="1600" dirty="0"/>
              <a:t> Work Family Balance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28F0476-50D2-5FD7-50E9-D6A735DE43DD}"/>
              </a:ext>
            </a:extLst>
          </p:cNvPr>
          <p:cNvSpPr txBox="1"/>
          <p:nvPr/>
        </p:nvSpPr>
        <p:spPr>
          <a:xfrm>
            <a:off x="2217965" y="4784273"/>
            <a:ext cx="9194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Parental</a:t>
            </a:r>
          </a:p>
          <a:p>
            <a:r>
              <a:rPr lang="it-IT" sz="1600" dirty="0"/>
              <a:t> </a:t>
            </a:r>
            <a:r>
              <a:rPr lang="it-IT" sz="1600" dirty="0" err="1"/>
              <a:t>leaves</a:t>
            </a:r>
            <a:endParaRPr lang="it-IT" sz="1600" dirty="0"/>
          </a:p>
        </p:txBody>
      </p: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54451EFE-B6CF-237D-CE1B-E67F6A1E420A}"/>
              </a:ext>
            </a:extLst>
          </p:cNvPr>
          <p:cNvSpPr/>
          <p:nvPr/>
        </p:nvSpPr>
        <p:spPr>
          <a:xfrm>
            <a:off x="4030435" y="2473781"/>
            <a:ext cx="733806" cy="36347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966E8130-3222-41BA-20AC-13C0898D6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196526">
            <a:off x="2391732" y="4201068"/>
            <a:ext cx="733502" cy="39805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27387FF5-0014-E102-0643-D289B8AE0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770195">
            <a:off x="3311439" y="4219084"/>
            <a:ext cx="749873" cy="406943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1704C8F-9029-E4FC-7D8A-5360987BE59B}"/>
              </a:ext>
            </a:extLst>
          </p:cNvPr>
          <p:cNvSpPr txBox="1"/>
          <p:nvPr/>
        </p:nvSpPr>
        <p:spPr>
          <a:xfrm>
            <a:off x="2030178" y="845395"/>
            <a:ext cx="31417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</a:rPr>
              <a:t>Support to </a:t>
            </a:r>
            <a:r>
              <a:rPr lang="it-IT" sz="2400" b="1" dirty="0" err="1">
                <a:solidFill>
                  <a:srgbClr val="C00000"/>
                </a:solidFill>
              </a:rPr>
              <a:t>material</a:t>
            </a:r>
            <a:r>
              <a:rPr lang="it-IT" sz="2400" b="1" dirty="0">
                <a:solidFill>
                  <a:srgbClr val="C00000"/>
                </a:solidFill>
              </a:rPr>
              <a:t> </a:t>
            </a:r>
            <a:r>
              <a:rPr lang="it-IT" sz="2400" b="1" dirty="0" err="1">
                <a:solidFill>
                  <a:srgbClr val="C00000"/>
                </a:solidFill>
              </a:rPr>
              <a:t>resources</a:t>
            </a:r>
            <a:endParaRPr lang="it-IT" sz="2400" b="1" dirty="0">
              <a:solidFill>
                <a:srgbClr val="C00000"/>
              </a:solidFill>
            </a:endParaRPr>
          </a:p>
          <a:p>
            <a:r>
              <a:rPr lang="it-IT" dirty="0">
                <a:solidFill>
                  <a:srgbClr val="C00000"/>
                </a:solidFill>
              </a:rPr>
              <a:t>       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8E5878C-4A00-6721-8ED8-4D4ACA645B40}"/>
              </a:ext>
            </a:extLst>
          </p:cNvPr>
          <p:cNvSpPr txBox="1"/>
          <p:nvPr/>
        </p:nvSpPr>
        <p:spPr>
          <a:xfrm>
            <a:off x="6838951" y="840020"/>
            <a:ext cx="3534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</a:rPr>
              <a:t>Support to </a:t>
            </a:r>
            <a:r>
              <a:rPr lang="it-IT" sz="2400" b="1" dirty="0" err="1">
                <a:solidFill>
                  <a:srgbClr val="C00000"/>
                </a:solidFill>
              </a:rPr>
              <a:t>immaterial</a:t>
            </a:r>
            <a:r>
              <a:rPr lang="it-IT" sz="2400" b="1" dirty="0">
                <a:solidFill>
                  <a:srgbClr val="C00000"/>
                </a:solidFill>
              </a:rPr>
              <a:t> </a:t>
            </a:r>
            <a:r>
              <a:rPr lang="it-IT" sz="2400" b="1" dirty="0" err="1">
                <a:solidFill>
                  <a:srgbClr val="C00000"/>
                </a:solidFill>
              </a:rPr>
              <a:t>resources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A74980E-F20C-3DFA-1B07-A607420964E0}"/>
              </a:ext>
            </a:extLst>
          </p:cNvPr>
          <p:cNvSpPr txBox="1"/>
          <p:nvPr/>
        </p:nvSpPr>
        <p:spPr>
          <a:xfrm>
            <a:off x="7198167" y="2444177"/>
            <a:ext cx="46544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/>
              <a:t>Selective</a:t>
            </a:r>
            <a:r>
              <a:rPr lang="it-IT" sz="1600" dirty="0"/>
              <a:t>/</a:t>
            </a:r>
            <a:r>
              <a:rPr lang="it-IT" sz="1600" dirty="0" err="1"/>
              <a:t>indicated</a:t>
            </a:r>
            <a:r>
              <a:rPr lang="it-IT" sz="1600" dirty="0"/>
              <a:t>  </a:t>
            </a:r>
            <a:r>
              <a:rPr lang="it-IT" sz="1600" dirty="0" err="1"/>
              <a:t>psychosocial</a:t>
            </a:r>
            <a:r>
              <a:rPr lang="it-IT" sz="1600" dirty="0"/>
              <a:t> support services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A840FF1-7323-BC3B-0D1B-E3040F7FE26E}"/>
              </a:ext>
            </a:extLst>
          </p:cNvPr>
          <p:cNvSpPr txBox="1"/>
          <p:nvPr/>
        </p:nvSpPr>
        <p:spPr>
          <a:xfrm>
            <a:off x="7206341" y="3233059"/>
            <a:ext cx="3882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Universal </a:t>
            </a:r>
            <a:r>
              <a:rPr lang="it-IT" sz="1600" dirty="0" err="1"/>
              <a:t>early</a:t>
            </a:r>
            <a:r>
              <a:rPr lang="it-IT" sz="1600" dirty="0"/>
              <a:t> </a:t>
            </a:r>
            <a:r>
              <a:rPr lang="it-IT" sz="1600" dirty="0" err="1"/>
              <a:t>parenting</a:t>
            </a:r>
            <a:r>
              <a:rPr lang="it-IT" sz="1600" dirty="0"/>
              <a:t> support services</a:t>
            </a:r>
          </a:p>
        </p:txBody>
      </p:sp>
      <p:sp>
        <p:nvSpPr>
          <p:cNvPr id="19" name="Freccia a sinistra 18">
            <a:extLst>
              <a:ext uri="{FF2B5EF4-FFF2-40B4-BE49-F238E27FC236}">
                <a16:creationId xmlns:a16="http://schemas.microsoft.com/office/drawing/2014/main" id="{51E137E3-46F3-1BF4-CF0B-840C5D1A3796}"/>
              </a:ext>
            </a:extLst>
          </p:cNvPr>
          <p:cNvSpPr/>
          <p:nvPr/>
        </p:nvSpPr>
        <p:spPr>
          <a:xfrm>
            <a:off x="6332761" y="2473779"/>
            <a:ext cx="733806" cy="363474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AF597C3E-920A-81A1-8456-4F8DB0CAF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170" y="3325790"/>
            <a:ext cx="749873" cy="402371"/>
          </a:xfrm>
          <a:prstGeom prst="rect">
            <a:avLst/>
          </a:prstGeom>
        </p:spPr>
      </p:pic>
      <p:sp>
        <p:nvSpPr>
          <p:cNvPr id="21" name="Freccia in giù 20">
            <a:extLst>
              <a:ext uri="{FF2B5EF4-FFF2-40B4-BE49-F238E27FC236}">
                <a16:creationId xmlns:a16="http://schemas.microsoft.com/office/drawing/2014/main" id="{228E3682-CAD0-FA71-7A30-61DBE28B2511}"/>
              </a:ext>
            </a:extLst>
          </p:cNvPr>
          <p:cNvSpPr/>
          <p:nvPr/>
        </p:nvSpPr>
        <p:spPr>
          <a:xfrm rot="1976187">
            <a:off x="7478580" y="3918838"/>
            <a:ext cx="363474" cy="733806"/>
          </a:xfrm>
          <a:prstGeom prst="downArrow">
            <a:avLst>
              <a:gd name="adj1" fmla="val 42545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A17FFCD5-2682-E033-9AA7-0EE09E6F0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97918">
            <a:off x="8772234" y="3928256"/>
            <a:ext cx="553260" cy="690432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0FB1A1A-6B9C-CECA-CDF9-4A7B03356C71}"/>
              </a:ext>
            </a:extLst>
          </p:cNvPr>
          <p:cNvSpPr txBox="1"/>
          <p:nvPr/>
        </p:nvSpPr>
        <p:spPr>
          <a:xfrm>
            <a:off x="6506047" y="4678132"/>
            <a:ext cx="16473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/>
              <a:t> </a:t>
            </a:r>
            <a:r>
              <a:rPr lang="it-IT" sz="1600" dirty="0" err="1"/>
              <a:t>Individual</a:t>
            </a:r>
            <a:endParaRPr lang="it-IT" sz="1600" dirty="0"/>
          </a:p>
          <a:p>
            <a:r>
              <a:rPr lang="it-IT" sz="1600" dirty="0"/>
              <a:t>(</a:t>
            </a:r>
            <a:r>
              <a:rPr lang="it-IT" sz="1600" dirty="0" err="1"/>
              <a:t>pre</a:t>
            </a:r>
            <a:r>
              <a:rPr lang="it-IT" sz="1600" dirty="0"/>
              <a:t> and </a:t>
            </a:r>
            <a:r>
              <a:rPr lang="it-IT" sz="1600" dirty="0" err="1"/>
              <a:t>postanatal</a:t>
            </a:r>
            <a:r>
              <a:rPr lang="it-IT" sz="1600" dirty="0"/>
              <a:t> </a:t>
            </a:r>
            <a:r>
              <a:rPr lang="it-IT" sz="1600" dirty="0" err="1"/>
              <a:t>including</a:t>
            </a:r>
            <a:r>
              <a:rPr lang="it-IT" sz="1600" dirty="0"/>
              <a:t> Home visiting </a:t>
            </a:r>
          </a:p>
          <a:p>
            <a:r>
              <a:rPr lang="it-IT" sz="1600" dirty="0" err="1"/>
              <a:t>Well</a:t>
            </a:r>
            <a:r>
              <a:rPr lang="it-IT" sz="1600" dirty="0"/>
              <a:t> </a:t>
            </a:r>
            <a:r>
              <a:rPr lang="it-IT" sz="1600" dirty="0" err="1"/>
              <a:t>child</a:t>
            </a:r>
            <a:r>
              <a:rPr lang="it-IT" sz="1600" dirty="0"/>
              <a:t> </a:t>
            </a:r>
            <a:r>
              <a:rPr lang="it-IT" sz="1600" dirty="0" err="1"/>
              <a:t>visits</a:t>
            </a:r>
            <a:endParaRPr lang="it-IT" sz="1600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282E84BE-EAC6-93AA-3E00-A9EF5E7E81CF}"/>
              </a:ext>
            </a:extLst>
          </p:cNvPr>
          <p:cNvSpPr txBox="1"/>
          <p:nvPr/>
        </p:nvSpPr>
        <p:spPr>
          <a:xfrm>
            <a:off x="8613763" y="4669673"/>
            <a:ext cx="17599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/>
              <a:t> </a:t>
            </a:r>
            <a:r>
              <a:rPr lang="it-IT" sz="1600" dirty="0"/>
              <a:t>Group </a:t>
            </a:r>
            <a:r>
              <a:rPr lang="it-IT" sz="1600" dirty="0" err="1"/>
              <a:t>based</a:t>
            </a:r>
            <a:r>
              <a:rPr lang="it-IT" sz="1600" dirty="0"/>
              <a:t> (</a:t>
            </a:r>
            <a:r>
              <a:rPr lang="it-IT" sz="1600" dirty="0" err="1"/>
              <a:t>Parents</a:t>
            </a:r>
            <a:r>
              <a:rPr lang="it-IT" sz="1600" dirty="0"/>
              <a:t> and Children Centers, </a:t>
            </a:r>
            <a:r>
              <a:rPr lang="it-IT" sz="1600" dirty="0" err="1"/>
              <a:t>Villages</a:t>
            </a:r>
            <a:r>
              <a:rPr lang="it-IT" sz="1600" dirty="0"/>
              <a:t>, «open» ECEC services)</a:t>
            </a: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7379484B-B21C-D78F-E3C3-BE2659C7C4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0620" y="3318692"/>
            <a:ext cx="754445" cy="406943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58352C30-CE0D-F7C1-C3F8-B8F48737D70E}"/>
              </a:ext>
            </a:extLst>
          </p:cNvPr>
          <p:cNvSpPr txBox="1"/>
          <p:nvPr/>
        </p:nvSpPr>
        <p:spPr>
          <a:xfrm>
            <a:off x="3334175" y="4821452"/>
            <a:ext cx="1470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/>
              <a:t>    </a:t>
            </a:r>
            <a:r>
              <a:rPr lang="it-IT" sz="1600" dirty="0"/>
              <a:t>ECEC </a:t>
            </a:r>
          </a:p>
          <a:p>
            <a:r>
              <a:rPr lang="it-IT" sz="1600" dirty="0"/>
              <a:t>services</a:t>
            </a:r>
          </a:p>
        </p:txBody>
      </p:sp>
      <p:pic>
        <p:nvPicPr>
          <p:cNvPr id="29" name="Elemento grafico 28" descr="Famiglia con due figli con riempimento a tinta unita">
            <a:extLst>
              <a:ext uri="{FF2B5EF4-FFF2-40B4-BE49-F238E27FC236}">
                <a16:creationId xmlns:a16="http://schemas.microsoft.com/office/drawing/2014/main" id="{0A4C8D7D-7846-C84F-4115-FABFB14CF3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29034" y="2840461"/>
            <a:ext cx="1217191" cy="1217191"/>
          </a:xfrm>
          <a:prstGeom prst="rect">
            <a:avLst/>
          </a:prstGeom>
        </p:spPr>
      </p:pic>
      <p:pic>
        <p:nvPicPr>
          <p:cNvPr id="31" name="Elemento grafico 30" descr="Sesso con riempimento a tinta unita">
            <a:extLst>
              <a:ext uri="{FF2B5EF4-FFF2-40B4-BE49-F238E27FC236}">
                <a16:creationId xmlns:a16="http://schemas.microsoft.com/office/drawing/2014/main" id="{D075CAB6-7D96-A378-7F34-6AFB15D8CC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69975" y="2288165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19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46471E-A4EC-D367-A526-A4983A78B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600" dirty="0">
                <a:solidFill>
                  <a:srgbClr val="C00000"/>
                </a:solidFill>
              </a:rPr>
              <a:t>The </a:t>
            </a:r>
            <a:r>
              <a:rPr lang="it-IT" sz="3600" dirty="0" err="1">
                <a:solidFill>
                  <a:srgbClr val="C00000"/>
                </a:solidFill>
              </a:rPr>
              <a:t>importance</a:t>
            </a:r>
            <a:r>
              <a:rPr lang="it-IT" sz="3600" dirty="0">
                <a:solidFill>
                  <a:srgbClr val="C00000"/>
                </a:solidFill>
              </a:rPr>
              <a:t> of </a:t>
            </a:r>
            <a:r>
              <a:rPr lang="it-IT" sz="3600" dirty="0" err="1">
                <a:solidFill>
                  <a:srgbClr val="C00000"/>
                </a:solidFill>
              </a:rPr>
              <a:t>immaterial</a:t>
            </a:r>
            <a:r>
              <a:rPr lang="it-IT" sz="3600" dirty="0">
                <a:solidFill>
                  <a:srgbClr val="C00000"/>
                </a:solidFill>
              </a:rPr>
              <a:t> support </a:t>
            </a:r>
            <a:r>
              <a:rPr lang="it-IT" sz="3600" dirty="0" err="1">
                <a:solidFill>
                  <a:srgbClr val="C00000"/>
                </a:solidFill>
              </a:rPr>
              <a:t>is</a:t>
            </a:r>
            <a:r>
              <a:rPr lang="it-IT" sz="3600" dirty="0">
                <a:solidFill>
                  <a:srgbClr val="C00000"/>
                </a:solidFill>
              </a:rPr>
              <a:t> </a:t>
            </a:r>
            <a:r>
              <a:rPr lang="it-IT" sz="3600" dirty="0" err="1">
                <a:solidFill>
                  <a:srgbClr val="C00000"/>
                </a:solidFill>
              </a:rPr>
              <a:t>based</a:t>
            </a:r>
            <a:r>
              <a:rPr lang="it-IT" sz="3600" dirty="0">
                <a:solidFill>
                  <a:srgbClr val="C00000"/>
                </a:solidFill>
              </a:rPr>
              <a:t> on </a:t>
            </a:r>
            <a:r>
              <a:rPr lang="it-IT" sz="3600" dirty="0" err="1">
                <a:solidFill>
                  <a:srgbClr val="C00000"/>
                </a:solidFill>
              </a:rPr>
              <a:t>evidence</a:t>
            </a:r>
            <a:r>
              <a:rPr lang="it-IT" sz="3600" dirty="0">
                <a:solidFill>
                  <a:srgbClr val="C00000"/>
                </a:solidFill>
              </a:rPr>
              <a:t>…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FADC9AE-11BB-C651-6E0E-78C67E7C8FD4}"/>
              </a:ext>
            </a:extLst>
          </p:cNvPr>
          <p:cNvSpPr txBox="1"/>
          <p:nvPr/>
        </p:nvSpPr>
        <p:spPr>
          <a:xfrm>
            <a:off x="1001485" y="2274838"/>
            <a:ext cx="976448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All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parents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and caregivers </a:t>
            </a:r>
            <a:r>
              <a:rPr kumimoji="0" lang="it-IT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should</a:t>
            </a: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be </a:t>
            </a:r>
            <a:r>
              <a:rPr kumimoji="0" lang="it-IT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supported</a:t>
            </a: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in </a:t>
            </a:r>
            <a:r>
              <a:rPr kumimoji="0" lang="it-IT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developing</a:t>
            </a: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and </a:t>
            </a:r>
            <a:r>
              <a:rPr kumimoji="0" lang="it-IT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strengthening</a:t>
            </a: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it-IT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their</a:t>
            </a: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responsive </a:t>
            </a:r>
            <a:r>
              <a:rPr kumimoji="0" lang="it-IT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caregiving</a:t>
            </a: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skills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All</a:t>
            </a: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it-IT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children</a:t>
            </a: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in </a:t>
            </a:r>
            <a:r>
              <a:rPr kumimoji="0" lang="it-IT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their</a:t>
            </a: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first 1000 days </a:t>
            </a:r>
            <a:r>
              <a:rPr kumimoji="0" lang="it-IT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should</a:t>
            </a: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be 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involved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in activities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that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are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useful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for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their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learning by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their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parents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it-IT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who</a:t>
            </a: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must be </a:t>
            </a:r>
            <a:r>
              <a:rPr kumimoji="0" lang="it-IT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supported</a:t>
            </a: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in </a:t>
            </a:r>
            <a:r>
              <a:rPr kumimoji="0" lang="it-IT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their</a:t>
            </a: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it-IT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ability</a:t>
            </a: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to </a:t>
            </a:r>
            <a:r>
              <a:rPr kumimoji="0" lang="it-IT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carry</a:t>
            </a: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out </a:t>
            </a:r>
            <a:r>
              <a:rPr kumimoji="0" lang="it-IT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these</a:t>
            </a: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activities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2400" dirty="0">
              <a:solidFill>
                <a:prstClr val="black"/>
              </a:solidFill>
              <a:latin typeface="Aptos" panose="021100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WHO, ECD </a:t>
            </a:r>
            <a:r>
              <a:rPr kumimoji="0" lang="it-IT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Guidelines</a:t>
            </a: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3904602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BF9F52-C3BF-97D3-C997-C4826CC7B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59505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C00000"/>
                </a:solidFill>
              </a:rPr>
              <a:t>The system </a:t>
            </a:r>
            <a:r>
              <a:rPr lang="it-IT" sz="3600" dirty="0" err="1">
                <a:solidFill>
                  <a:srgbClr val="C00000"/>
                </a:solidFill>
              </a:rPr>
              <a:t>we</a:t>
            </a:r>
            <a:r>
              <a:rPr lang="it-IT" sz="3600" dirty="0">
                <a:solidFill>
                  <a:srgbClr val="C00000"/>
                </a:solidFill>
              </a:rPr>
              <a:t> are working for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8A77DC2-832E-132E-7E05-162DEC453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944" y="1417639"/>
            <a:ext cx="5662486" cy="4708526"/>
          </a:xfrm>
        </p:spPr>
        <p:txBody>
          <a:bodyPr>
            <a:noAutofit/>
          </a:bodyPr>
          <a:lstStyle/>
          <a:p>
            <a:r>
              <a:rPr lang="it-IT" sz="1800" dirty="0"/>
              <a:t>Health services </a:t>
            </a:r>
            <a:r>
              <a:rPr lang="it-IT" sz="1800" dirty="0" err="1"/>
              <a:t>provide</a:t>
            </a:r>
            <a:r>
              <a:rPr lang="it-IT" sz="1800" dirty="0"/>
              <a:t> </a:t>
            </a:r>
            <a:r>
              <a:rPr lang="it-IT" sz="1800" dirty="0" err="1"/>
              <a:t>early</a:t>
            </a:r>
            <a:r>
              <a:rPr lang="it-IT" sz="1800" dirty="0"/>
              <a:t> </a:t>
            </a:r>
            <a:r>
              <a:rPr lang="it-IT" sz="1800" dirty="0" err="1"/>
              <a:t>universal</a:t>
            </a:r>
            <a:r>
              <a:rPr lang="it-IT" sz="1800" dirty="0"/>
              <a:t> </a:t>
            </a:r>
            <a:r>
              <a:rPr lang="it-IT" sz="1800" dirty="0" err="1"/>
              <a:t>involvement</a:t>
            </a:r>
            <a:r>
              <a:rPr lang="it-IT" sz="1800" dirty="0"/>
              <a:t> of </a:t>
            </a:r>
            <a:r>
              <a:rPr lang="it-IT" sz="1800" dirty="0" err="1"/>
              <a:t>parents</a:t>
            </a:r>
            <a:r>
              <a:rPr lang="it-IT" sz="1800" dirty="0"/>
              <a:t>/</a:t>
            </a:r>
            <a:r>
              <a:rPr lang="it-IT" sz="1800" dirty="0" err="1"/>
              <a:t>parents</a:t>
            </a:r>
            <a:r>
              <a:rPr lang="it-IT" sz="1800" dirty="0"/>
              <a:t>-to-be </a:t>
            </a:r>
            <a:r>
              <a:rPr lang="it-IT" sz="1800" dirty="0" err="1"/>
              <a:t>through</a:t>
            </a:r>
            <a:r>
              <a:rPr lang="it-IT" sz="1800" dirty="0"/>
              <a:t> </a:t>
            </a:r>
            <a:r>
              <a:rPr lang="it-IT" sz="1800" dirty="0" err="1"/>
              <a:t>their</a:t>
            </a:r>
            <a:r>
              <a:rPr lang="it-IT" sz="1800" dirty="0"/>
              <a:t> services to the </a:t>
            </a:r>
            <a:r>
              <a:rPr lang="it-IT" sz="1800" dirty="0" err="1"/>
              <a:t>universal</a:t>
            </a:r>
            <a:r>
              <a:rPr lang="it-IT" sz="1800" dirty="0"/>
              <a:t> </a:t>
            </a:r>
            <a:r>
              <a:rPr lang="it-IT" sz="1800" dirty="0" err="1"/>
              <a:t>intergrated</a:t>
            </a:r>
            <a:r>
              <a:rPr lang="it-IT" sz="1800" dirty="0"/>
              <a:t> </a:t>
            </a:r>
            <a:r>
              <a:rPr lang="it-IT" sz="1800" dirty="0" err="1"/>
              <a:t>parenting</a:t>
            </a:r>
            <a:r>
              <a:rPr lang="it-IT" sz="1800" dirty="0"/>
              <a:t> support </a:t>
            </a:r>
            <a:r>
              <a:rPr lang="it-IT" sz="1800" dirty="0" err="1"/>
              <a:t>program</a:t>
            </a:r>
            <a:endParaRPr lang="it-IT" sz="1800" dirty="0"/>
          </a:p>
          <a:p>
            <a:endParaRPr lang="it-IT" sz="1800" dirty="0"/>
          </a:p>
          <a:p>
            <a:r>
              <a:rPr lang="it-IT" sz="1800" dirty="0"/>
              <a:t>ECEC services </a:t>
            </a:r>
            <a:r>
              <a:rPr lang="it-IT" sz="1800" dirty="0" err="1"/>
              <a:t>provide</a:t>
            </a:r>
            <a:r>
              <a:rPr lang="it-IT" sz="1800" dirty="0"/>
              <a:t> </a:t>
            </a:r>
            <a:r>
              <a:rPr lang="it-IT" sz="1800" dirty="0" err="1"/>
              <a:t>pedagogical</a:t>
            </a:r>
            <a:r>
              <a:rPr lang="it-IT" sz="1800" dirty="0"/>
              <a:t> insight </a:t>
            </a:r>
            <a:r>
              <a:rPr lang="it-IT" sz="1800" dirty="0" err="1"/>
              <a:t>into</a:t>
            </a:r>
            <a:r>
              <a:rPr lang="it-IT" sz="1800" dirty="0"/>
              <a:t>  </a:t>
            </a:r>
            <a:r>
              <a:rPr lang="it-IT" sz="1800" dirty="0" err="1"/>
              <a:t>previously</a:t>
            </a:r>
            <a:r>
              <a:rPr lang="it-IT" sz="1800" dirty="0"/>
              <a:t> </a:t>
            </a:r>
            <a:r>
              <a:rPr lang="it-IT" sz="1800" dirty="0" err="1"/>
              <a:t>medically</a:t>
            </a:r>
            <a:r>
              <a:rPr lang="it-IT" sz="1800" dirty="0"/>
              <a:t> </a:t>
            </a:r>
            <a:r>
              <a:rPr lang="it-IT" sz="1800" dirty="0" err="1"/>
              <a:t>focussed</a:t>
            </a:r>
            <a:r>
              <a:rPr lang="it-IT" sz="1800" dirty="0"/>
              <a:t> services to </a:t>
            </a:r>
            <a:r>
              <a:rPr lang="it-IT" sz="1800" dirty="0" err="1"/>
              <a:t>develop</a:t>
            </a:r>
            <a:r>
              <a:rPr lang="it-IT" sz="1800" dirty="0"/>
              <a:t> a more </a:t>
            </a:r>
            <a:r>
              <a:rPr lang="it-IT" sz="1800" dirty="0" err="1"/>
              <a:t>holistic</a:t>
            </a:r>
            <a:r>
              <a:rPr lang="it-IT" sz="1800" dirty="0"/>
              <a:t> </a:t>
            </a:r>
            <a:r>
              <a:rPr lang="it-IT" sz="1800" dirty="0" err="1"/>
              <a:t>perspective</a:t>
            </a:r>
            <a:r>
              <a:rPr lang="it-IT" sz="1800" dirty="0"/>
              <a:t> of </a:t>
            </a:r>
            <a:r>
              <a:rPr lang="it-IT" sz="1800" dirty="0" err="1"/>
              <a:t>child</a:t>
            </a:r>
            <a:r>
              <a:rPr lang="it-IT" sz="1800" dirty="0"/>
              <a:t> </a:t>
            </a:r>
            <a:r>
              <a:rPr lang="it-IT" sz="1800" dirty="0" err="1"/>
              <a:t>development</a:t>
            </a:r>
            <a:r>
              <a:rPr lang="it-IT" sz="1800" dirty="0"/>
              <a:t> and parental skills</a:t>
            </a:r>
          </a:p>
          <a:p>
            <a:endParaRPr lang="it-IT" sz="1800" dirty="0"/>
          </a:p>
          <a:p>
            <a:r>
              <a:rPr lang="it-IT" sz="1800" dirty="0"/>
              <a:t>Social services </a:t>
            </a:r>
            <a:r>
              <a:rPr lang="it-IT" sz="1800" dirty="0" err="1"/>
              <a:t>provide</a:t>
            </a:r>
            <a:r>
              <a:rPr lang="it-IT" sz="1800" dirty="0"/>
              <a:t> links with the system of welfare benefits and </a:t>
            </a:r>
            <a:r>
              <a:rPr lang="it-IT" sz="1800" dirty="0" err="1"/>
              <a:t>ensure</a:t>
            </a:r>
            <a:r>
              <a:rPr lang="it-IT" sz="1800" dirty="0"/>
              <a:t> </a:t>
            </a:r>
            <a:r>
              <a:rPr lang="it-IT" sz="1800" dirty="0" err="1"/>
              <a:t>multiservice</a:t>
            </a:r>
            <a:r>
              <a:rPr lang="it-IT" sz="1800" dirty="0"/>
              <a:t> support </a:t>
            </a:r>
            <a:r>
              <a:rPr lang="it-IT" sz="1800" dirty="0" err="1"/>
              <a:t>when</a:t>
            </a:r>
            <a:r>
              <a:rPr lang="it-IT" sz="1800" dirty="0"/>
              <a:t> </a:t>
            </a:r>
            <a:r>
              <a:rPr lang="it-IT" sz="1800" dirty="0" err="1"/>
              <a:t>needed</a:t>
            </a:r>
            <a:r>
              <a:rPr lang="it-IT" sz="1800" dirty="0"/>
              <a:t>   </a:t>
            </a:r>
          </a:p>
          <a:p>
            <a:endParaRPr lang="it-IT" sz="1800" dirty="0"/>
          </a:p>
          <a:p>
            <a:r>
              <a:rPr lang="it-IT" sz="1800" dirty="0" err="1"/>
              <a:t>Robust</a:t>
            </a:r>
            <a:r>
              <a:rPr lang="it-IT" sz="1800" dirty="0"/>
              <a:t> </a:t>
            </a:r>
            <a:r>
              <a:rPr lang="it-IT" sz="1800" dirty="0" err="1"/>
              <a:t>mechanisms</a:t>
            </a:r>
            <a:r>
              <a:rPr lang="it-IT" sz="1800" dirty="0"/>
              <a:t> and </a:t>
            </a:r>
            <a:r>
              <a:rPr lang="it-IT" sz="1800" dirty="0" err="1"/>
              <a:t>professional</a:t>
            </a:r>
            <a:r>
              <a:rPr lang="it-IT" sz="1800" dirty="0"/>
              <a:t> competence </a:t>
            </a:r>
            <a:r>
              <a:rPr lang="it-IT" sz="1800" dirty="0" err="1"/>
              <a:t>ensure</a:t>
            </a:r>
            <a:r>
              <a:rPr lang="it-IT" sz="1800" dirty="0"/>
              <a:t> </a:t>
            </a:r>
            <a:r>
              <a:rPr lang="it-IT" sz="1800" dirty="0" err="1"/>
              <a:t>alignment</a:t>
            </a:r>
            <a:r>
              <a:rPr lang="it-IT" sz="1800" dirty="0"/>
              <a:t> and </a:t>
            </a:r>
            <a:r>
              <a:rPr lang="it-IT" sz="1800" dirty="0" err="1"/>
              <a:t>coordination</a:t>
            </a:r>
            <a:r>
              <a:rPr lang="it-IT" sz="1800" dirty="0"/>
              <a:t> </a:t>
            </a:r>
            <a:r>
              <a:rPr lang="it-IT" sz="1800" dirty="0" err="1"/>
              <a:t>across</a:t>
            </a:r>
            <a:r>
              <a:rPr lang="it-IT" sz="1800" dirty="0"/>
              <a:t> </a:t>
            </a:r>
            <a:r>
              <a:rPr lang="it-IT" sz="1800" dirty="0" err="1"/>
              <a:t>both</a:t>
            </a:r>
            <a:r>
              <a:rPr lang="it-IT" sz="1800" dirty="0"/>
              <a:t> governance </a:t>
            </a:r>
            <a:r>
              <a:rPr lang="it-IT" sz="1800" dirty="0" err="1"/>
              <a:t>levels</a:t>
            </a:r>
            <a:r>
              <a:rPr lang="it-IT" sz="1800" dirty="0"/>
              <a:t> and service providers   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9CCAF22-A1AA-5EE2-DBDF-8F16E9D8B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572" y="1730481"/>
            <a:ext cx="5142312" cy="351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90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A73BAD-4566-FEBA-4044-1ACA2A095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" y="768625"/>
            <a:ext cx="12165149" cy="785373"/>
          </a:xfrm>
        </p:spPr>
        <p:txBody>
          <a:bodyPr>
            <a:normAutofit fontScale="90000"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2700" b="1" dirty="0" err="1">
                <a:solidFill>
                  <a:srgbClr val="C00000"/>
                </a:solidFill>
              </a:rPr>
              <a:t>What</a:t>
            </a:r>
            <a:r>
              <a:rPr lang="it-IT" sz="2700" b="1" dirty="0">
                <a:solidFill>
                  <a:srgbClr val="C00000"/>
                </a:solidFill>
              </a:rPr>
              <a:t> a </a:t>
            </a:r>
            <a:r>
              <a:rPr lang="it-IT" sz="2700" b="1" dirty="0" err="1">
                <a:solidFill>
                  <a:srgbClr val="C00000"/>
                </a:solidFill>
              </a:rPr>
              <a:t>multisector</a:t>
            </a:r>
            <a:r>
              <a:rPr lang="it-IT" sz="2700" b="1" dirty="0">
                <a:solidFill>
                  <a:srgbClr val="C00000"/>
                </a:solidFill>
              </a:rPr>
              <a:t> </a:t>
            </a:r>
            <a:r>
              <a:rPr lang="it-IT" sz="2700" b="1" dirty="0" err="1">
                <a:solidFill>
                  <a:srgbClr val="C00000"/>
                </a:solidFill>
              </a:rPr>
              <a:t>approach</a:t>
            </a:r>
            <a:r>
              <a:rPr lang="it-IT" sz="2700" b="1" dirty="0">
                <a:solidFill>
                  <a:srgbClr val="C00000"/>
                </a:solidFill>
              </a:rPr>
              <a:t> to </a:t>
            </a:r>
            <a:r>
              <a:rPr lang="it-IT" sz="2700" b="1" dirty="0" err="1">
                <a:solidFill>
                  <a:srgbClr val="C00000"/>
                </a:solidFill>
              </a:rPr>
              <a:t>parenting</a:t>
            </a:r>
            <a:r>
              <a:rPr lang="it-IT" sz="2700" b="1" dirty="0">
                <a:solidFill>
                  <a:srgbClr val="C00000"/>
                </a:solidFill>
              </a:rPr>
              <a:t> </a:t>
            </a:r>
            <a:r>
              <a:rPr lang="it-IT" sz="2700" b="1" dirty="0" err="1">
                <a:solidFill>
                  <a:srgbClr val="C00000"/>
                </a:solidFill>
              </a:rPr>
              <a:t>implies</a:t>
            </a:r>
            <a:r>
              <a:rPr lang="it-IT" sz="2700" b="1" dirty="0">
                <a:solidFill>
                  <a:srgbClr val="C00000"/>
                </a:solidFill>
              </a:rPr>
              <a:t>: health, </a:t>
            </a:r>
            <a:r>
              <a:rPr lang="it-IT" sz="2700" b="1" dirty="0" err="1">
                <a:solidFill>
                  <a:srgbClr val="C00000"/>
                </a:solidFill>
              </a:rPr>
              <a:t>education</a:t>
            </a:r>
            <a:r>
              <a:rPr lang="it-IT" sz="2700" b="1" dirty="0">
                <a:solidFill>
                  <a:srgbClr val="C00000"/>
                </a:solidFill>
              </a:rPr>
              <a:t> and social </a:t>
            </a:r>
            <a:r>
              <a:rPr lang="it-IT" sz="2700" b="1" dirty="0" err="1">
                <a:solidFill>
                  <a:srgbClr val="C00000"/>
                </a:solidFill>
              </a:rPr>
              <a:t>sectors</a:t>
            </a:r>
            <a:r>
              <a:rPr lang="it-IT" sz="2700" b="1" dirty="0">
                <a:solidFill>
                  <a:srgbClr val="C00000"/>
                </a:solidFill>
              </a:rPr>
              <a:t> to </a:t>
            </a:r>
            <a:r>
              <a:rPr lang="it-IT" sz="2700" b="1" dirty="0" err="1">
                <a:solidFill>
                  <a:srgbClr val="C00000"/>
                </a:solidFill>
              </a:rPr>
              <a:t>provide</a:t>
            </a:r>
            <a:r>
              <a:rPr lang="it-IT" sz="2700" b="1" dirty="0">
                <a:solidFill>
                  <a:srgbClr val="C00000"/>
                </a:solidFill>
              </a:rPr>
              <a:t> families with </a:t>
            </a:r>
            <a:r>
              <a:rPr lang="it-IT" sz="2700" b="1" dirty="0" err="1">
                <a:solidFill>
                  <a:srgbClr val="C00000"/>
                </a:solidFill>
              </a:rPr>
              <a:t>all</a:t>
            </a:r>
            <a:r>
              <a:rPr lang="it-IT" sz="2700" b="1" dirty="0">
                <a:solidFill>
                  <a:srgbClr val="C00000"/>
                </a:solidFill>
              </a:rPr>
              <a:t> the </a:t>
            </a:r>
            <a:r>
              <a:rPr lang="it-IT" sz="2700" b="1" dirty="0" err="1">
                <a:solidFill>
                  <a:srgbClr val="C00000"/>
                </a:solidFill>
              </a:rPr>
              <a:t>opportunities</a:t>
            </a:r>
            <a:r>
              <a:rPr lang="it-IT" sz="2700" b="1" dirty="0">
                <a:solidFill>
                  <a:srgbClr val="C00000"/>
                </a:solidFill>
              </a:rPr>
              <a:t> the community can </a:t>
            </a:r>
            <a:r>
              <a:rPr lang="it-IT" sz="2700" b="1" dirty="0" err="1">
                <a:solidFill>
                  <a:srgbClr val="C00000"/>
                </a:solidFill>
              </a:rPr>
              <a:t>offer</a:t>
            </a:r>
            <a:r>
              <a:rPr lang="it-IT" sz="2700" b="1" dirty="0">
                <a:solidFill>
                  <a:srgbClr val="C00000"/>
                </a:solidFill>
              </a:rPr>
              <a:t> : </a:t>
            </a:r>
            <a:r>
              <a:rPr kumimoji="0" lang="it-IT" sz="27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ECD/NC </a:t>
            </a:r>
            <a:r>
              <a:rPr kumimoji="0" lang="it-IT" sz="27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messages</a:t>
            </a:r>
            <a:r>
              <a:rPr kumimoji="0" lang="it-IT" sz="27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practices are </a:t>
            </a:r>
            <a:r>
              <a:rPr kumimoji="0" lang="it-IT" sz="27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offered</a:t>
            </a:r>
            <a:r>
              <a:rPr kumimoji="0" lang="it-IT" sz="27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it-IT" sz="27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</a:t>
            </a:r>
            <a:r>
              <a:rPr kumimoji="0" lang="it-IT" sz="27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contact points (</a:t>
            </a:r>
            <a:r>
              <a:rPr kumimoji="0" lang="it-IT" sz="27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touchpoints</a:t>
            </a:r>
            <a:r>
              <a:rPr kumimoji="0" lang="it-IT" sz="27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r>
              <a:rPr kumimoji="0" lang="it-IT" sz="27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along</a:t>
            </a:r>
            <a:r>
              <a:rPr kumimoji="0" lang="it-IT" sz="27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</a:t>
            </a:r>
            <a:r>
              <a:rPr kumimoji="0" lang="it-IT" sz="27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</a:t>
            </a:r>
            <a:r>
              <a:rPr kumimoji="0" lang="it-IT" sz="27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peri, post </a:t>
            </a:r>
            <a:r>
              <a:rPr kumimoji="0" lang="it-IT" sz="27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natal</a:t>
            </a:r>
            <a:r>
              <a:rPr kumimoji="0" lang="it-IT" sz="27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continuum</a:t>
            </a:r>
            <a:br>
              <a:rPr kumimoji="0" lang="it-IT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lang="it-IT" sz="3600" dirty="0">
                <a:solidFill>
                  <a:srgbClr val="C00000"/>
                </a:solidFill>
              </a:rPr>
            </a:br>
            <a:endParaRPr lang="it-IT" sz="3600" dirty="0">
              <a:solidFill>
                <a:srgbClr val="C00000"/>
              </a:solidFill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4BA9D62-97AD-BEC9-7F60-957FEA9EEE80}"/>
              </a:ext>
            </a:extLst>
          </p:cNvPr>
          <p:cNvSpPr/>
          <p:nvPr/>
        </p:nvSpPr>
        <p:spPr>
          <a:xfrm>
            <a:off x="3962400" y="1690688"/>
            <a:ext cx="2717800" cy="735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highlight>
                  <a:srgbClr val="FF0000"/>
                </a:highlight>
              </a:rPr>
              <a:t>Early</a:t>
            </a:r>
            <a:r>
              <a:rPr lang="it-IT" dirty="0">
                <a:highlight>
                  <a:srgbClr val="FF0000"/>
                </a:highlight>
              </a:rPr>
              <a:t> </a:t>
            </a:r>
            <a:r>
              <a:rPr lang="it-IT" dirty="0" err="1">
                <a:highlight>
                  <a:srgbClr val="FF0000"/>
                </a:highlight>
              </a:rPr>
              <a:t>bonding</a:t>
            </a:r>
            <a:r>
              <a:rPr lang="it-IT" dirty="0">
                <a:highlight>
                  <a:srgbClr val="FF0000"/>
                </a:highlight>
              </a:rPr>
              <a:t>, </a:t>
            </a:r>
            <a:r>
              <a:rPr lang="it-IT" dirty="0" err="1">
                <a:highlight>
                  <a:srgbClr val="FF0000"/>
                </a:highlight>
              </a:rPr>
              <a:t>skin</a:t>
            </a:r>
            <a:r>
              <a:rPr lang="it-IT" dirty="0">
                <a:highlight>
                  <a:srgbClr val="FF0000"/>
                </a:highlight>
              </a:rPr>
              <a:t>-to-</a:t>
            </a:r>
            <a:r>
              <a:rPr lang="it-IT" dirty="0" err="1">
                <a:highlight>
                  <a:srgbClr val="FF0000"/>
                </a:highlight>
              </a:rPr>
              <a:t>skin</a:t>
            </a:r>
            <a:r>
              <a:rPr lang="it-IT" dirty="0">
                <a:highlight>
                  <a:srgbClr val="FF0000"/>
                </a:highlight>
              </a:rPr>
              <a:t>, BF, </a:t>
            </a:r>
            <a:r>
              <a:rPr lang="it-IT" dirty="0" err="1">
                <a:highlight>
                  <a:srgbClr val="FF0000"/>
                </a:highlight>
              </a:rPr>
              <a:t>companion</a:t>
            </a:r>
            <a:r>
              <a:rPr lang="it-IT" dirty="0">
                <a:highlight>
                  <a:srgbClr val="FF0000"/>
                </a:highlight>
              </a:rPr>
              <a:t> </a:t>
            </a:r>
            <a:r>
              <a:rPr lang="it-IT" dirty="0" err="1">
                <a:highlight>
                  <a:srgbClr val="FF0000"/>
                </a:highlight>
              </a:rPr>
              <a:t>at</a:t>
            </a:r>
            <a:r>
              <a:rPr lang="it-IT" dirty="0">
                <a:highlight>
                  <a:srgbClr val="FF0000"/>
                </a:highlight>
              </a:rPr>
              <a:t> </a:t>
            </a:r>
            <a:r>
              <a:rPr lang="it-IT" dirty="0" err="1">
                <a:highlight>
                  <a:srgbClr val="FF0000"/>
                </a:highlight>
              </a:rPr>
              <a:t>birth</a:t>
            </a:r>
            <a:endParaRPr lang="it-IT" dirty="0">
              <a:highlight>
                <a:srgbClr val="FF0000"/>
              </a:highlight>
            </a:endParaRP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DDD0E85E-452C-4CD3-03D5-701E0F3F206F}"/>
              </a:ext>
            </a:extLst>
          </p:cNvPr>
          <p:cNvSpPr/>
          <p:nvPr/>
        </p:nvSpPr>
        <p:spPr>
          <a:xfrm>
            <a:off x="7785100" y="2035343"/>
            <a:ext cx="2324100" cy="10023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highlight>
                  <a:srgbClr val="FF0000"/>
                </a:highlight>
              </a:rPr>
              <a:t>Dialogue</a:t>
            </a:r>
            <a:r>
              <a:rPr lang="it-IT" dirty="0">
                <a:highlight>
                  <a:srgbClr val="FF0000"/>
                </a:highlight>
              </a:rPr>
              <a:t> on </a:t>
            </a:r>
            <a:r>
              <a:rPr lang="it-IT" dirty="0" err="1">
                <a:highlight>
                  <a:srgbClr val="FF0000"/>
                </a:highlight>
              </a:rPr>
              <a:t>development</a:t>
            </a:r>
            <a:endParaRPr lang="it-IT" dirty="0">
              <a:highlight>
                <a:srgbClr val="FF0000"/>
              </a:highlight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D3269CA-09C8-73FF-6188-E80354575672}"/>
              </a:ext>
            </a:extLst>
          </p:cNvPr>
          <p:cNvSpPr/>
          <p:nvPr/>
        </p:nvSpPr>
        <p:spPr>
          <a:xfrm>
            <a:off x="8267700" y="3695700"/>
            <a:ext cx="2438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  <a:highlight>
                  <a:srgbClr val="00FFFF"/>
                </a:highlight>
              </a:rPr>
              <a:t>Day care with family engagement and </a:t>
            </a:r>
            <a:r>
              <a:rPr lang="it-IT" dirty="0" err="1">
                <a:solidFill>
                  <a:schemeClr val="tx1"/>
                </a:solidFill>
                <a:highlight>
                  <a:srgbClr val="00FFFF"/>
                </a:highlight>
              </a:rPr>
              <a:t>participation</a:t>
            </a:r>
            <a:endParaRPr lang="it-IT" dirty="0">
              <a:solidFill>
                <a:schemeClr val="tx1"/>
              </a:solidFill>
              <a:highlight>
                <a:srgbClr val="00FFFF"/>
              </a:highlight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D0223A83-0FC0-05F7-7C30-73E94B8A1C14}"/>
              </a:ext>
            </a:extLst>
          </p:cNvPr>
          <p:cNvSpPr/>
          <p:nvPr/>
        </p:nvSpPr>
        <p:spPr>
          <a:xfrm>
            <a:off x="7048500" y="5003800"/>
            <a:ext cx="3594100" cy="1189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  <a:highlight>
                  <a:srgbClr val="00FFFF"/>
                </a:highlight>
              </a:rPr>
              <a:t>Engagement of caregivers in </a:t>
            </a:r>
            <a:r>
              <a:rPr lang="it-IT" dirty="0" err="1">
                <a:solidFill>
                  <a:schemeClr val="tx1"/>
                </a:solidFill>
                <a:highlight>
                  <a:srgbClr val="00FFFF"/>
                </a:highlight>
              </a:rPr>
              <a:t>development</a:t>
            </a:r>
            <a:r>
              <a:rPr lang="it-IT" dirty="0">
                <a:solidFill>
                  <a:schemeClr val="tx1"/>
                </a:solidFill>
                <a:highlight>
                  <a:srgbClr val="00FFFF"/>
                </a:highlight>
              </a:rPr>
              <a:t> </a:t>
            </a:r>
            <a:r>
              <a:rPr lang="it-IT" dirty="0" err="1">
                <a:solidFill>
                  <a:schemeClr val="tx1"/>
                </a:solidFill>
                <a:highlight>
                  <a:srgbClr val="00FFFF"/>
                </a:highlight>
              </a:rPr>
              <a:t>focused</a:t>
            </a:r>
            <a:r>
              <a:rPr lang="it-IT" dirty="0">
                <a:solidFill>
                  <a:schemeClr val="tx1"/>
                </a:solidFill>
                <a:highlight>
                  <a:srgbClr val="00FFFF"/>
                </a:highlight>
              </a:rPr>
              <a:t> activities </a:t>
            </a:r>
          </a:p>
          <a:p>
            <a:pPr algn="ctr"/>
            <a:r>
              <a:rPr lang="it-IT" dirty="0">
                <a:solidFill>
                  <a:schemeClr val="tx1"/>
                </a:solidFill>
                <a:highlight>
                  <a:srgbClr val="00FFFF"/>
                </a:highlight>
              </a:rPr>
              <a:t>(</a:t>
            </a:r>
            <a:r>
              <a:rPr lang="it-IT" dirty="0" err="1">
                <a:solidFill>
                  <a:schemeClr val="tx1"/>
                </a:solidFill>
                <a:highlight>
                  <a:srgbClr val="00FFFF"/>
                </a:highlight>
              </a:rPr>
              <a:t>shared</a:t>
            </a:r>
            <a:r>
              <a:rPr lang="it-IT" dirty="0">
                <a:solidFill>
                  <a:schemeClr val="tx1"/>
                </a:solidFill>
                <a:highlight>
                  <a:srgbClr val="00FFFF"/>
                </a:highlight>
              </a:rPr>
              <a:t> reading and play, music)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4CE639E-BE15-4EF2-8DFD-19DA24AA3BBD}"/>
              </a:ext>
            </a:extLst>
          </p:cNvPr>
          <p:cNvSpPr/>
          <p:nvPr/>
        </p:nvSpPr>
        <p:spPr>
          <a:xfrm>
            <a:off x="4673600" y="3733800"/>
            <a:ext cx="23749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  <a:highlight>
                  <a:srgbClr val="00FF00"/>
                </a:highlight>
              </a:rPr>
              <a:t>Information on community services and social benefits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73C113EC-2B9E-FDAE-49F9-F0EF4D8CA135}"/>
              </a:ext>
            </a:extLst>
          </p:cNvPr>
          <p:cNvSpPr/>
          <p:nvPr/>
        </p:nvSpPr>
        <p:spPr>
          <a:xfrm>
            <a:off x="1968500" y="2794000"/>
            <a:ext cx="16002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highlight>
                  <a:srgbClr val="FF0000"/>
                </a:highlight>
              </a:rPr>
              <a:t>Preparation</a:t>
            </a:r>
            <a:r>
              <a:rPr lang="it-IT" dirty="0">
                <a:highlight>
                  <a:srgbClr val="FF0000"/>
                </a:highlight>
              </a:rPr>
              <a:t> to </a:t>
            </a:r>
            <a:r>
              <a:rPr lang="it-IT" dirty="0" err="1">
                <a:highlight>
                  <a:srgbClr val="FF0000"/>
                </a:highlight>
              </a:rPr>
              <a:t>birth</a:t>
            </a:r>
            <a:endParaRPr lang="it-IT" dirty="0">
              <a:highlight>
                <a:srgbClr val="FF0000"/>
              </a:highlight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0C76AB29-EA42-F37A-238A-0724656B47F8}"/>
              </a:ext>
            </a:extLst>
          </p:cNvPr>
          <p:cNvSpPr/>
          <p:nvPr/>
        </p:nvSpPr>
        <p:spPr>
          <a:xfrm>
            <a:off x="1879600" y="6365875"/>
            <a:ext cx="8051800" cy="452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  <a:highlight>
                  <a:srgbClr val="00FF00"/>
                </a:highlight>
              </a:rPr>
              <a:t>Further</a:t>
            </a:r>
            <a:r>
              <a:rPr lang="it-IT" dirty="0">
                <a:solidFill>
                  <a:schemeClr val="tx1"/>
                </a:solidFill>
                <a:highlight>
                  <a:srgbClr val="00FF00"/>
                </a:highlight>
              </a:rPr>
              <a:t> support to </a:t>
            </a:r>
            <a:r>
              <a:rPr lang="it-IT" dirty="0" err="1">
                <a:solidFill>
                  <a:schemeClr val="tx1"/>
                </a:solidFill>
                <a:highlight>
                  <a:srgbClr val="00FF00"/>
                </a:highlight>
              </a:rPr>
              <a:t>children</a:t>
            </a:r>
            <a:r>
              <a:rPr lang="it-IT" dirty="0">
                <a:solidFill>
                  <a:schemeClr val="tx1"/>
                </a:solidFill>
                <a:highlight>
                  <a:srgbClr val="00FF00"/>
                </a:highlight>
              </a:rPr>
              <a:t> and families with special </a:t>
            </a:r>
            <a:r>
              <a:rPr lang="it-IT" dirty="0" err="1">
                <a:solidFill>
                  <a:schemeClr val="tx1"/>
                </a:solidFill>
                <a:highlight>
                  <a:srgbClr val="00FF00"/>
                </a:highlight>
              </a:rPr>
              <a:t>needs</a:t>
            </a:r>
            <a:r>
              <a:rPr lang="it-IT" dirty="0">
                <a:solidFill>
                  <a:schemeClr val="tx1"/>
                </a:solidFill>
                <a:highlight>
                  <a:srgbClr val="00FF00"/>
                </a:highlight>
              </a:rPr>
              <a:t> </a:t>
            </a:r>
          </a:p>
        </p:txBody>
      </p:sp>
      <p:pic>
        <p:nvPicPr>
          <p:cNvPr id="19" name="Segnaposto contenuto 18">
            <a:extLst>
              <a:ext uri="{FF2B5EF4-FFF2-40B4-BE49-F238E27FC236}">
                <a16:creationId xmlns:a16="http://schemas.microsoft.com/office/drawing/2014/main" id="{A7E663DA-B7AD-4CF3-7803-87175369FA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8384383">
            <a:off x="3044639" y="2210988"/>
            <a:ext cx="682811" cy="487722"/>
          </a:xfrm>
          <a:prstGeom prst="rect">
            <a:avLst/>
          </a:prstGeom>
        </p:spPr>
      </p:pic>
      <p:sp>
        <p:nvSpPr>
          <p:cNvPr id="18" name="Freccia a destra 17">
            <a:extLst>
              <a:ext uri="{FF2B5EF4-FFF2-40B4-BE49-F238E27FC236}">
                <a16:creationId xmlns:a16="http://schemas.microsoft.com/office/drawing/2014/main" id="{54398F6F-78F7-2249-1C29-A073A00CECB5}"/>
              </a:ext>
            </a:extLst>
          </p:cNvPr>
          <p:cNvSpPr/>
          <p:nvPr/>
        </p:nvSpPr>
        <p:spPr>
          <a:xfrm rot="1710276">
            <a:off x="3695700" y="3859213"/>
            <a:ext cx="711200" cy="2841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B5A8E10C-9E55-0654-1BF2-3AFE39771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514309">
            <a:off x="6833327" y="1776869"/>
            <a:ext cx="798645" cy="847417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D7D976D8-42E0-C8CD-8096-6580F6414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59772">
            <a:off x="5984546" y="4697720"/>
            <a:ext cx="798645" cy="847417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0280F791-16E2-1643-1B62-FFC95AF50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52804">
            <a:off x="7310305" y="3838883"/>
            <a:ext cx="798645" cy="847417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D20D4E2A-C332-E387-4E7A-50DB07DB1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933728" y="4290268"/>
            <a:ext cx="368299" cy="1109568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0581C661-CC04-7E84-45AB-94560D3B7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710441" y="5781422"/>
            <a:ext cx="235940" cy="1109568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C94CA760-7C6D-A210-E180-E17A0266E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427068">
            <a:off x="3640099" y="5015043"/>
            <a:ext cx="2140827" cy="1109568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72F0F89E-4722-733B-C3B4-BA40491537FF}"/>
              </a:ext>
            </a:extLst>
          </p:cNvPr>
          <p:cNvSpPr/>
          <p:nvPr/>
        </p:nvSpPr>
        <p:spPr>
          <a:xfrm>
            <a:off x="267128" y="3853052"/>
            <a:ext cx="1140432" cy="58912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Health</a:t>
            </a:r>
          </a:p>
          <a:p>
            <a:pPr algn="ctr"/>
            <a:r>
              <a:rPr lang="it-IT" dirty="0"/>
              <a:t>Services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6F57D18-6E8C-0924-D570-81DA9C6B7A68}"/>
              </a:ext>
            </a:extLst>
          </p:cNvPr>
          <p:cNvSpPr/>
          <p:nvPr/>
        </p:nvSpPr>
        <p:spPr>
          <a:xfrm>
            <a:off x="267128" y="4610100"/>
            <a:ext cx="1140432" cy="59889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Social </a:t>
            </a:r>
          </a:p>
          <a:p>
            <a:pPr algn="ctr"/>
            <a:r>
              <a:rPr lang="it-IT" dirty="0"/>
              <a:t>Services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FCA53CC-DF20-55B5-A211-B1BCC31F03E7}"/>
              </a:ext>
            </a:extLst>
          </p:cNvPr>
          <p:cNvSpPr/>
          <p:nvPr/>
        </p:nvSpPr>
        <p:spPr>
          <a:xfrm>
            <a:off x="267128" y="5336147"/>
            <a:ext cx="1282272" cy="78537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Education</a:t>
            </a:r>
            <a:r>
              <a:rPr lang="it-IT" dirty="0"/>
              <a:t> and Culture</a:t>
            </a:r>
          </a:p>
        </p:txBody>
      </p:sp>
    </p:spTree>
    <p:extLst>
      <p:ext uri="{BB962C8B-B14F-4D97-AF65-F5344CB8AC3E}">
        <p14:creationId xmlns:p14="http://schemas.microsoft.com/office/powerpoint/2010/main" val="3754143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418023-0A9E-6F8D-D72C-04B64FE1C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13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600" dirty="0" err="1">
                <a:solidFill>
                  <a:srgbClr val="C00000"/>
                </a:solidFill>
              </a:rPr>
              <a:t>Obstacles</a:t>
            </a:r>
            <a:r>
              <a:rPr lang="it-IT" sz="3600" dirty="0">
                <a:solidFill>
                  <a:srgbClr val="C00000"/>
                </a:solidFill>
              </a:rPr>
              <a:t> to cross-</a:t>
            </a:r>
            <a:r>
              <a:rPr lang="it-IT" sz="3600" dirty="0" err="1">
                <a:solidFill>
                  <a:srgbClr val="C00000"/>
                </a:solidFill>
              </a:rPr>
              <a:t>sector</a:t>
            </a:r>
            <a:r>
              <a:rPr lang="it-IT" sz="3600" dirty="0">
                <a:solidFill>
                  <a:srgbClr val="C00000"/>
                </a:solidFill>
              </a:rPr>
              <a:t> </a:t>
            </a:r>
            <a:r>
              <a:rPr lang="it-IT" sz="3600" dirty="0" err="1">
                <a:solidFill>
                  <a:srgbClr val="C00000"/>
                </a:solidFill>
              </a:rPr>
              <a:t>collaboration</a:t>
            </a:r>
            <a:r>
              <a:rPr lang="it-IT" sz="3600" dirty="0">
                <a:solidFill>
                  <a:srgbClr val="C00000"/>
                </a:solidFill>
              </a:rPr>
              <a:t> and </a:t>
            </a:r>
            <a:r>
              <a:rPr lang="it-IT" sz="3600" dirty="0" err="1">
                <a:solidFill>
                  <a:srgbClr val="C00000"/>
                </a:solidFill>
              </a:rPr>
              <a:t>integration</a:t>
            </a:r>
            <a:endParaRPr lang="it-IT" sz="3600" dirty="0">
              <a:solidFill>
                <a:srgbClr val="C0000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788FED1-432B-A533-8DA3-FECC9BB0D733}"/>
              </a:ext>
            </a:extLst>
          </p:cNvPr>
          <p:cNvSpPr txBox="1"/>
          <p:nvPr/>
        </p:nvSpPr>
        <p:spPr>
          <a:xfrm>
            <a:off x="289933" y="2410663"/>
            <a:ext cx="121632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it-IT" sz="2400" dirty="0" err="1"/>
              <a:t>budgetary</a:t>
            </a:r>
            <a:r>
              <a:rPr lang="it-IT" sz="2400" dirty="0"/>
              <a:t> and </a:t>
            </a:r>
            <a:r>
              <a:rPr lang="it-IT" sz="2400" dirty="0" err="1"/>
              <a:t>organizational</a:t>
            </a:r>
            <a:r>
              <a:rPr lang="it-IT" sz="2400" dirty="0"/>
              <a:t> silos</a:t>
            </a:r>
          </a:p>
          <a:p>
            <a:pPr marL="457200" indent="-457200">
              <a:buFont typeface="+mj-lt"/>
              <a:buAutoNum type="arabicPeriod"/>
            </a:pPr>
            <a:endParaRPr lang="it-IT" sz="2400" dirty="0"/>
          </a:p>
          <a:p>
            <a:pPr marL="457200" indent="-457200">
              <a:buFont typeface="+mj-lt"/>
              <a:buAutoNum type="arabicPeriod"/>
            </a:pPr>
            <a:r>
              <a:rPr lang="it-IT" sz="2400" dirty="0" err="1"/>
              <a:t>lack</a:t>
            </a:r>
            <a:r>
              <a:rPr lang="it-IT" sz="2400" dirty="0"/>
              <a:t> of </a:t>
            </a:r>
            <a:r>
              <a:rPr lang="it-IT" sz="2400" dirty="0" err="1"/>
              <a:t>mutual</a:t>
            </a:r>
            <a:r>
              <a:rPr lang="it-IT" sz="2400" dirty="0"/>
              <a:t> </a:t>
            </a:r>
            <a:r>
              <a:rPr lang="it-IT" sz="2400" dirty="0" err="1"/>
              <a:t>recognition</a:t>
            </a:r>
            <a:r>
              <a:rPr lang="it-IT" sz="2400" dirty="0"/>
              <a:t> and common </a:t>
            </a:r>
            <a:r>
              <a:rPr lang="it-IT" sz="2400" dirty="0" err="1"/>
              <a:t>language</a:t>
            </a:r>
            <a:r>
              <a:rPr lang="it-IT" sz="2400" dirty="0"/>
              <a:t> </a:t>
            </a:r>
            <a:r>
              <a:rPr lang="it-IT" sz="2400" dirty="0" err="1"/>
              <a:t>among</a:t>
            </a:r>
            <a:r>
              <a:rPr lang="it-IT" sz="2400" dirty="0"/>
              <a:t> </a:t>
            </a:r>
            <a:r>
              <a:rPr lang="it-IT" sz="2400" dirty="0" err="1"/>
              <a:t>professionals</a:t>
            </a:r>
            <a:r>
              <a:rPr lang="it-IT" sz="2400" dirty="0"/>
              <a:t> working in diverse services and </a:t>
            </a:r>
            <a:r>
              <a:rPr lang="it-IT" sz="2400" dirty="0" err="1"/>
              <a:t>sectors</a:t>
            </a:r>
            <a:endParaRPr lang="it-IT" sz="2400" dirty="0"/>
          </a:p>
          <a:p>
            <a:pPr marL="457200" indent="-457200">
              <a:buFont typeface="+mj-lt"/>
              <a:buAutoNum type="arabicPeriod"/>
            </a:pPr>
            <a:endParaRPr lang="it-IT" sz="2400" dirty="0"/>
          </a:p>
          <a:p>
            <a:pPr marL="457200" indent="-457200">
              <a:buFont typeface="+mj-lt"/>
              <a:buAutoNum type="arabicPeriod"/>
            </a:pPr>
            <a:r>
              <a:rPr lang="it-IT" sz="2400" dirty="0" err="1"/>
              <a:t>lack</a:t>
            </a:r>
            <a:r>
              <a:rPr lang="it-IT" sz="2400" dirty="0"/>
              <a:t> of </a:t>
            </a:r>
            <a:r>
              <a:rPr lang="it-IT" sz="2400" dirty="0" err="1"/>
              <a:t>awareness</a:t>
            </a:r>
            <a:r>
              <a:rPr lang="it-IT" sz="2400" dirty="0"/>
              <a:t> </a:t>
            </a:r>
            <a:r>
              <a:rPr lang="it-IT" sz="2400" dirty="0" err="1"/>
              <a:t>about</a:t>
            </a:r>
            <a:r>
              <a:rPr lang="it-IT" sz="2400" dirty="0"/>
              <a:t> </a:t>
            </a:r>
            <a:r>
              <a:rPr lang="it-IT" sz="2400" dirty="0" err="1"/>
              <a:t>what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needed</a:t>
            </a:r>
            <a:r>
              <a:rPr lang="it-IT" sz="2400" dirty="0"/>
              <a:t> and </a:t>
            </a:r>
            <a:r>
              <a:rPr lang="it-IT" sz="2400" dirty="0" err="1"/>
              <a:t>what</a:t>
            </a:r>
            <a:r>
              <a:rPr lang="it-IT" sz="2400" dirty="0"/>
              <a:t> works</a:t>
            </a:r>
          </a:p>
          <a:p>
            <a:endParaRPr lang="it-IT" sz="2400" dirty="0"/>
          </a:p>
          <a:p>
            <a:r>
              <a:rPr lang="it-IT" sz="2400" dirty="0"/>
              <a:t>       good progress made for n. 2 and 3</a:t>
            </a:r>
          </a:p>
        </p:txBody>
      </p:sp>
    </p:spTree>
    <p:extLst>
      <p:ext uri="{BB962C8B-B14F-4D97-AF65-F5344CB8AC3E}">
        <p14:creationId xmlns:p14="http://schemas.microsoft.com/office/powerpoint/2010/main" val="3597239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42039A-AF5E-692A-F99B-39D56E152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8125"/>
            <a:ext cx="10515600" cy="1365704"/>
          </a:xfrm>
        </p:spPr>
        <p:txBody>
          <a:bodyPr>
            <a:normAutofit/>
          </a:bodyPr>
          <a:lstStyle/>
          <a:p>
            <a:pPr algn="ctr"/>
            <a:r>
              <a:rPr lang="it-IT" sz="3600" dirty="0" err="1">
                <a:solidFill>
                  <a:srgbClr val="C00000"/>
                </a:solidFill>
              </a:rPr>
              <a:t>Implementing</a:t>
            </a:r>
            <a:r>
              <a:rPr lang="it-IT" sz="3600" dirty="0">
                <a:solidFill>
                  <a:srgbClr val="C00000"/>
                </a:solidFill>
              </a:rPr>
              <a:t> </a:t>
            </a:r>
            <a:r>
              <a:rPr lang="it-IT" sz="3600" dirty="0" err="1">
                <a:solidFill>
                  <a:srgbClr val="C00000"/>
                </a:solidFill>
              </a:rPr>
              <a:t>multisector</a:t>
            </a:r>
            <a:r>
              <a:rPr lang="it-IT" sz="3600" dirty="0">
                <a:solidFill>
                  <a:srgbClr val="C00000"/>
                </a:solidFill>
              </a:rPr>
              <a:t> </a:t>
            </a:r>
            <a:r>
              <a:rPr lang="it-IT" sz="3600" dirty="0" err="1">
                <a:solidFill>
                  <a:srgbClr val="C00000"/>
                </a:solidFill>
              </a:rPr>
              <a:t>parenting</a:t>
            </a:r>
            <a:r>
              <a:rPr lang="it-IT" sz="3600" dirty="0">
                <a:solidFill>
                  <a:srgbClr val="C00000"/>
                </a:solidFill>
              </a:rPr>
              <a:t> </a:t>
            </a:r>
            <a:r>
              <a:rPr lang="it-IT" sz="3600" dirty="0" err="1">
                <a:solidFill>
                  <a:srgbClr val="C00000"/>
                </a:solidFill>
              </a:rPr>
              <a:t>programs</a:t>
            </a:r>
            <a:r>
              <a:rPr lang="it-IT" sz="3600" dirty="0">
                <a:solidFill>
                  <a:srgbClr val="C00000"/>
                </a:solidFill>
              </a:rPr>
              <a:t>:</a:t>
            </a:r>
            <a:br>
              <a:rPr lang="it-IT" sz="3600" dirty="0">
                <a:solidFill>
                  <a:srgbClr val="C00000"/>
                </a:solidFill>
              </a:rPr>
            </a:br>
            <a:r>
              <a:rPr lang="it-IT" sz="3600" dirty="0">
                <a:solidFill>
                  <a:srgbClr val="C00000"/>
                </a:solidFill>
              </a:rPr>
              <a:t> </a:t>
            </a:r>
            <a:r>
              <a:rPr lang="it-IT" sz="3600" dirty="0" err="1">
                <a:solidFill>
                  <a:srgbClr val="C00000"/>
                </a:solidFill>
              </a:rPr>
              <a:t>two</a:t>
            </a:r>
            <a:r>
              <a:rPr lang="it-IT" sz="3600" dirty="0">
                <a:solidFill>
                  <a:srgbClr val="C00000"/>
                </a:solidFill>
              </a:rPr>
              <a:t> </a:t>
            </a:r>
            <a:r>
              <a:rPr lang="it-IT" sz="3600" dirty="0" err="1">
                <a:solidFill>
                  <a:srgbClr val="C00000"/>
                </a:solidFill>
              </a:rPr>
              <a:t>essential</a:t>
            </a:r>
            <a:r>
              <a:rPr lang="it-IT" sz="3600" dirty="0">
                <a:solidFill>
                  <a:srgbClr val="C00000"/>
                </a:solidFill>
              </a:rPr>
              <a:t> and </a:t>
            </a:r>
            <a:r>
              <a:rPr lang="it-IT" sz="3600" dirty="0" err="1">
                <a:solidFill>
                  <a:srgbClr val="C00000"/>
                </a:solidFill>
              </a:rPr>
              <a:t>closely</a:t>
            </a:r>
            <a:r>
              <a:rPr lang="it-IT" sz="3600" dirty="0">
                <a:solidFill>
                  <a:srgbClr val="C00000"/>
                </a:solidFill>
              </a:rPr>
              <a:t> </a:t>
            </a:r>
            <a:r>
              <a:rPr lang="it-IT" sz="3600" dirty="0" err="1">
                <a:solidFill>
                  <a:srgbClr val="C00000"/>
                </a:solidFill>
              </a:rPr>
              <a:t>linked</a:t>
            </a:r>
            <a:r>
              <a:rPr lang="it-IT" sz="3600" dirty="0">
                <a:solidFill>
                  <a:srgbClr val="C00000"/>
                </a:solidFill>
              </a:rPr>
              <a:t> </a:t>
            </a:r>
            <a:r>
              <a:rPr lang="it-IT" sz="3600" dirty="0" err="1">
                <a:solidFill>
                  <a:srgbClr val="C00000"/>
                </a:solidFill>
              </a:rPr>
              <a:t>components</a:t>
            </a:r>
            <a:endParaRPr lang="it-IT" sz="3600" dirty="0">
              <a:solidFill>
                <a:srgbClr val="C00000"/>
              </a:solidFill>
            </a:endParaRPr>
          </a:p>
        </p:txBody>
      </p:sp>
      <p:graphicFrame>
        <p:nvGraphicFramePr>
          <p:cNvPr id="6" name="Segnaposto contenuto 2">
            <a:extLst>
              <a:ext uri="{FF2B5EF4-FFF2-40B4-BE49-F238E27FC236}">
                <a16:creationId xmlns:a16="http://schemas.microsoft.com/office/drawing/2014/main" id="{12C1B3E1-12A6-BE8E-E76C-73568804AC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5032429"/>
              </p:ext>
            </p:extLst>
          </p:nvPr>
        </p:nvGraphicFramePr>
        <p:xfrm>
          <a:off x="838200" y="1838425"/>
          <a:ext cx="10515600" cy="4338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reccia bidirezionale verticale 3">
            <a:extLst>
              <a:ext uri="{FF2B5EF4-FFF2-40B4-BE49-F238E27FC236}">
                <a16:creationId xmlns:a16="http://schemas.microsoft.com/office/drawing/2014/main" id="{B5F3B0C0-EA7B-8168-D22F-94F1F3C807FE}"/>
              </a:ext>
            </a:extLst>
          </p:cNvPr>
          <p:cNvSpPr/>
          <p:nvPr/>
        </p:nvSpPr>
        <p:spPr>
          <a:xfrm rot="16200000">
            <a:off x="5853684" y="3242220"/>
            <a:ext cx="484632" cy="1216152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1440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350113-C8E2-113F-7F9A-14CB04F32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Multiprofessional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training</a:t>
            </a:r>
            <a:b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1E8DEA1-5EDA-1E24-22BC-42E78E02EDD4}"/>
              </a:ext>
            </a:extLst>
          </p:cNvPr>
          <p:cNvSpPr txBox="1"/>
          <p:nvPr/>
        </p:nvSpPr>
        <p:spPr>
          <a:xfrm>
            <a:off x="838200" y="1349824"/>
            <a:ext cx="1099457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12 to 24 hours, </a:t>
            </a:r>
            <a:r>
              <a:rPr lang="it-IT" sz="2000" dirty="0" err="1"/>
              <a:t>distributed</a:t>
            </a:r>
            <a:r>
              <a:rPr lang="it-IT" sz="2000" dirty="0"/>
              <a:t> over 2 to 4 days, </a:t>
            </a:r>
          </a:p>
          <a:p>
            <a:r>
              <a:rPr lang="it-IT" sz="2000" dirty="0"/>
              <a:t>1° : science base and </a:t>
            </a:r>
            <a:r>
              <a:rPr lang="it-IT" sz="2000" dirty="0" err="1"/>
              <a:t>principles</a:t>
            </a:r>
            <a:r>
              <a:rPr lang="it-IT" sz="2000" dirty="0"/>
              <a:t> of ECD and NC</a:t>
            </a:r>
          </a:p>
          <a:p>
            <a:r>
              <a:rPr lang="it-IT" sz="2000" dirty="0"/>
              <a:t>2° : </a:t>
            </a:r>
            <a:r>
              <a:rPr lang="it-IT" sz="2000" dirty="0" err="1"/>
              <a:t>assessing</a:t>
            </a:r>
            <a:r>
              <a:rPr lang="it-IT" sz="2000" dirty="0"/>
              <a:t> </a:t>
            </a:r>
            <a:r>
              <a:rPr lang="it-IT" sz="2000" dirty="0" err="1"/>
              <a:t>current</a:t>
            </a:r>
            <a:r>
              <a:rPr lang="it-IT" sz="2000" dirty="0"/>
              <a:t> state of support to families </a:t>
            </a:r>
            <a:r>
              <a:rPr lang="it-IT" sz="2000" dirty="0" err="1"/>
              <a:t>provided</a:t>
            </a:r>
            <a:r>
              <a:rPr lang="it-IT" sz="2000" dirty="0"/>
              <a:t> by services, </a:t>
            </a:r>
            <a:r>
              <a:rPr lang="it-IT" sz="2000" dirty="0" err="1"/>
              <a:t>needs</a:t>
            </a:r>
            <a:r>
              <a:rPr lang="it-IT" sz="2000" dirty="0"/>
              <a:t> and </a:t>
            </a:r>
          </a:p>
          <a:p>
            <a:r>
              <a:rPr lang="it-IT" sz="2000" dirty="0" err="1"/>
              <a:t>opportunities</a:t>
            </a:r>
            <a:r>
              <a:rPr lang="it-IT" sz="2000" dirty="0"/>
              <a:t> </a:t>
            </a:r>
            <a:r>
              <a:rPr lang="it-IT" sz="2000" dirty="0" err="1"/>
              <a:t>at</a:t>
            </a:r>
            <a:r>
              <a:rPr lang="it-IT" sz="2000" dirty="0"/>
              <a:t> </a:t>
            </a:r>
            <a:r>
              <a:rPr lang="it-IT" sz="2000" dirty="0" err="1"/>
              <a:t>local</a:t>
            </a:r>
            <a:r>
              <a:rPr lang="it-IT" sz="2000" dirty="0"/>
              <a:t> (</a:t>
            </a:r>
            <a:r>
              <a:rPr lang="it-IT" sz="2000" dirty="0" err="1"/>
              <a:t>municipal</a:t>
            </a:r>
            <a:r>
              <a:rPr lang="it-IT" sz="2000" dirty="0"/>
              <a:t>- trans </a:t>
            </a:r>
            <a:r>
              <a:rPr lang="it-IT" sz="2000" dirty="0" err="1"/>
              <a:t>municipal</a:t>
            </a:r>
            <a:r>
              <a:rPr lang="it-IT" sz="2000" dirty="0"/>
              <a:t>) </a:t>
            </a:r>
            <a:r>
              <a:rPr lang="it-IT" sz="2000" dirty="0" err="1"/>
              <a:t>level</a:t>
            </a:r>
            <a:r>
              <a:rPr lang="it-IT" sz="2000" dirty="0"/>
              <a:t> </a:t>
            </a:r>
          </a:p>
          <a:p>
            <a:r>
              <a:rPr lang="it-IT" sz="2000" dirty="0"/>
              <a:t>3° : roadmap of </a:t>
            </a:r>
            <a:r>
              <a:rPr lang="it-IT" sz="2000" dirty="0" err="1"/>
              <a:t>touchpoints</a:t>
            </a:r>
            <a:r>
              <a:rPr lang="it-IT" sz="2000" dirty="0"/>
              <a:t>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across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services and </a:t>
            </a:r>
            <a:r>
              <a:rPr lang="it-IT" sz="2000" dirty="0" err="1"/>
              <a:t>along</a:t>
            </a:r>
            <a:r>
              <a:rPr lang="it-IT" sz="2000" dirty="0"/>
              <a:t> the 1000 days services</a:t>
            </a:r>
          </a:p>
          <a:p>
            <a:r>
              <a:rPr lang="it-IT" sz="2000" dirty="0"/>
              <a:t>4° : </a:t>
            </a:r>
            <a:r>
              <a:rPr lang="it-IT" sz="2000" dirty="0" err="1"/>
              <a:t>how</a:t>
            </a:r>
            <a:r>
              <a:rPr lang="it-IT" sz="2000" dirty="0"/>
              <a:t> to build a </a:t>
            </a:r>
            <a:r>
              <a:rPr lang="it-IT" sz="2000" dirty="0" err="1"/>
              <a:t>dialogue</a:t>
            </a:r>
            <a:r>
              <a:rPr lang="it-IT" sz="2000" dirty="0"/>
              <a:t> with </a:t>
            </a:r>
            <a:r>
              <a:rPr lang="it-IT" sz="2000" dirty="0" err="1"/>
              <a:t>parents</a:t>
            </a:r>
            <a:r>
              <a:rPr lang="it-IT" sz="2000" dirty="0"/>
              <a:t>/caregivers  </a:t>
            </a:r>
          </a:p>
          <a:p>
            <a:endParaRPr lang="it-IT" sz="2000" dirty="0"/>
          </a:p>
          <a:p>
            <a:r>
              <a:rPr lang="it-IT" sz="2000" dirty="0"/>
              <a:t>General </a:t>
            </a:r>
            <a:r>
              <a:rPr lang="it-IT" sz="2000" dirty="0" err="1"/>
              <a:t>objective</a:t>
            </a:r>
            <a:r>
              <a:rPr lang="it-IT" sz="2000" dirty="0"/>
              <a:t>: to build common </a:t>
            </a:r>
            <a:r>
              <a:rPr lang="it-IT" sz="2000" dirty="0" err="1"/>
              <a:t>understanding</a:t>
            </a:r>
            <a:r>
              <a:rPr lang="it-IT" sz="2000" dirty="0"/>
              <a:t> and </a:t>
            </a:r>
            <a:r>
              <a:rPr lang="it-IT" sz="2000" dirty="0" err="1"/>
              <a:t>language</a:t>
            </a:r>
            <a:r>
              <a:rPr lang="it-IT" sz="2000" dirty="0"/>
              <a:t>,  </a:t>
            </a:r>
            <a:r>
              <a:rPr lang="it-IT" sz="2000" dirty="0" err="1"/>
              <a:t>mutual</a:t>
            </a:r>
            <a:r>
              <a:rPr lang="it-IT" sz="2000" dirty="0"/>
              <a:t> personal and </a:t>
            </a:r>
            <a:r>
              <a:rPr lang="it-IT" sz="2000" dirty="0" err="1"/>
              <a:t>role</a:t>
            </a:r>
            <a:r>
              <a:rPr lang="it-IT" sz="2000" dirty="0"/>
              <a:t> </a:t>
            </a:r>
            <a:r>
              <a:rPr lang="it-IT" sz="2000" dirty="0" err="1"/>
              <a:t>recognition</a:t>
            </a:r>
            <a:r>
              <a:rPr lang="it-IT" sz="2000" dirty="0"/>
              <a:t>, </a:t>
            </a:r>
            <a:r>
              <a:rPr lang="it-IT" sz="2000" dirty="0" err="1"/>
              <a:t>underline</a:t>
            </a:r>
            <a:r>
              <a:rPr lang="it-IT" sz="2000" dirty="0"/>
              <a:t> the </a:t>
            </a:r>
            <a:r>
              <a:rPr lang="it-IT" sz="2000" dirty="0" err="1"/>
              <a:t>importance</a:t>
            </a:r>
            <a:r>
              <a:rPr lang="it-IT" sz="2000" dirty="0"/>
              <a:t> of a supportive </a:t>
            </a:r>
            <a:r>
              <a:rPr lang="it-IT" sz="2000" dirty="0" err="1"/>
              <a:t>dialogue</a:t>
            </a:r>
            <a:r>
              <a:rPr lang="it-IT" sz="2000" dirty="0"/>
              <a:t> with families, </a:t>
            </a:r>
            <a:r>
              <a:rPr lang="it-IT" sz="2000" dirty="0" err="1"/>
              <a:t>define</a:t>
            </a:r>
            <a:r>
              <a:rPr lang="it-IT" sz="2000" dirty="0"/>
              <a:t> a </a:t>
            </a:r>
            <a:r>
              <a:rPr lang="it-IT" sz="2000" dirty="0" err="1"/>
              <a:t>realistic</a:t>
            </a:r>
            <a:r>
              <a:rPr lang="it-IT" sz="2000" dirty="0"/>
              <a:t>, </a:t>
            </a:r>
            <a:r>
              <a:rPr lang="it-IT" sz="2000" dirty="0" err="1"/>
              <a:t>adapted</a:t>
            </a:r>
            <a:r>
              <a:rPr lang="it-IT" sz="2000" dirty="0"/>
              <a:t> to </a:t>
            </a:r>
            <a:r>
              <a:rPr lang="it-IT" sz="2000" dirty="0" err="1"/>
              <a:t>local</a:t>
            </a:r>
            <a:r>
              <a:rPr lang="it-IT" sz="2000" dirty="0"/>
              <a:t> </a:t>
            </a:r>
            <a:r>
              <a:rPr lang="it-IT" sz="2000" dirty="0" err="1"/>
              <a:t>context</a:t>
            </a:r>
            <a:r>
              <a:rPr lang="it-IT" sz="2000" dirty="0"/>
              <a:t>, roadmap for cross-</a:t>
            </a:r>
            <a:r>
              <a:rPr lang="it-IT" sz="2000" dirty="0" err="1"/>
              <a:t>sector</a:t>
            </a:r>
            <a:r>
              <a:rPr lang="it-IT" sz="2000" dirty="0"/>
              <a:t> </a:t>
            </a:r>
            <a:r>
              <a:rPr lang="it-IT" sz="2000" dirty="0" err="1"/>
              <a:t>collaboration</a:t>
            </a:r>
            <a:r>
              <a:rPr lang="it-IT" sz="2000" dirty="0"/>
              <a:t> </a:t>
            </a:r>
          </a:p>
          <a:p>
            <a:endParaRPr lang="it-IT" sz="2000" dirty="0"/>
          </a:p>
          <a:p>
            <a:r>
              <a:rPr lang="it-IT" sz="2000" dirty="0"/>
              <a:t>Trainings are </a:t>
            </a:r>
            <a:r>
              <a:rPr lang="it-IT" sz="2000" dirty="0" err="1"/>
              <a:t>requested</a:t>
            </a:r>
            <a:r>
              <a:rPr lang="it-IT" sz="2000" dirty="0"/>
              <a:t> and </a:t>
            </a:r>
            <a:r>
              <a:rPr lang="it-IT" sz="2000" dirty="0" err="1"/>
              <a:t>supported</a:t>
            </a:r>
            <a:r>
              <a:rPr lang="it-IT" sz="2000" dirty="0"/>
              <a:t> by a </a:t>
            </a:r>
            <a:r>
              <a:rPr lang="it-IT" sz="2000" dirty="0" err="1"/>
              <a:t>variety</a:t>
            </a:r>
            <a:r>
              <a:rPr lang="it-IT" sz="2000" dirty="0"/>
              <a:t> of institutions (</a:t>
            </a:r>
            <a:r>
              <a:rPr lang="it-IT" sz="2000" dirty="0" err="1"/>
              <a:t>Municipal</a:t>
            </a:r>
            <a:r>
              <a:rPr lang="it-IT" sz="2000" dirty="0"/>
              <a:t> governments, </a:t>
            </a:r>
          </a:p>
          <a:p>
            <a:r>
              <a:rPr lang="it-IT" sz="2000" dirty="0"/>
              <a:t>Health </a:t>
            </a:r>
            <a:r>
              <a:rPr lang="it-IT" sz="2000" dirty="0" err="1"/>
              <a:t>Authorities</a:t>
            </a:r>
            <a:r>
              <a:rPr lang="it-IT" sz="2000" dirty="0"/>
              <a:t>, Third Sector </a:t>
            </a:r>
            <a:r>
              <a:rPr lang="it-IT" sz="2000" dirty="0" err="1"/>
              <a:t>Entities</a:t>
            </a:r>
            <a:r>
              <a:rPr lang="it-IT" sz="2000" dirty="0"/>
              <a:t>…) </a:t>
            </a:r>
          </a:p>
          <a:p>
            <a:endParaRPr lang="it-IT" sz="2000" dirty="0"/>
          </a:p>
          <a:p>
            <a:r>
              <a:rPr lang="it-IT" sz="2000" dirty="0" err="1"/>
              <a:t>Since</a:t>
            </a:r>
            <a:r>
              <a:rPr lang="it-IT" sz="2000" dirty="0"/>
              <a:t> 2023: </a:t>
            </a:r>
            <a:r>
              <a:rPr lang="it-IT" sz="2000" dirty="0" err="1"/>
              <a:t>formally</a:t>
            </a:r>
            <a:r>
              <a:rPr lang="it-IT" sz="2000" dirty="0"/>
              <a:t> NHS-</a:t>
            </a:r>
            <a:r>
              <a:rPr lang="it-IT" sz="2000" dirty="0" err="1"/>
              <a:t>supported</a:t>
            </a:r>
            <a:r>
              <a:rPr lang="it-IT" sz="2000" dirty="0"/>
              <a:t> </a:t>
            </a:r>
            <a:r>
              <a:rPr lang="it-IT" sz="2000" dirty="0" err="1"/>
              <a:t>multiprofessional</a:t>
            </a:r>
            <a:r>
              <a:rPr lang="it-IT" sz="2000" dirty="0"/>
              <a:t> NC </a:t>
            </a:r>
            <a:r>
              <a:rPr lang="it-IT" sz="2000" dirty="0" err="1"/>
              <a:t>course</a:t>
            </a:r>
            <a:r>
              <a:rPr lang="it-IT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33867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1050</Words>
  <Application>Microsoft Office PowerPoint</Application>
  <PresentationFormat>Widescreen</PresentationFormat>
  <Paragraphs>133</Paragraphs>
  <Slides>15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15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Tema di Office</vt:lpstr>
      <vt:lpstr>1_Tema di Office</vt:lpstr>
      <vt:lpstr>Presentazione standard di PowerPoint</vt:lpstr>
      <vt:lpstr> </vt:lpstr>
      <vt:lpstr>Presentazione standard di PowerPoint</vt:lpstr>
      <vt:lpstr>The importance of immaterial support is based on evidence…</vt:lpstr>
      <vt:lpstr>The system we are working for</vt:lpstr>
      <vt:lpstr>What a multisector approach to parenting implies: health, education and social sectors to provide families with all the opportunities the community can offer : ECD/NC messages and practices are offered in all contact points (touchpoints) along the pre, peri, post natal continuum  </vt:lpstr>
      <vt:lpstr>Obstacles to cross-sector collaboration and integration</vt:lpstr>
      <vt:lpstr>Implementing multisector parenting programs:  two essential and closely linked components</vt:lpstr>
      <vt:lpstr>Multiprofessional training </vt:lpstr>
      <vt:lpstr>Multisector coordinating mechanisms  </vt:lpstr>
      <vt:lpstr>Two parallel approaches to universal multisector  parenting programs</vt:lpstr>
      <vt:lpstr>The «Villaggio per crescere» project</vt:lpstr>
      <vt:lpstr>Key features of the model</vt:lpstr>
      <vt:lpstr>    Perspectives: the PRIMI PASSI program (funded by the Ministry of Labor and Social Policies, primarily through from New Generation Europe and Child Guarantee )    </vt:lpstr>
      <vt:lpstr>Focus since 2023: promoting early  involvement of fathers (4-E PARENT EU project, EMINC project)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Giorgio Tamburlini</dc:creator>
  <cp:lastModifiedBy>Giorgio Tamburlini</cp:lastModifiedBy>
  <cp:revision>7</cp:revision>
  <dcterms:created xsi:type="dcterms:W3CDTF">2025-09-22T09:54:07Z</dcterms:created>
  <dcterms:modified xsi:type="dcterms:W3CDTF">2025-09-25T05:22:28Z</dcterms:modified>
</cp:coreProperties>
</file>